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63" r:id="rId3"/>
    <p:sldId id="271" r:id="rId4"/>
    <p:sldId id="261" r:id="rId5"/>
    <p:sldId id="267" r:id="rId6"/>
    <p:sldId id="272" r:id="rId7"/>
    <p:sldId id="281"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FF33"/>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7" d="100"/>
          <a:sy n="107" d="100"/>
        </p:scale>
        <p:origin x="-1098"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386499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1981162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3579629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85406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42455093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771B882-B20A-4C89-AF05-ABAC212A50D7}"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375703618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771B882-B20A-4C89-AF05-ABAC212A50D7}" type="datetimeFigureOut">
              <a:rPr lang="ru-RU" smtClean="0"/>
              <a:t>28.03.2018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490160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771B882-B20A-4C89-AF05-ABAC212A50D7}" type="datetimeFigureOut">
              <a:rPr lang="ru-RU" smtClean="0"/>
              <a:t>28.03.2018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115870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771B882-B20A-4C89-AF05-ABAC212A50D7}" type="datetimeFigureOut">
              <a:rPr lang="ru-RU" smtClean="0"/>
              <a:t>28.03.2018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20126930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71B882-B20A-4C89-AF05-ABAC212A50D7}"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2414730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771B882-B20A-4C89-AF05-ABAC212A50D7}"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C459164-5B21-42C8-95D8-DFD0EB17FFC7}" type="slidenum">
              <a:rPr lang="ru-RU" smtClean="0"/>
              <a:t>‹#›</a:t>
            </a:fld>
            <a:endParaRPr lang="ru-RU"/>
          </a:p>
        </p:txBody>
      </p:sp>
    </p:spTree>
    <p:extLst>
      <p:ext uri="{BB962C8B-B14F-4D97-AF65-F5344CB8AC3E}">
        <p14:creationId xmlns:p14="http://schemas.microsoft.com/office/powerpoint/2010/main" val="22129994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71B882-B20A-4C89-AF05-ABAC212A50D7}" type="datetimeFigureOut">
              <a:rPr lang="ru-RU" smtClean="0"/>
              <a:t>28.03.2018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C459164-5B21-42C8-95D8-DFD0EB17FFC7}" type="slidenum">
              <a:rPr lang="ru-RU" smtClean="0"/>
              <a:t>‹#›</a:t>
            </a:fld>
            <a:endParaRPr lang="ru-RU"/>
          </a:p>
        </p:txBody>
      </p:sp>
    </p:spTree>
    <p:extLst>
      <p:ext uri="{BB962C8B-B14F-4D97-AF65-F5344CB8AC3E}">
        <p14:creationId xmlns:p14="http://schemas.microsoft.com/office/powerpoint/2010/main" val="2189074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0" y="37586"/>
            <a:ext cx="9144000" cy="3970318"/>
          </a:xfrm>
          <a:prstGeom prst="rect">
            <a:avLst/>
          </a:prstGeom>
        </p:spPr>
        <p:txBody>
          <a:bodyPr wrap="square">
            <a:spAutoFit/>
          </a:bodyPr>
          <a:lstStyle/>
          <a:p>
            <a:r>
              <a:rPr lang="en-US" dirty="0" smtClean="0"/>
              <a:t>Task 2. Study the advertisement.</a:t>
            </a:r>
          </a:p>
          <a:p>
            <a:endParaRPr lang="en-US" dirty="0" smtClean="0"/>
          </a:p>
          <a:p>
            <a:r>
              <a:rPr lang="en-US" dirty="0" smtClean="0"/>
              <a:t>You are considering celebrating your birthday party in this café and now you’d like to get more information. In 1.5 minutes you are to ask five direct questions to find out about the following:</a:t>
            </a:r>
          </a:p>
          <a:p>
            <a:endParaRPr lang="en-US" dirty="0" smtClean="0"/>
          </a:p>
          <a:p>
            <a:r>
              <a:rPr lang="en-US" dirty="0" smtClean="0"/>
              <a:t>1) location</a:t>
            </a:r>
          </a:p>
          <a:p>
            <a:r>
              <a:rPr lang="en-US" dirty="0" smtClean="0"/>
              <a:t>2) types of food served</a:t>
            </a:r>
          </a:p>
          <a:p>
            <a:r>
              <a:rPr lang="en-US" dirty="0" smtClean="0"/>
              <a:t>3) vegetarian dishes</a:t>
            </a:r>
          </a:p>
          <a:p>
            <a:r>
              <a:rPr lang="en-US" dirty="0" smtClean="0"/>
              <a:t>4) dancing floor</a:t>
            </a:r>
          </a:p>
          <a:p>
            <a:r>
              <a:rPr lang="en-US" dirty="0" smtClean="0"/>
              <a:t>5) group discounts</a:t>
            </a:r>
          </a:p>
          <a:p>
            <a:endParaRPr lang="en-US" dirty="0" smtClean="0"/>
          </a:p>
          <a:p>
            <a:r>
              <a:rPr lang="en-US" dirty="0" smtClean="0"/>
              <a:t> </a:t>
            </a:r>
          </a:p>
          <a:p>
            <a:endParaRPr lang="en-US" dirty="0" smtClean="0"/>
          </a:p>
          <a:p>
            <a:r>
              <a:rPr lang="en-US" dirty="0" smtClean="0"/>
              <a:t>You have 20 seconds to ask each question.</a:t>
            </a:r>
            <a:endParaRPr lang="ru-RU" dirty="0"/>
          </a:p>
        </p:txBody>
      </p:sp>
      <p:sp>
        <p:nvSpPr>
          <p:cNvPr id="3" name="Прямоугольник 2"/>
          <p:cNvSpPr/>
          <p:nvPr/>
        </p:nvSpPr>
        <p:spPr>
          <a:xfrm>
            <a:off x="6084168" y="4377301"/>
            <a:ext cx="2815322" cy="369332"/>
          </a:xfrm>
          <a:prstGeom prst="rect">
            <a:avLst/>
          </a:prstGeom>
        </p:spPr>
        <p:txBody>
          <a:bodyPr wrap="none">
            <a:spAutoFit/>
          </a:bodyPr>
          <a:lstStyle/>
          <a:p>
            <a:r>
              <a:rPr lang="en-US" dirty="0" smtClean="0"/>
              <a:t>Birthday parties for all ages!</a:t>
            </a:r>
            <a:endParaRPr lang="en-US" dirty="0"/>
          </a:p>
        </p:txBody>
      </p:sp>
      <p:pic>
        <p:nvPicPr>
          <p:cNvPr id="1026" name="Picture 2" descr="undefin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0650" y="1815075"/>
            <a:ext cx="3943350" cy="25622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34403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3" name="Rectangle 1"/>
          <p:cNvSpPr>
            <a:spLocks noChangeArrowheads="1"/>
          </p:cNvSpPr>
          <p:nvPr/>
        </p:nvSpPr>
        <p:spPr bwMode="auto">
          <a:xfrm>
            <a:off x="0" y="38591"/>
            <a:ext cx="9032024"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Task</a:t>
            </a:r>
            <a:r>
              <a:rPr kumimoji="0" lang="ru-RU" b="1" i="0" u="none" strike="noStrike" cap="none" normalizeH="0" baseline="0" dirty="0" smtClean="0">
                <a:ln>
                  <a:noFill/>
                </a:ln>
                <a:solidFill>
                  <a:srgbClr val="000000"/>
                </a:solidFill>
                <a:effectLst/>
                <a:latin typeface="Arial" pitchFamily="34" charset="0"/>
                <a:cs typeface="Arial" pitchFamily="34" charset="0"/>
              </a:rPr>
              <a:t> 3.</a:t>
            </a:r>
            <a:r>
              <a:rPr kumimoji="0" lang="ru-RU" b="0"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These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are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photos</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from</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your</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photo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album</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Choose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one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photo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describe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your</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friend</a:t>
            </a:r>
            <a:r>
              <a:rPr kumimoji="0" lang="ru-RU" b="1" i="0" u="none" strike="noStrike" cap="none" normalizeH="0" baseline="0" dirty="0" smtClean="0">
                <a:ln>
                  <a:noFill/>
                </a:ln>
                <a:solidFill>
                  <a:srgbClr val="000000"/>
                </a:solidFill>
                <a:effectLst/>
                <a:latin typeface="Arial" pitchFamily="34"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err="1" smtClean="0">
                <a:ln>
                  <a:noFill/>
                </a:ln>
                <a:solidFill>
                  <a:srgbClr val="000000"/>
                </a:solidFill>
                <a:effectLst/>
                <a:latin typeface="Arial" pitchFamily="34" charset="0"/>
                <a:cs typeface="Arial" pitchFamily="34" charset="0"/>
              </a:rPr>
              <a:t>You</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will</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have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start</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speaking</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in</a:t>
            </a:r>
            <a:r>
              <a:rPr kumimoji="0" lang="ru-RU" b="1" i="0" u="none" strike="noStrike" cap="none" normalizeH="0" baseline="0" dirty="0" smtClean="0">
                <a:ln>
                  <a:noFill/>
                </a:ln>
                <a:solidFill>
                  <a:srgbClr val="000000"/>
                </a:solidFill>
                <a:effectLst/>
                <a:latin typeface="Arial" pitchFamily="34" charset="0"/>
                <a:cs typeface="Arial" pitchFamily="34" charset="0"/>
              </a:rPr>
              <a:t> 1.5 </a:t>
            </a:r>
            <a:r>
              <a:rPr kumimoji="0" lang="ru-RU"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and</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will</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speak</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for</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not</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more</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than</a:t>
            </a:r>
            <a:r>
              <a:rPr kumimoji="0" lang="ru-RU" b="1" i="0" u="none" strike="noStrike" cap="none" normalizeH="0" baseline="0" dirty="0" smtClean="0">
                <a:ln>
                  <a:noFill/>
                </a:ln>
                <a:solidFill>
                  <a:srgbClr val="000000"/>
                </a:solidFill>
                <a:effectLst/>
                <a:latin typeface="Arial" pitchFamily="34" charset="0"/>
                <a:cs typeface="Arial" pitchFamily="34" charset="0"/>
              </a:rPr>
              <a:t> 2 </a:t>
            </a:r>
            <a:r>
              <a:rPr kumimoji="0" lang="ru-RU"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b="1" i="0" u="none" strike="noStrike" cap="none" normalizeH="0" baseline="0" dirty="0" smtClean="0">
                <a:ln>
                  <a:noFill/>
                </a:ln>
                <a:solidFill>
                  <a:srgbClr val="000000"/>
                </a:solidFill>
                <a:effectLst/>
                <a:latin typeface="Arial" pitchFamily="34" charset="0"/>
                <a:cs typeface="Arial" pitchFamily="34" charset="0"/>
              </a:rPr>
              <a:t> </a:t>
            </a:r>
            <a:br>
              <a:rPr kumimoji="0" lang="ru-RU" b="1" i="0" u="none" strike="noStrike" cap="none" normalizeH="0" baseline="0" dirty="0" smtClean="0">
                <a:ln>
                  <a:noFill/>
                </a:ln>
                <a:solidFill>
                  <a:srgbClr val="000000"/>
                </a:solidFill>
                <a:effectLst/>
                <a:latin typeface="Arial" pitchFamily="34" charset="0"/>
                <a:cs typeface="Arial" pitchFamily="34" charset="0"/>
              </a:rPr>
            </a:br>
            <a:r>
              <a:rPr kumimoji="0" lang="ru-RU" b="1" i="0" u="none" strike="noStrike" cap="none" normalizeH="0" baseline="0" dirty="0" smtClean="0">
                <a:ln>
                  <a:noFill/>
                </a:ln>
                <a:solidFill>
                  <a:srgbClr val="000000"/>
                </a:solidFill>
                <a:effectLst/>
                <a:latin typeface="Arial" pitchFamily="34" charset="0"/>
                <a:cs typeface="Arial" pitchFamily="34" charset="0"/>
              </a:rPr>
              <a:t>(12</a:t>
            </a:r>
            <a:r>
              <a:rPr kumimoji="0" lang="ru-RU" b="0" i="0" u="none" strike="noStrike" cap="none" normalizeH="0" baseline="0" dirty="0" smtClean="0">
                <a:ln>
                  <a:noFill/>
                </a:ln>
                <a:solidFill>
                  <a:srgbClr val="000000"/>
                </a:solidFill>
                <a:effectLst/>
                <a:latin typeface="MathJax_Main"/>
                <a:cs typeface="Arial" pitchFamily="34" charset="0"/>
              </a:rPr>
              <a:t>–</a:t>
            </a:r>
            <a:r>
              <a:rPr kumimoji="0" lang="ru-RU" b="1" i="0" u="none" strike="noStrike" cap="none" normalizeH="0" baseline="0" dirty="0" smtClean="0">
                <a:ln>
                  <a:noFill/>
                </a:ln>
                <a:solidFill>
                  <a:srgbClr val="000000"/>
                </a:solidFill>
                <a:effectLst/>
                <a:latin typeface="Arial" pitchFamily="34" charset="0"/>
                <a:cs typeface="Arial" pitchFamily="34" charset="0"/>
              </a:rPr>
              <a:t>15 </a:t>
            </a:r>
            <a:r>
              <a:rPr kumimoji="0" lang="ru-RU" b="1" i="0" u="none" strike="noStrike" cap="none" normalizeH="0" baseline="0" dirty="0" err="1" smtClean="0">
                <a:ln>
                  <a:noFill/>
                </a:ln>
                <a:solidFill>
                  <a:srgbClr val="000000"/>
                </a:solidFill>
                <a:effectLst/>
                <a:latin typeface="Arial" pitchFamily="34" charset="0"/>
                <a:cs typeface="Arial" pitchFamily="34" charset="0"/>
              </a:rPr>
              <a:t>sentences</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In</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your</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talk</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remember</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to</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speak</a:t>
            </a:r>
            <a:r>
              <a:rPr kumimoji="0" lang="ru-RU" b="1" i="0" u="none" strike="noStrike" cap="none" normalizeH="0" baseline="0" dirty="0" smtClean="0">
                <a:ln>
                  <a:noFill/>
                </a:ln>
                <a:solidFill>
                  <a:srgbClr val="000000"/>
                </a:solidFill>
                <a:effectLst/>
                <a:latin typeface="Arial" pitchFamily="34" charset="0"/>
                <a:cs typeface="Arial" pitchFamily="34" charset="0"/>
              </a:rPr>
              <a:t> </a:t>
            </a:r>
            <a:r>
              <a:rPr kumimoji="0" lang="ru-RU" b="1" i="0" u="none" strike="noStrike" cap="none" normalizeH="0" baseline="0" dirty="0" err="1" smtClean="0">
                <a:ln>
                  <a:noFill/>
                </a:ln>
                <a:solidFill>
                  <a:srgbClr val="000000"/>
                </a:solidFill>
                <a:effectLst/>
                <a:latin typeface="Arial" pitchFamily="34" charset="0"/>
                <a:cs typeface="Arial" pitchFamily="34" charset="0"/>
              </a:rPr>
              <a:t>about</a:t>
            </a:r>
            <a:r>
              <a:rPr kumimoji="0" lang="ru-RU" b="1" i="0" u="none" strike="noStrike" cap="none" normalizeH="0" baseline="0" dirty="0" smtClean="0">
                <a:ln>
                  <a:noFill/>
                </a:ln>
                <a:solidFill>
                  <a:srgbClr val="000000"/>
                </a:solidFill>
                <a:effectLst/>
                <a:latin typeface="Arial" pitchFamily="34" charset="0"/>
                <a:cs typeface="Arial" pitchFamily="34" charset="0"/>
              </a:rPr>
              <a:t>:</a:t>
            </a:r>
            <a:endParaRPr kumimoji="0" lang="ru-RU"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where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and</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when</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the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photo</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was</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taken</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what</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who</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is</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in</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the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photo</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what</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is</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happening</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why</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you</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keep</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the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photo</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in</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your</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album</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why</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you</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decided</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to</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show</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the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picture</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to</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your</a:t>
            </a:r>
            <a:r>
              <a:rPr kumimoji="0" lang="ru-RU" b="0" i="0" u="none" strike="noStrike" cap="none" normalizeH="0" baseline="0" dirty="0" smtClean="0">
                <a:ln>
                  <a:noFill/>
                </a:ln>
                <a:solidFill>
                  <a:srgbClr val="000000"/>
                </a:solidFill>
                <a:effectLst/>
                <a:latin typeface="Times New Roman" pitchFamily="18" charset="0"/>
                <a:cs typeface="Times New Roman" pitchFamily="18" charset="0"/>
              </a:rPr>
              <a:t> </a:t>
            </a:r>
            <a:r>
              <a:rPr kumimoji="0" lang="ru-RU" b="0" i="0" u="none" strike="noStrike" cap="none" normalizeH="0" baseline="0" dirty="0" err="1" smtClean="0">
                <a:ln>
                  <a:noFill/>
                </a:ln>
                <a:solidFill>
                  <a:srgbClr val="000000"/>
                </a:solidFill>
                <a:effectLst/>
                <a:latin typeface="Times New Roman" pitchFamily="18" charset="0"/>
                <a:cs typeface="Times New Roman" pitchFamily="18" charset="0"/>
              </a:rPr>
              <a:t>friend</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3052537"/>
            <a:ext cx="3118047" cy="22486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2717" y="3062313"/>
            <a:ext cx="1704975" cy="2562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9" name="Picture 5" descr="undefin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25551" y="3062313"/>
            <a:ext cx="3327166" cy="2229119"/>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7504" y="5291432"/>
            <a:ext cx="926216" cy="369332"/>
          </a:xfrm>
          <a:prstGeom prst="rect">
            <a:avLst/>
          </a:prstGeom>
        </p:spPr>
        <p:txBody>
          <a:bodyPr wrap="none">
            <a:spAutoFit/>
          </a:bodyPr>
          <a:lstStyle/>
          <a:p>
            <a:r>
              <a:rPr lang="en-US" b="1" dirty="0" smtClean="0"/>
              <a:t>Photo 1</a:t>
            </a:r>
            <a:endParaRPr lang="en-US" b="1" dirty="0"/>
          </a:p>
        </p:txBody>
      </p:sp>
      <p:sp>
        <p:nvSpPr>
          <p:cNvPr id="5" name="Прямоугольник 4"/>
          <p:cNvSpPr/>
          <p:nvPr/>
        </p:nvSpPr>
        <p:spPr>
          <a:xfrm>
            <a:off x="3231967" y="5258902"/>
            <a:ext cx="926216" cy="369332"/>
          </a:xfrm>
          <a:prstGeom prst="rect">
            <a:avLst/>
          </a:prstGeom>
        </p:spPr>
        <p:txBody>
          <a:bodyPr wrap="none">
            <a:spAutoFit/>
          </a:bodyPr>
          <a:lstStyle/>
          <a:p>
            <a:r>
              <a:rPr lang="en-US" b="1" dirty="0" smtClean="0"/>
              <a:t>Photo 2</a:t>
            </a:r>
            <a:endParaRPr lang="en-US" b="1" dirty="0"/>
          </a:p>
        </p:txBody>
      </p:sp>
      <p:sp>
        <p:nvSpPr>
          <p:cNvPr id="6" name="Прямоугольник 5"/>
          <p:cNvSpPr/>
          <p:nvPr/>
        </p:nvSpPr>
        <p:spPr>
          <a:xfrm>
            <a:off x="6552717" y="5624538"/>
            <a:ext cx="926216" cy="369332"/>
          </a:xfrm>
          <a:prstGeom prst="rect">
            <a:avLst/>
          </a:prstGeom>
        </p:spPr>
        <p:txBody>
          <a:bodyPr wrap="none">
            <a:spAutoFit/>
          </a:bodyPr>
          <a:lstStyle/>
          <a:p>
            <a:pPr lvl="0"/>
            <a:r>
              <a:rPr lang="en-US" b="1" dirty="0">
                <a:solidFill>
                  <a:prstClr val="black"/>
                </a:solidFill>
              </a:rPr>
              <a:t>Photo </a:t>
            </a:r>
            <a:r>
              <a:rPr lang="en-US" b="1" dirty="0" smtClean="0">
                <a:solidFill>
                  <a:prstClr val="black"/>
                </a:solidFill>
              </a:rPr>
              <a:t>3</a:t>
            </a:r>
            <a:endParaRPr lang="en-US" b="1" dirty="0">
              <a:solidFill>
                <a:prstClr val="black"/>
              </a:solidFill>
            </a:endParaRPr>
          </a:p>
        </p:txBody>
      </p:sp>
    </p:spTree>
    <p:extLst>
      <p:ext uri="{BB962C8B-B14F-4D97-AF65-F5344CB8AC3E}">
        <p14:creationId xmlns:p14="http://schemas.microsoft.com/office/powerpoint/2010/main" val="32661220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30573" y="116632"/>
            <a:ext cx="890037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Task</a:t>
            </a:r>
            <a:r>
              <a:rPr kumimoji="0" lang="ru-RU" sz="1600" b="1" i="0" u="none" strike="noStrike" cap="none" normalizeH="0" baseline="0" dirty="0" smtClean="0">
                <a:ln>
                  <a:noFill/>
                </a:ln>
                <a:solidFill>
                  <a:srgbClr val="000000"/>
                </a:solidFill>
                <a:effectLst/>
                <a:latin typeface="Arial" pitchFamily="34" charset="0"/>
                <a:cs typeface="Arial" pitchFamily="34" charset="0"/>
              </a:rPr>
              <a:t> 4.</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Study</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two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photographs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In</a:t>
            </a:r>
            <a:r>
              <a:rPr kumimoji="0" lang="ru-RU" sz="1600" b="1" i="0" u="none" strike="noStrike" cap="none" normalizeH="0" baseline="0" dirty="0" smtClean="0">
                <a:ln>
                  <a:noFill/>
                </a:ln>
                <a:solidFill>
                  <a:srgbClr val="000000"/>
                </a:solidFill>
                <a:effectLst/>
                <a:latin typeface="Arial" pitchFamily="34" charset="0"/>
                <a:cs typeface="Arial" pitchFamily="34" charset="0"/>
              </a:rPr>
              <a:t> 1.5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be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ready</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compare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and</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contrast</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photographs</a:t>
            </a:r>
            <a:r>
              <a:rPr kumimoji="0" lang="ru-RU" sz="1600" b="1" i="0" u="none" strike="noStrike" cap="none" normalizeH="0" baseline="0" dirty="0" smtClean="0">
                <a:ln>
                  <a:noFill/>
                </a:ln>
                <a:solidFill>
                  <a:srgbClr val="000000"/>
                </a:solidFill>
                <a:effectLst/>
                <a:latin typeface="Arial" pitchFamily="34" charset="0"/>
                <a:cs typeface="Arial" pitchFamily="34"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give</a:t>
            </a:r>
            <a:r>
              <a:rPr kumimoji="0" lang="ru-RU" sz="1600" b="0" i="1" u="none" strike="noStrike" cap="none" normalizeH="0" baseline="0" dirty="0" smtClean="0">
                <a:ln>
                  <a:noFill/>
                </a:ln>
                <a:solidFill>
                  <a:srgbClr val="000000"/>
                </a:solidFill>
                <a:effectLst/>
                <a:latin typeface="Arial" pitchFamily="34" charset="0"/>
                <a:cs typeface="Arial" pitchFamily="34" charset="0"/>
              </a:rPr>
              <a:t> a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brief</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description</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of</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photos</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action</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location</a:t>
            </a:r>
            <a:r>
              <a:rPr kumimoji="0" lang="ru-RU" sz="1600" b="0" i="1" u="none" strike="noStrike" cap="none" normalizeH="0" baseline="0" dirty="0" smtClean="0">
                <a:ln>
                  <a:noFill/>
                </a:ln>
                <a:solidFill>
                  <a:srgbClr val="000000"/>
                </a:solidFill>
                <a:effectLst/>
                <a:latin typeface="Arial" pitchFamily="34" charset="0"/>
                <a:cs typeface="Arial" pitchFamily="34" charset="0"/>
              </a:rPr>
              <a:t>)</a:t>
            </a:r>
            <a:endParaRPr kumimoji="0" lang="ru-RU" sz="16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say</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what</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pictures</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have</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in</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common</a:t>
            </a:r>
            <a:endParaRPr kumimoji="0" lang="ru-RU" sz="16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say</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in</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what</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way</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pictures</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are</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different</a:t>
            </a:r>
            <a:endParaRPr kumimoji="0" lang="ru-RU" sz="16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say</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which</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of</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the</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places</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presented</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in</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the</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pictures</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you’d</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prefer</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to</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live</a:t>
            </a:r>
            <a:r>
              <a:rPr kumimoji="0" lang="ru-RU" sz="1600" b="1" i="1" u="none" strike="noStrike" cap="none" normalizeH="0" baseline="0" dirty="0" smtClean="0">
                <a:ln>
                  <a:noFill/>
                </a:ln>
                <a:solidFill>
                  <a:srgbClr val="C00000"/>
                </a:solidFill>
                <a:effectLst/>
                <a:latin typeface="Arial" pitchFamily="34" charset="0"/>
                <a:cs typeface="Arial" pitchFamily="34" charset="0"/>
              </a:rPr>
              <a:t> </a:t>
            </a:r>
            <a:r>
              <a:rPr kumimoji="0" lang="ru-RU" sz="1600" b="1" i="1" u="none" strike="noStrike" cap="none" normalizeH="0" baseline="0" dirty="0" err="1" smtClean="0">
                <a:ln>
                  <a:noFill/>
                </a:ln>
                <a:solidFill>
                  <a:srgbClr val="C00000"/>
                </a:solidFill>
                <a:effectLst/>
                <a:latin typeface="Arial" pitchFamily="34" charset="0"/>
                <a:cs typeface="Arial" pitchFamily="34" charset="0"/>
              </a:rPr>
              <a:t>in</a:t>
            </a:r>
            <a:endParaRPr kumimoji="0" lang="ru-RU" sz="1600" b="1" i="1" u="none" strike="noStrike" cap="none" normalizeH="0" baseline="0" dirty="0" smtClean="0">
              <a:ln>
                <a:noFill/>
              </a:ln>
              <a:solidFill>
                <a:srgbClr val="C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explain</a:t>
            </a:r>
            <a:r>
              <a:rPr kumimoji="0" lang="ru-RU" sz="1600" b="0" i="1" u="none" strike="noStrike" cap="none" normalizeH="0" baseline="0" dirty="0" smtClean="0">
                <a:ln>
                  <a:noFill/>
                </a:ln>
                <a:solidFill>
                  <a:srgbClr val="000000"/>
                </a:solidFill>
                <a:effectLst/>
                <a:latin typeface="Arial" pitchFamily="34" charset="0"/>
                <a:cs typeface="Arial" pitchFamily="34" charset="0"/>
              </a:rPr>
              <a:t> </a:t>
            </a:r>
            <a:r>
              <a:rPr kumimoji="0" lang="ru-RU" sz="1600" b="0" i="1" u="none" strike="noStrike" cap="none" normalizeH="0" baseline="0" dirty="0" err="1" smtClean="0">
                <a:ln>
                  <a:noFill/>
                </a:ln>
                <a:solidFill>
                  <a:srgbClr val="000000"/>
                </a:solidFill>
                <a:effectLst/>
                <a:latin typeface="Arial" pitchFamily="34" charset="0"/>
                <a:cs typeface="Arial" pitchFamily="34" charset="0"/>
              </a:rPr>
              <a:t>why</a:t>
            </a:r>
            <a:endParaRPr kumimoji="0" lang="ru-RU" sz="1600" b="0" i="1"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err="1" smtClean="0">
                <a:ln>
                  <a:noFill/>
                </a:ln>
                <a:solidFill>
                  <a:srgbClr val="000000"/>
                </a:solidFill>
                <a:effectLst/>
                <a:latin typeface="Arial" pitchFamily="34" charset="0"/>
                <a:cs typeface="Arial" pitchFamily="34" charset="0"/>
              </a:rPr>
              <a:t>You</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will</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speak</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for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not</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more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than</a:t>
            </a:r>
            <a:r>
              <a:rPr kumimoji="0" lang="ru-RU" sz="1600" b="1" i="0" u="none" strike="noStrike" cap="none" normalizeH="0" baseline="0" dirty="0" smtClean="0">
                <a:ln>
                  <a:noFill/>
                </a:ln>
                <a:solidFill>
                  <a:srgbClr val="000000"/>
                </a:solidFill>
                <a:effectLst/>
                <a:latin typeface="Arial" pitchFamily="34" charset="0"/>
                <a:cs typeface="Arial" pitchFamily="34" charset="0"/>
              </a:rPr>
              <a:t> 2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sz="1600" b="1" i="0" u="none" strike="noStrike" cap="none" normalizeH="0" baseline="0" dirty="0" smtClean="0">
                <a:ln>
                  <a:noFill/>
                </a:ln>
                <a:solidFill>
                  <a:srgbClr val="000000"/>
                </a:solidFill>
                <a:effectLst/>
                <a:latin typeface="Arial" pitchFamily="34" charset="0"/>
                <a:cs typeface="Arial" pitchFamily="34" charset="0"/>
              </a:rPr>
              <a:t> (12</a:t>
            </a:r>
            <a:r>
              <a:rPr kumimoji="0" lang="ru-RU" sz="1600" b="0" i="0" u="none" strike="noStrike" cap="none" normalizeH="0" baseline="0" dirty="0" smtClean="0">
                <a:ln>
                  <a:noFill/>
                </a:ln>
                <a:solidFill>
                  <a:srgbClr val="000000"/>
                </a:solidFill>
                <a:effectLst/>
                <a:latin typeface="MathJax_Main"/>
                <a:cs typeface="Arial" pitchFamily="34" charset="0"/>
              </a:rPr>
              <a:t>–</a:t>
            </a:r>
            <a:r>
              <a:rPr kumimoji="0" lang="ru-RU" sz="1600" b="1" i="0" u="none" strike="noStrike" cap="none" normalizeH="0" baseline="0" dirty="0" smtClean="0">
                <a:ln>
                  <a:noFill/>
                </a:ln>
                <a:solidFill>
                  <a:srgbClr val="000000"/>
                </a:solidFill>
                <a:effectLst/>
                <a:latin typeface="Arial" pitchFamily="34" charset="0"/>
                <a:cs typeface="Arial" pitchFamily="34" charset="0"/>
              </a:rPr>
              <a:t>15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sentences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You</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have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talk</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continuously</a:t>
            </a:r>
            <a:r>
              <a:rPr kumimoji="0" lang="ru-RU" sz="1600" b="1" i="0" u="none" strike="noStrike" cap="none" normalizeH="0" baseline="0" dirty="0" smtClean="0">
                <a:ln>
                  <a:noFill/>
                </a:ln>
                <a:solidFill>
                  <a:srgbClr val="000000"/>
                </a:solidFill>
                <a:effectLst/>
                <a:latin typeface="Arial" pitchFamily="34" charset="0"/>
                <a:cs typeface="Arial" pitchFamily="34"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600" y="2754853"/>
            <a:ext cx="4105275" cy="2733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340" name="Picture 4" descr="undefin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8104" y="2708920"/>
            <a:ext cx="1828800" cy="275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71314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4440" y="0"/>
            <a:ext cx="9256960" cy="3970318"/>
          </a:xfrm>
          <a:prstGeom prst="rect">
            <a:avLst/>
          </a:prstGeom>
        </p:spPr>
        <p:txBody>
          <a:bodyPr wrap="square">
            <a:spAutoFit/>
          </a:bodyPr>
          <a:lstStyle/>
          <a:p>
            <a:r>
              <a:rPr lang="en-US" dirty="0" smtClean="0"/>
              <a:t>Task 2. Study the advertisement.</a:t>
            </a:r>
          </a:p>
          <a:p>
            <a:endParaRPr lang="en-US" dirty="0" smtClean="0"/>
          </a:p>
          <a:p>
            <a:r>
              <a:rPr lang="en-US" dirty="0" smtClean="0"/>
              <a:t>You are considering having a seaside holiday and now you’d like to get more information. In 1.5 minutes you are to ask five direct questions to find out about the following:</a:t>
            </a:r>
          </a:p>
          <a:p>
            <a:endParaRPr lang="en-US" dirty="0" smtClean="0"/>
          </a:p>
          <a:p>
            <a:r>
              <a:rPr lang="en-US" dirty="0" smtClean="0"/>
              <a:t> </a:t>
            </a:r>
          </a:p>
          <a:p>
            <a:r>
              <a:rPr lang="en-US" dirty="0" smtClean="0"/>
              <a:t>1) location</a:t>
            </a:r>
          </a:p>
          <a:p>
            <a:r>
              <a:rPr lang="en-US" dirty="0" smtClean="0"/>
              <a:t>2) transportation</a:t>
            </a:r>
          </a:p>
          <a:p>
            <a:r>
              <a:rPr lang="en-US" dirty="0" smtClean="0"/>
              <a:t>3) sports facilities</a:t>
            </a:r>
          </a:p>
          <a:p>
            <a:r>
              <a:rPr lang="en-US" dirty="0" smtClean="0"/>
              <a:t>4) price for a week for one person</a:t>
            </a:r>
          </a:p>
          <a:p>
            <a:r>
              <a:rPr lang="en-US" dirty="0" smtClean="0"/>
              <a:t>5) family discounts</a:t>
            </a:r>
          </a:p>
          <a:p>
            <a:endParaRPr lang="en-US" dirty="0" smtClean="0"/>
          </a:p>
          <a:p>
            <a:r>
              <a:rPr lang="en-US" dirty="0" smtClean="0"/>
              <a:t> </a:t>
            </a:r>
          </a:p>
          <a:p>
            <a:r>
              <a:rPr lang="en-US" dirty="0" smtClean="0"/>
              <a:t>You have 20 seconds to ask each question.</a:t>
            </a:r>
            <a:endParaRPr lang="ru-RU" dirty="0"/>
          </a:p>
        </p:txBody>
      </p:sp>
      <p:pic>
        <p:nvPicPr>
          <p:cNvPr id="4098" name="Picture 2" descr="undefin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32870" y="1831888"/>
            <a:ext cx="3857625" cy="2571751"/>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5202044" y="4403639"/>
            <a:ext cx="3919278" cy="369332"/>
          </a:xfrm>
          <a:prstGeom prst="rect">
            <a:avLst/>
          </a:prstGeom>
        </p:spPr>
        <p:txBody>
          <a:bodyPr wrap="none">
            <a:spAutoFit/>
          </a:bodyPr>
          <a:lstStyle/>
          <a:p>
            <a:r>
              <a:rPr lang="en-US" dirty="0" smtClean="0"/>
              <a:t>Holiday by the sea for the whole family!</a:t>
            </a:r>
            <a:endParaRPr lang="ru-RU" dirty="0"/>
          </a:p>
        </p:txBody>
      </p:sp>
    </p:spTree>
    <p:extLst>
      <p:ext uri="{BB962C8B-B14F-4D97-AF65-F5344CB8AC3E}">
        <p14:creationId xmlns:p14="http://schemas.microsoft.com/office/powerpoint/2010/main" val="32566629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Rectangle 1"/>
          <p:cNvSpPr>
            <a:spLocks noChangeArrowheads="1"/>
          </p:cNvSpPr>
          <p:nvPr/>
        </p:nvSpPr>
        <p:spPr bwMode="auto">
          <a:xfrm>
            <a:off x="20713" y="116632"/>
            <a:ext cx="9030589"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Task</a:t>
            </a:r>
            <a:r>
              <a:rPr kumimoji="0" lang="ru-RU" sz="1600" b="1" i="0" u="none" strike="noStrike" cap="none" normalizeH="0" baseline="0" dirty="0" smtClean="0">
                <a:ln>
                  <a:noFill/>
                </a:ln>
                <a:solidFill>
                  <a:srgbClr val="000000"/>
                </a:solidFill>
                <a:effectLst/>
                <a:latin typeface="Arial" pitchFamily="34" charset="0"/>
                <a:cs typeface="Arial" pitchFamily="34" charset="0"/>
              </a:rPr>
              <a:t> 3.</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These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are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photos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from</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your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photo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album</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Choose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one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photo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describe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your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friend</a:t>
            </a:r>
            <a:r>
              <a:rPr kumimoji="0" lang="ru-RU" sz="1600" b="1" i="0" u="none" strike="noStrike" cap="none" normalizeH="0" baseline="0" dirty="0" smtClean="0">
                <a:ln>
                  <a:noFill/>
                </a:ln>
                <a:solidFill>
                  <a:srgbClr val="000000"/>
                </a:solidFill>
                <a:effectLst/>
                <a:latin typeface="Arial" pitchFamily="34" charset="0"/>
                <a:cs typeface="Arial" pitchFamily="34" charset="0"/>
              </a:rPr>
              <a:t>.</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err="1" smtClean="0">
                <a:ln>
                  <a:noFill/>
                </a:ln>
                <a:solidFill>
                  <a:srgbClr val="000000"/>
                </a:solidFill>
                <a:effectLst/>
                <a:latin typeface="Arial" pitchFamily="34" charset="0"/>
                <a:cs typeface="Arial" pitchFamily="34" charset="0"/>
              </a:rPr>
              <a:t>You</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will</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have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start</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speaking</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in</a:t>
            </a:r>
            <a:r>
              <a:rPr kumimoji="0" lang="ru-RU" sz="1600" b="1" i="0" u="none" strike="noStrike" cap="none" normalizeH="0" baseline="0" dirty="0" smtClean="0">
                <a:ln>
                  <a:noFill/>
                </a:ln>
                <a:solidFill>
                  <a:srgbClr val="000000"/>
                </a:solidFill>
                <a:effectLst/>
                <a:latin typeface="Arial" pitchFamily="34" charset="0"/>
                <a:cs typeface="Arial" pitchFamily="34" charset="0"/>
              </a:rPr>
              <a:t> 1.5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and</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will</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speak</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for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not</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more</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than</a:t>
            </a:r>
            <a:r>
              <a:rPr kumimoji="0" lang="ru-RU" sz="1600" b="1" i="0" u="none" strike="noStrike" cap="none" normalizeH="0" baseline="0" dirty="0" smtClean="0">
                <a:ln>
                  <a:noFill/>
                </a:ln>
                <a:solidFill>
                  <a:srgbClr val="000000"/>
                </a:solidFill>
                <a:effectLst/>
                <a:latin typeface="Arial" pitchFamily="34" charset="0"/>
                <a:cs typeface="Arial" pitchFamily="34" charset="0"/>
              </a:rPr>
              <a:t> 2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minutes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br>
              <a:rPr kumimoji="0" lang="ru-RU" sz="1600" b="1" i="0" u="none" strike="noStrike" cap="none" normalizeH="0" baseline="0" dirty="0" smtClean="0">
                <a:ln>
                  <a:noFill/>
                </a:ln>
                <a:solidFill>
                  <a:srgbClr val="000000"/>
                </a:solidFill>
                <a:effectLst/>
                <a:latin typeface="Arial" pitchFamily="34" charset="0"/>
                <a:cs typeface="Arial" pitchFamily="34" charset="0"/>
              </a:rPr>
            </a:br>
            <a:r>
              <a:rPr kumimoji="0" lang="ru-RU" sz="1600" b="1" i="0" u="none" strike="noStrike" cap="none" normalizeH="0" baseline="0" dirty="0" smtClean="0">
                <a:ln>
                  <a:noFill/>
                </a:ln>
                <a:solidFill>
                  <a:srgbClr val="000000"/>
                </a:solidFill>
                <a:effectLst/>
                <a:latin typeface="Arial" pitchFamily="34" charset="0"/>
                <a:cs typeface="Arial" pitchFamily="34" charset="0"/>
              </a:rPr>
              <a:t>(12</a:t>
            </a:r>
            <a:r>
              <a:rPr kumimoji="0" lang="ru-RU" sz="1600" b="0" i="0" u="none" strike="noStrike" cap="none" normalizeH="0" baseline="0" dirty="0" smtClean="0">
                <a:ln>
                  <a:noFill/>
                </a:ln>
                <a:solidFill>
                  <a:srgbClr val="000000"/>
                </a:solidFill>
                <a:effectLst/>
                <a:latin typeface="MathJax_Main"/>
                <a:cs typeface="Arial" pitchFamily="34" charset="0"/>
              </a:rPr>
              <a:t>–</a:t>
            </a:r>
            <a:r>
              <a:rPr kumimoji="0" lang="ru-RU" sz="1600" b="1" i="0" u="none" strike="noStrike" cap="none" normalizeH="0" baseline="0" dirty="0" smtClean="0">
                <a:ln>
                  <a:noFill/>
                </a:ln>
                <a:solidFill>
                  <a:srgbClr val="000000"/>
                </a:solidFill>
                <a:effectLst/>
                <a:latin typeface="Arial" pitchFamily="34" charset="0"/>
                <a:cs typeface="Arial" pitchFamily="34" charset="0"/>
              </a:rPr>
              <a:t>15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sentences</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In</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your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talk</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remember</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speak</a:t>
            </a:r>
            <a:r>
              <a:rPr kumimoji="0" lang="ru-RU" sz="1600" b="1" i="0" u="none" strike="noStrike" cap="none" normalizeH="0" baseline="0" dirty="0" smtClean="0">
                <a:ln>
                  <a:noFill/>
                </a:ln>
                <a:solidFill>
                  <a:srgbClr val="000000"/>
                </a:solidFill>
                <a:effectLst/>
                <a:latin typeface="Arial" pitchFamily="34" charset="0"/>
                <a:cs typeface="Arial" pitchFamily="34" charset="0"/>
              </a:rPr>
              <a:t> </a:t>
            </a:r>
            <a:r>
              <a:rPr kumimoji="0" lang="ru-RU" sz="1600" b="1" i="0" u="none" strike="noStrike" cap="none" normalizeH="0" baseline="0" dirty="0" err="1" smtClean="0">
                <a:ln>
                  <a:noFill/>
                </a:ln>
                <a:solidFill>
                  <a:srgbClr val="000000"/>
                </a:solidFill>
                <a:effectLst/>
                <a:latin typeface="Arial" pitchFamily="34" charset="0"/>
                <a:cs typeface="Arial" pitchFamily="34" charset="0"/>
              </a:rPr>
              <a:t>about</a:t>
            </a:r>
            <a:r>
              <a:rPr kumimoji="0" lang="ru-RU" sz="1600" b="1" i="0" u="none" strike="noStrike" cap="none" normalizeH="0" baseline="0" dirty="0" smtClean="0">
                <a:ln>
                  <a:noFill/>
                </a:ln>
                <a:solidFill>
                  <a:srgbClr val="000000"/>
                </a:solidFill>
                <a:effectLst/>
                <a:latin typeface="Arial" pitchFamily="34" charset="0"/>
                <a:cs typeface="Arial" pitchFamily="34" charset="0"/>
              </a:rPr>
              <a:t>:</a:t>
            </a:r>
            <a:endParaRPr kumimoji="0" lang="en-US" sz="1600" b="1"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where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and</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when</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photo</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was</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taken</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what</a:t>
            </a:r>
            <a:r>
              <a:rPr kumimoji="0" lang="ru-RU" sz="1600" b="0" i="0" u="none" strike="noStrike" cap="none" normalizeH="0" baseline="0" dirty="0" smtClean="0">
                <a:ln>
                  <a:noFill/>
                </a:ln>
                <a:solidFill>
                  <a:srgbClr val="000000"/>
                </a:solidFill>
                <a:effectLst/>
                <a:latin typeface="Arial" pitchFamily="34" charset="0"/>
                <a:cs typeface="Arial" pitchFamily="34" charset="0"/>
              </a:rPr>
              <a:t>/</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who</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is</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in</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photo</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what</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is</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happening</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why</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you</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keep</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photo</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in</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your</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album</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why</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you</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decided</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show</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the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picture</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to</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your</a:t>
            </a:r>
            <a:r>
              <a:rPr kumimoji="0" lang="ru-RU" sz="1600" b="0" i="0" u="none" strike="noStrike" cap="none" normalizeH="0" baseline="0" dirty="0" smtClean="0">
                <a:ln>
                  <a:noFill/>
                </a:ln>
                <a:solidFill>
                  <a:srgbClr val="000000"/>
                </a:solidFill>
                <a:effectLst/>
                <a:latin typeface="Arial" pitchFamily="34" charset="0"/>
                <a:cs typeface="Arial" pitchFamily="34" charset="0"/>
              </a:rPr>
              <a:t> </a:t>
            </a:r>
            <a:r>
              <a:rPr kumimoji="0" lang="ru-RU" sz="1600" b="0" i="0" u="none" strike="noStrike" cap="none" normalizeH="0" baseline="0" dirty="0" err="1" smtClean="0">
                <a:ln>
                  <a:noFill/>
                </a:ln>
                <a:solidFill>
                  <a:srgbClr val="000000"/>
                </a:solidFill>
                <a:effectLst/>
                <a:latin typeface="Arial" pitchFamily="34" charset="0"/>
                <a:cs typeface="Arial" pitchFamily="34" charset="0"/>
              </a:rPr>
              <a:t>friend</a:t>
            </a:r>
            <a:endParaRPr kumimoji="0" lang="ru-RU"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08546" y="4365106"/>
            <a:ext cx="3075685" cy="208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0" y="3198293"/>
            <a:ext cx="1562100" cy="2333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5" name="Picture 5" descr="undefined"/>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5575" y="4365105"/>
            <a:ext cx="3089903" cy="2088232"/>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51520" y="3861048"/>
            <a:ext cx="926216" cy="369332"/>
          </a:xfrm>
          <a:prstGeom prst="rect">
            <a:avLst/>
          </a:prstGeom>
        </p:spPr>
        <p:txBody>
          <a:bodyPr wrap="none">
            <a:spAutoFit/>
          </a:bodyPr>
          <a:lstStyle/>
          <a:p>
            <a:pPr lvl="0"/>
            <a:r>
              <a:rPr lang="en-US" b="1" dirty="0">
                <a:solidFill>
                  <a:prstClr val="black"/>
                </a:solidFill>
              </a:rPr>
              <a:t>Photo 1</a:t>
            </a:r>
          </a:p>
        </p:txBody>
      </p:sp>
      <p:sp>
        <p:nvSpPr>
          <p:cNvPr id="4" name="Прямоугольник 3"/>
          <p:cNvSpPr/>
          <p:nvPr/>
        </p:nvSpPr>
        <p:spPr>
          <a:xfrm>
            <a:off x="3995936" y="5661248"/>
            <a:ext cx="926216" cy="369332"/>
          </a:xfrm>
          <a:prstGeom prst="rect">
            <a:avLst/>
          </a:prstGeom>
        </p:spPr>
        <p:txBody>
          <a:bodyPr wrap="none">
            <a:spAutoFit/>
          </a:bodyPr>
          <a:lstStyle/>
          <a:p>
            <a:pPr lvl="0"/>
            <a:r>
              <a:rPr lang="en-US" b="1" dirty="0">
                <a:solidFill>
                  <a:prstClr val="black"/>
                </a:solidFill>
              </a:rPr>
              <a:t>Photo </a:t>
            </a:r>
            <a:r>
              <a:rPr lang="en-US" b="1" dirty="0" smtClean="0">
                <a:solidFill>
                  <a:prstClr val="black"/>
                </a:solidFill>
              </a:rPr>
              <a:t>2</a:t>
            </a:r>
            <a:endParaRPr lang="en-US" b="1" dirty="0">
              <a:solidFill>
                <a:prstClr val="black"/>
              </a:solidFill>
            </a:endParaRPr>
          </a:p>
        </p:txBody>
      </p:sp>
      <p:sp>
        <p:nvSpPr>
          <p:cNvPr id="5" name="Прямоугольник 4"/>
          <p:cNvSpPr/>
          <p:nvPr/>
        </p:nvSpPr>
        <p:spPr>
          <a:xfrm>
            <a:off x="6012160" y="3852625"/>
            <a:ext cx="926216" cy="369332"/>
          </a:xfrm>
          <a:prstGeom prst="rect">
            <a:avLst/>
          </a:prstGeom>
        </p:spPr>
        <p:txBody>
          <a:bodyPr wrap="none">
            <a:spAutoFit/>
          </a:bodyPr>
          <a:lstStyle/>
          <a:p>
            <a:pPr lvl="0"/>
            <a:r>
              <a:rPr lang="en-US" b="1" dirty="0">
                <a:solidFill>
                  <a:prstClr val="black"/>
                </a:solidFill>
              </a:rPr>
              <a:t>Photo </a:t>
            </a:r>
            <a:r>
              <a:rPr lang="en-US" b="1" dirty="0" smtClean="0">
                <a:solidFill>
                  <a:prstClr val="black"/>
                </a:solidFill>
              </a:rPr>
              <a:t>3</a:t>
            </a:r>
            <a:endParaRPr lang="en-US" b="1" dirty="0">
              <a:solidFill>
                <a:prstClr val="black"/>
              </a:solidFill>
            </a:endParaRPr>
          </a:p>
        </p:txBody>
      </p:sp>
    </p:spTree>
    <p:extLst>
      <p:ext uri="{BB962C8B-B14F-4D97-AF65-F5344CB8AC3E}">
        <p14:creationId xmlns:p14="http://schemas.microsoft.com/office/powerpoint/2010/main" val="29789045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13316" y="29837"/>
            <a:ext cx="9130683" cy="2862322"/>
          </a:xfrm>
          <a:prstGeom prst="rect">
            <a:avLst/>
          </a:prstGeom>
        </p:spPr>
        <p:txBody>
          <a:bodyPr wrap="square">
            <a:spAutoFit/>
          </a:bodyPr>
          <a:lstStyle/>
          <a:p>
            <a:r>
              <a:rPr lang="en-US" dirty="0" smtClean="0"/>
              <a:t>Task 4. Study the two photographs. In 1.5 minutes be ready to compare and contrast the photographs:</a:t>
            </a:r>
          </a:p>
          <a:p>
            <a:endParaRPr lang="en-US" dirty="0" smtClean="0"/>
          </a:p>
          <a:p>
            <a:r>
              <a:rPr lang="en-US" b="1" dirty="0" smtClean="0"/>
              <a:t>·        give a brief description of the photos (action, location)</a:t>
            </a:r>
          </a:p>
          <a:p>
            <a:r>
              <a:rPr lang="en-US" b="1" dirty="0" smtClean="0"/>
              <a:t>·        say what the pictures have in common</a:t>
            </a:r>
          </a:p>
          <a:p>
            <a:r>
              <a:rPr lang="en-US" b="1" dirty="0" smtClean="0"/>
              <a:t>·        say in what way the pictures are different</a:t>
            </a:r>
          </a:p>
          <a:p>
            <a:r>
              <a:rPr lang="en-US" b="1" dirty="0" smtClean="0">
                <a:solidFill>
                  <a:srgbClr val="C00000"/>
                </a:solidFill>
              </a:rPr>
              <a:t>·        say which of the seasons presented in the pictures you’d prefer</a:t>
            </a:r>
          </a:p>
          <a:p>
            <a:r>
              <a:rPr lang="en-US" b="1" dirty="0" smtClean="0"/>
              <a:t>·        explain why</a:t>
            </a:r>
          </a:p>
          <a:p>
            <a:endParaRPr lang="en-US" dirty="0" smtClean="0"/>
          </a:p>
          <a:p>
            <a:r>
              <a:rPr lang="en-US" dirty="0" smtClean="0"/>
              <a:t>You will speak for not more than 2 minutes (12–15 sentences). You have to talk continuously.</a:t>
            </a:r>
            <a:endParaRPr lang="ru-RU" dirty="0"/>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76056" y="4089153"/>
            <a:ext cx="3914775" cy="260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4" descr="undefine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512" y="4077072"/>
            <a:ext cx="3914775" cy="26098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00851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836712"/>
            <a:ext cx="8856984" cy="646331"/>
          </a:xfrm>
          <a:prstGeom prst="rect">
            <a:avLst/>
          </a:prstGeom>
        </p:spPr>
        <p:txBody>
          <a:bodyPr wrap="square">
            <a:spAutoFit/>
          </a:bodyPr>
          <a:lstStyle/>
          <a:p>
            <a:r>
              <a:rPr lang="en-US" dirty="0" smtClean="0"/>
              <a:t>http://ege.fipi.ru/os11/xmodules/qprint/index.php?proj_guid=4B53A6CB75B0B5E1427E596EB4931A2A&amp;theme_guid=a49c0b6a9641e3119b00001fc68344c9&amp;groupno=3&amp;groupno=2</a:t>
            </a:r>
            <a:endParaRPr lang="ru-RU" dirty="0"/>
          </a:p>
        </p:txBody>
      </p:sp>
    </p:spTree>
    <p:extLst>
      <p:ext uri="{BB962C8B-B14F-4D97-AF65-F5344CB8AC3E}">
        <p14:creationId xmlns:p14="http://schemas.microsoft.com/office/powerpoint/2010/main" val="486745723"/>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262</Words>
  <Application>Microsoft Office PowerPoint</Application>
  <PresentationFormat>Экран (4:3)</PresentationFormat>
  <Paragraphs>66</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Leniza</dc:creator>
  <cp:lastModifiedBy>Leniza</cp:lastModifiedBy>
  <cp:revision>11</cp:revision>
  <dcterms:created xsi:type="dcterms:W3CDTF">2018-03-27T17:30:54Z</dcterms:created>
  <dcterms:modified xsi:type="dcterms:W3CDTF">2018-03-28T20:58:26Z</dcterms:modified>
</cp:coreProperties>
</file>