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66" r:id="rId2"/>
    <p:sldId id="268" r:id="rId3"/>
    <p:sldId id="272" r:id="rId4"/>
    <p:sldId id="267" r:id="rId5"/>
    <p:sldId id="270" r:id="rId6"/>
    <p:sldId id="278" r:id="rId7"/>
    <p:sldId id="271" r:id="rId8"/>
    <p:sldId id="277" r:id="rId9"/>
    <p:sldId id="279" r:id="rId10"/>
    <p:sldId id="275" r:id="rId11"/>
    <p:sldId id="276" r:id="rId12"/>
    <p:sldId id="281" r:id="rId13"/>
    <p:sldId id="282" r:id="rId14"/>
    <p:sldId id="283" r:id="rId15"/>
    <p:sldId id="284" r:id="rId16"/>
    <p:sldId id="300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819" autoAdjust="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A1527-E0EA-423D-A492-9F4F1E0FBDDC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8BA77-EBDF-4144-B88F-1E4742840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849F6-6520-48E8-9AD2-DCCEC74BF051}" type="slidenum">
              <a:rPr lang="ru-RU"/>
              <a:pPr/>
              <a:t>14</a:t>
            </a:fld>
            <a:endParaRPr 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400" smtClean="0"/>
              <a:t>Хламидомонада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ultra-book.com/users_2/s/e/sebastienvincenot/images_550x480/ee40f344312aa7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nolavsakvarium.com/blog/200812/red_algae01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seahouseswebsite.co.uk/SnookZonation/Polysiphonia500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Понятие о систематике растений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268605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Преобладающее большинство из них живет в пресной и соленой воде, некоторые произрастают в наземно-воздушной среде, располагаясь на стволах деревьев, каменных стенах, на поверхности почвы и даже снега и льда. Многие живут в почве и в сточных водах городских канализаций</a:t>
            </a:r>
          </a:p>
        </p:txBody>
      </p:sp>
      <p:pic>
        <p:nvPicPr>
          <p:cNvPr id="4098" name="Picture 2" descr="http://www.fresher.ru/images2/kalifornijskij-arbuznyj-sneg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928934"/>
            <a:ext cx="4000496" cy="3000372"/>
          </a:xfrm>
          <a:prstGeom prst="rect">
            <a:avLst/>
          </a:prstGeom>
          <a:noFill/>
        </p:spPr>
      </p:pic>
      <p:pic>
        <p:nvPicPr>
          <p:cNvPr id="4100" name="Picture 4" descr="http://img0.liveinternet.ru/images/attach/c/0/119/399/119399452_3046tv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Значение водорослей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основными образователями кислорода и органических веществ в природе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Формируют донные отложения (полезные ископаемые)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Приводят к заболачиванию водоемов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пищей для водных животных и человека (ламинария)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Биологическая очистка сточных вод</a:t>
            </a:r>
          </a:p>
          <a:p>
            <a:pPr>
              <a:buFont typeface="Wingdings" pitchFamily="2" charset="2"/>
              <a:buChar char="ü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9144000" cy="5715016"/>
          </a:xfrm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endParaRPr lang="ru-RU" sz="2800" b="1" dirty="0" smtClean="0"/>
          </a:p>
          <a:p>
            <a:pPr eaLnBrk="1" hangingPunct="1">
              <a:buFontTx/>
              <a:buNone/>
            </a:pPr>
            <a:endParaRPr lang="ru-RU" sz="2800" b="1" dirty="0" smtClean="0"/>
          </a:p>
          <a:p>
            <a:pPr eaLnBrk="1" hangingPunct="1">
              <a:buFontTx/>
              <a:buNone/>
            </a:pPr>
            <a:r>
              <a:rPr lang="ru-RU" sz="2800" b="1" dirty="0" smtClean="0"/>
              <a:t>Среди водорослей выделяют отделы: </a:t>
            </a:r>
          </a:p>
          <a:p>
            <a:pPr eaLnBrk="1" hangingPunct="1"/>
            <a:r>
              <a:rPr lang="ru-RU" sz="2800" b="1" dirty="0" smtClean="0"/>
              <a:t>Зеленые водоросли</a:t>
            </a:r>
            <a:r>
              <a:rPr lang="ru-RU" sz="2800" dirty="0" smtClean="0"/>
              <a:t> (около 20000 видов)</a:t>
            </a:r>
          </a:p>
          <a:p>
            <a:pPr eaLnBrk="1" hangingPunct="1"/>
            <a:r>
              <a:rPr lang="ru-RU" sz="2800" b="1" dirty="0" smtClean="0"/>
              <a:t>Бурые водоросли</a:t>
            </a:r>
            <a:r>
              <a:rPr lang="ru-RU" sz="2800" dirty="0" smtClean="0"/>
              <a:t> ( 1500 видов)</a:t>
            </a:r>
          </a:p>
          <a:p>
            <a:pPr eaLnBrk="1" hangingPunct="1"/>
            <a:r>
              <a:rPr lang="ru-RU" sz="2800" b="1" dirty="0" smtClean="0"/>
              <a:t>Красные водоросли</a:t>
            </a:r>
            <a:r>
              <a:rPr lang="ru-RU" sz="2800" dirty="0" smtClean="0"/>
              <a:t> ( 4000 видов)</a:t>
            </a:r>
          </a:p>
          <a:p>
            <a:pPr eaLnBrk="1" hangingPunct="1"/>
            <a:r>
              <a:rPr lang="ru-RU" sz="2800" b="1" dirty="0" smtClean="0"/>
              <a:t>Диатомовые водоросли</a:t>
            </a:r>
            <a:r>
              <a:rPr lang="ru-RU" sz="2800" dirty="0" smtClean="0"/>
              <a:t> ( диатомеи )</a:t>
            </a:r>
          </a:p>
          <a:p>
            <a:pPr eaLnBrk="1" hangingPunct="1"/>
            <a:r>
              <a:rPr lang="ru-RU" sz="2800" b="1" dirty="0" smtClean="0"/>
              <a:t>Харовые водоросли</a:t>
            </a:r>
            <a:r>
              <a:rPr lang="ru-RU" sz="2800" dirty="0" smtClean="0"/>
              <a:t>.</a:t>
            </a:r>
          </a:p>
          <a:p>
            <a:pPr eaLnBrk="1" hangingPunct="1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Наука о водорослях - </a:t>
            </a:r>
            <a:r>
              <a:rPr lang="ru-RU" sz="2800" b="1" i="1" u="sng" dirty="0" smtClean="0"/>
              <a:t>альгология</a:t>
            </a:r>
            <a:r>
              <a:rPr lang="ru-RU" sz="2800" dirty="0" smtClean="0"/>
              <a:t>. Отцом отечественной альгологии считают русского академика С.Г. </a:t>
            </a:r>
            <a:r>
              <a:rPr lang="ru-RU" sz="2800" dirty="0" err="1" smtClean="0"/>
              <a:t>Гмелина</a:t>
            </a:r>
            <a:r>
              <a:rPr lang="ru-RU" sz="2800" dirty="0" smtClean="0"/>
              <a:t>(1745-1774)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71435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Общая характеристика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86116" y="714356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Водоросли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35729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Одноклеточные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135729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Многоклеточные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4" idx="1"/>
            <a:endCxn id="5" idx="0"/>
          </p:cNvCxnSpPr>
          <p:nvPr/>
        </p:nvCxnSpPr>
        <p:spPr>
          <a:xfrm rot="10800000" flipV="1">
            <a:off x="1857356" y="1006744"/>
            <a:ext cx="1428760" cy="3505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3"/>
            <a:endCxn id="6" idx="0"/>
          </p:cNvCxnSpPr>
          <p:nvPr/>
        </p:nvCxnSpPr>
        <p:spPr>
          <a:xfrm>
            <a:off x="5786446" y="1006744"/>
            <a:ext cx="1500198" cy="3505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зеленая   водорос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47650"/>
            <a:ext cx="8642350" cy="64214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1" name="WordArt 8"/>
          <p:cNvSpPr>
            <a:spLocks noChangeArrowheads="1" noChangeShapeType="1" noTextEdit="1"/>
          </p:cNvSpPr>
          <p:nvPr/>
        </p:nvSpPr>
        <p:spPr bwMode="auto">
          <a:xfrm>
            <a:off x="285720" y="769938"/>
            <a:ext cx="413070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Зеленые водоросли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700338" y="5805488"/>
            <a:ext cx="3619500" cy="646331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Хламидомонада</a:t>
            </a:r>
          </a:p>
        </p:txBody>
      </p:sp>
      <p:pic>
        <p:nvPicPr>
          <p:cNvPr id="56322" name="Picture 2" descr="http://fs1.uclg.ru/images/52d4190f9f13a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19762"/>
            <a:ext cx="7143800" cy="4757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6"/>
          <p:cNvSpPr txBox="1">
            <a:spLocks noChangeArrowheads="1"/>
          </p:cNvSpPr>
          <p:nvPr/>
        </p:nvSpPr>
        <p:spPr bwMode="auto">
          <a:xfrm>
            <a:off x="863600" y="6165850"/>
            <a:ext cx="6911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0" dirty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  Вольвокс</a:t>
            </a:r>
          </a:p>
        </p:txBody>
      </p:sp>
      <p:graphicFrame>
        <p:nvGraphicFramePr>
          <p:cNvPr id="7201" name="Group 33"/>
          <p:cNvGraphicFramePr>
            <a:graphicFrameLocks noGrp="1"/>
          </p:cNvGraphicFramePr>
          <p:nvPr/>
        </p:nvGraphicFramePr>
        <p:xfrm>
          <a:off x="822325" y="1393825"/>
          <a:ext cx="7578090" cy="3963988"/>
        </p:xfrm>
        <a:graphic>
          <a:graphicData uri="http://schemas.openxmlformats.org/drawingml/2006/table">
            <a:tbl>
              <a:tblPr/>
              <a:tblGrid>
                <a:gridCol w="6953250"/>
                <a:gridCol w="208280"/>
                <a:gridCol w="208280"/>
                <a:gridCol w="208280"/>
              </a:tblGrid>
              <a:tr h="3667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9727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hlinkClick r:id=""/>
                        </a:rPr>
                        <a:t>  </a:t>
                      </a:r>
                      <a:r>
                        <a:rPr kumimoji="0" lang="ru-RU" sz="23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                                   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65" name="Picture 17" descr="Картинка 12 из 444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325" y="712788"/>
            <a:ext cx="6702425" cy="531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900igr.net/datas/astronomija/ZHivotnye-pobyvavshie-v-kosmose/0012-012-KHlorel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357422" y="6334780"/>
            <a:ext cx="17287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Ульва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2226" name="Picture 2" descr="http://darokeana.ru/wp-content/uploads/2011/03/ul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1"/>
            <a:ext cx="8286808" cy="6215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Значение зеленых водорослей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Водоросли очень важные </a:t>
            </a:r>
            <a:r>
              <a:rPr lang="ru-RU" sz="2800" dirty="0" smtClean="0">
                <a:solidFill>
                  <a:srgbClr val="006600"/>
                </a:solidFill>
              </a:rPr>
              <a:t>продуценты</a:t>
            </a:r>
            <a:r>
              <a:rPr lang="ru-RU" sz="2800" dirty="0" smtClean="0"/>
              <a:t>, с которых начинается большинство пищевых цепей.</a:t>
            </a:r>
          </a:p>
          <a:p>
            <a:pPr eaLnBrk="1" hangingPunct="1"/>
            <a:r>
              <a:rPr lang="ru-RU" sz="2800" dirty="0" smtClean="0">
                <a:solidFill>
                  <a:srgbClr val="006600"/>
                </a:solidFill>
              </a:rPr>
              <a:t>Зеленые водоросли</a:t>
            </a:r>
            <a:r>
              <a:rPr lang="ru-RU" sz="2800" dirty="0" smtClean="0"/>
              <a:t> вносят определенный вклад в работу микроорганизмов по очистке сточных вод.</a:t>
            </a:r>
          </a:p>
          <a:p>
            <a:pPr eaLnBrk="1" hangingPunct="1"/>
            <a:r>
              <a:rPr lang="ru-RU" sz="2800" dirty="0" smtClean="0"/>
              <a:t>Некоторые водоросли (</a:t>
            </a:r>
            <a:r>
              <a:rPr lang="ru-RU" sz="2800" dirty="0" smtClean="0">
                <a:solidFill>
                  <a:srgbClr val="006600"/>
                </a:solidFill>
              </a:rPr>
              <a:t>хлорелла</a:t>
            </a:r>
            <a:r>
              <a:rPr lang="ru-RU" sz="2800" dirty="0" smtClean="0"/>
              <a:t> ) будут использоваться во время космических полетов.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ламинар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7163"/>
            <a:ext cx="8507413" cy="6700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D10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Бурые водоросли (ламинария)</a:t>
            </a:r>
          </a:p>
        </p:txBody>
      </p:sp>
      <p:pic>
        <p:nvPicPr>
          <p:cNvPr id="9220" name="Picture 8" descr="Laminaria%20saccharina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9221" name="WordArt 21" descr="Белый мрамор"/>
          <p:cNvSpPr>
            <a:spLocks noChangeArrowheads="1" noChangeShapeType="1" noTextEdit="1"/>
          </p:cNvSpPr>
          <p:nvPr/>
        </p:nvSpPr>
        <p:spPr bwMode="auto">
          <a:xfrm>
            <a:off x="1116013" y="157163"/>
            <a:ext cx="6448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Бурые водоросли. Ламинария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Систематика – наука о классификации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43051"/>
            <a:ext cx="5000628" cy="46434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Основоположником научной систематики является шведский ученый Карл Линней (1707-1778гг.). 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К. Линней в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в. ввел двойные, или бинарные названия видов. В 1753 г. Он опубликовал большой труд «Виды растений», где впервые применил двойные (бинарные) обозначения видов.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upload.wikimedia.org/wikipedia/commons/thumb/6/68/Carl_von_Linn%C3%A9.jpg/267px-Carl_von_Linn%C3%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3949066" cy="492922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5003800" y="5734050"/>
            <a:ext cx="3960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286116" y="6211669"/>
            <a:ext cx="14710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ФУКУС</a:t>
            </a:r>
          </a:p>
        </p:txBody>
      </p:sp>
      <p:pic>
        <p:nvPicPr>
          <p:cNvPr id="49154" name="Picture 2" descr="http://godzhinew.com/uploads/posts/2014-03/1395938994_fukus-dlya-pohude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ekb.urpur.ru/files/2013/04/%D0%BB%D0%B8%D0%BC%D0%BE%D0%BD%D1%87%D0%B8%D0%BA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0" y="214290"/>
            <a:ext cx="4464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Макроцистис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fs1.ucheba-legko.ru/images/69608a29890a0dc6762d4746db15a9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824" cy="6858000"/>
          </a:xfrm>
          <a:prstGeom prst="rect">
            <a:avLst/>
          </a:prstGeom>
          <a:noFill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85720" y="6000768"/>
            <a:ext cx="29340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D10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САРГАССУМ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02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07963"/>
            <a:ext cx="8785225" cy="638968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755650" y="207963"/>
            <a:ext cx="56880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Красные водоросли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258888" y="207963"/>
            <a:ext cx="4968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CC00"/>
                </a:solidFill>
              </a:rPr>
              <a:t>Красные водоросли</a:t>
            </a:r>
          </a:p>
        </p:txBody>
      </p:sp>
      <p:pic>
        <p:nvPicPr>
          <p:cNvPr id="5125" name="Picture 8" descr="Картинка 26 из 809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663575" y="179388"/>
            <a:ext cx="69534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Красные водоросли (багрянки)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красная   водорос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4450"/>
            <a:ext cx="8893175" cy="59197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519113" y="5988050"/>
            <a:ext cx="6573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0"/>
          </a:p>
        </p:txBody>
      </p:sp>
      <p:pic>
        <p:nvPicPr>
          <p:cNvPr id="6148" name="Picture 8" descr="1312348895240062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450"/>
            <a:ext cx="9144000" cy="591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103438" y="6126163"/>
            <a:ext cx="35480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        Порфира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5" descr="Картинка 3 из 3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679700" y="6011863"/>
            <a:ext cx="3209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Полисифония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Значение красных водорослей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Из них получают </a:t>
            </a:r>
            <a:r>
              <a:rPr lang="ru-RU" sz="2800" b="1" dirty="0" smtClean="0">
                <a:solidFill>
                  <a:srgbClr val="006600"/>
                </a:solidFill>
              </a:rPr>
              <a:t>агар-агар</a:t>
            </a:r>
            <a:r>
              <a:rPr lang="ru-RU" sz="2800" dirty="0" smtClean="0"/>
              <a:t>, который применяется в </a:t>
            </a:r>
            <a:r>
              <a:rPr lang="ru-RU" sz="2800" b="1" dirty="0" smtClean="0">
                <a:solidFill>
                  <a:srgbClr val="006600"/>
                </a:solidFill>
              </a:rPr>
              <a:t>косметическом производстве</a:t>
            </a:r>
            <a:r>
              <a:rPr lang="ru-RU" sz="2800" dirty="0" smtClean="0"/>
              <a:t> - добавляют в мази, зубные пасты, кремы для рук , в </a:t>
            </a:r>
            <a:r>
              <a:rPr lang="ru-RU" sz="2800" b="1" dirty="0" smtClean="0">
                <a:solidFill>
                  <a:srgbClr val="006600"/>
                </a:solidFill>
              </a:rPr>
              <a:t>пищевой промышленности</a:t>
            </a:r>
            <a:r>
              <a:rPr lang="ru-RU" sz="2800" dirty="0" smtClean="0"/>
              <a:t> – для приготовления желе, суфле, пастилы, мармелада, мороженого и других продуктов.</a:t>
            </a:r>
          </a:p>
          <a:p>
            <a:pPr eaLnBrk="1" hangingPunct="1">
              <a:defRPr/>
            </a:pPr>
            <a:r>
              <a:rPr lang="ru-RU" sz="2800" dirty="0" smtClean="0"/>
              <a:t>Получают йод, калиевые соли, спирт, уксусную кислоту.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диатомовые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1196975"/>
            <a:ext cx="5513388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66"/>
                </a:solidFill>
              </a:rPr>
              <a:t>Диатомовые водоросли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диатомовые  водорос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27392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6"/>
          <p:cNvSpPr>
            <a:spLocks noChangeArrowheads="1" noChangeShapeType="1" noTextEdit="1"/>
          </p:cNvSpPr>
          <p:nvPr/>
        </p:nvSpPr>
        <p:spPr bwMode="auto">
          <a:xfrm>
            <a:off x="3557588" y="6097588"/>
            <a:ext cx="2454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Диатомеи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Значение </a:t>
            </a:r>
            <a:br>
              <a:rPr 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диатомовых водорослей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868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Для этих </a:t>
            </a:r>
            <a:r>
              <a:rPr lang="ru-RU" sz="2800" b="1" smtClean="0">
                <a:solidFill>
                  <a:srgbClr val="006600"/>
                </a:solidFill>
              </a:rPr>
              <a:t>водорослей</a:t>
            </a:r>
            <a:r>
              <a:rPr lang="ru-RU" sz="2800" smtClean="0"/>
              <a:t> характерно особое строение клеточной оболочки, в которой содержится кремний.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После гибелей клеток остатки</a:t>
            </a:r>
            <a:r>
              <a:rPr lang="ru-RU" sz="2800" smtClean="0">
                <a:solidFill>
                  <a:srgbClr val="006600"/>
                </a:solidFill>
              </a:rPr>
              <a:t> </a:t>
            </a:r>
            <a:r>
              <a:rPr lang="ru-RU" sz="2800" b="1" smtClean="0">
                <a:solidFill>
                  <a:srgbClr val="006600"/>
                </a:solidFill>
              </a:rPr>
              <a:t>диатомей</a:t>
            </a:r>
            <a:r>
              <a:rPr lang="ru-RU" sz="2800" smtClean="0"/>
              <a:t> падают на дно морей и озер и образуют большие отложения, где содержится 90%-кремния.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Отложения </a:t>
            </a:r>
            <a:r>
              <a:rPr lang="ru-RU" sz="2800" b="1" smtClean="0">
                <a:solidFill>
                  <a:srgbClr val="006600"/>
                </a:solidFill>
              </a:rPr>
              <a:t>диатомей</a:t>
            </a:r>
            <a:r>
              <a:rPr lang="ru-RU" sz="2800" smtClean="0"/>
              <a:t> используют как фильтрующий материал ( при получении сахара и осветлении пива).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006600"/>
                </a:solidFill>
              </a:rPr>
              <a:t>Водоросли</a:t>
            </a:r>
            <a:r>
              <a:rPr lang="ru-RU" sz="2800" smtClean="0"/>
              <a:t> служат наполнителем при изготовлении красок или бумаги и как изоляционного материала.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28604"/>
            <a:ext cx="4329114" cy="2471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Первое слово</a:t>
            </a:r>
            <a:r>
              <a:rPr lang="ru-RU" sz="2400" dirty="0" smtClean="0"/>
              <a:t>, обозначаемое существительным, показывает принадлежность растения к роду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357686" y="357166"/>
            <a:ext cx="4614866" cy="2686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Второе</a:t>
            </a:r>
            <a:r>
              <a:rPr lang="ru-RU" sz="2400" dirty="0" smtClean="0"/>
              <a:t>, обозначаемое прилагательным, - собственно видовое название, показывающее его отличие от других видов того же рода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2500306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Смородина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черная</a:t>
            </a:r>
            <a:r>
              <a:rPr lang="ru-RU" sz="2800" dirty="0" smtClean="0"/>
              <a:t> – </a:t>
            </a:r>
            <a:r>
              <a:rPr lang="ru-RU" sz="2800" dirty="0" smtClean="0">
                <a:solidFill>
                  <a:srgbClr val="FF0000"/>
                </a:solidFill>
              </a:rPr>
              <a:t>смородина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красная</a:t>
            </a:r>
          </a:p>
          <a:p>
            <a:pPr algn="ctr"/>
            <a:r>
              <a:rPr lang="en-US" sz="2800" i="1" dirty="0" err="1" smtClean="0">
                <a:solidFill>
                  <a:srgbClr val="FF0000"/>
                </a:solidFill>
              </a:rPr>
              <a:t>Ribes</a:t>
            </a:r>
            <a:r>
              <a:rPr lang="en-US" sz="2800" i="1" dirty="0" smtClean="0"/>
              <a:t> </a:t>
            </a:r>
            <a:r>
              <a:rPr lang="en-US" sz="2800" i="1" dirty="0" err="1" smtClean="0">
                <a:solidFill>
                  <a:srgbClr val="0070C0"/>
                </a:solidFill>
              </a:rPr>
              <a:t>nigrum</a:t>
            </a:r>
            <a:r>
              <a:rPr lang="en-US" sz="2800" i="1" dirty="0" smtClean="0"/>
              <a:t> – </a:t>
            </a:r>
            <a:r>
              <a:rPr lang="en-US" sz="2800" i="1" dirty="0" err="1" smtClean="0">
                <a:solidFill>
                  <a:srgbClr val="FF0000"/>
                </a:solidFill>
              </a:rPr>
              <a:t>Ribes</a:t>
            </a:r>
            <a:r>
              <a:rPr lang="en-US" sz="2800" i="1" dirty="0" smtClean="0"/>
              <a:t> </a:t>
            </a:r>
            <a:r>
              <a:rPr lang="en-US" sz="2800" i="1" dirty="0" err="1" smtClean="0">
                <a:solidFill>
                  <a:srgbClr val="0070C0"/>
                </a:solidFill>
              </a:rPr>
              <a:t>rubrum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4714884"/>
            <a:ext cx="6000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Береза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повислая</a:t>
            </a:r>
            <a:r>
              <a:rPr lang="ru-RU" sz="2800" dirty="0" smtClean="0"/>
              <a:t> – </a:t>
            </a:r>
            <a:r>
              <a:rPr lang="ru-RU" sz="2800" dirty="0" err="1" smtClean="0">
                <a:solidFill>
                  <a:srgbClr val="FF0000"/>
                </a:solidFill>
              </a:rPr>
              <a:t>береза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пушистая</a:t>
            </a:r>
          </a:p>
          <a:p>
            <a:pPr algn="ctr"/>
            <a:r>
              <a:rPr lang="en-US" sz="2800" i="1" dirty="0" err="1" smtClean="0">
                <a:solidFill>
                  <a:srgbClr val="FF0000"/>
                </a:solidFill>
              </a:rPr>
              <a:t>Betula</a:t>
            </a:r>
            <a:r>
              <a:rPr lang="en-US" sz="2800" i="1" dirty="0" smtClean="0"/>
              <a:t> </a:t>
            </a:r>
            <a:r>
              <a:rPr lang="en-US" sz="2800" i="1" dirty="0" err="1" smtClean="0">
                <a:solidFill>
                  <a:srgbClr val="0070C0"/>
                </a:solidFill>
              </a:rPr>
              <a:t>pendula</a:t>
            </a:r>
            <a:r>
              <a:rPr lang="en-US" sz="2800" i="1" dirty="0" smtClean="0"/>
              <a:t> – </a:t>
            </a:r>
            <a:r>
              <a:rPr lang="en-US" sz="2800" i="1" dirty="0" err="1" smtClean="0">
                <a:solidFill>
                  <a:srgbClr val="FF0000"/>
                </a:solidFill>
              </a:rPr>
              <a:t>Betula</a:t>
            </a:r>
            <a:r>
              <a:rPr lang="en-US" sz="2800" i="1" dirty="0" smtClean="0"/>
              <a:t> </a:t>
            </a:r>
            <a:r>
              <a:rPr lang="en-US" sz="2800" i="1" dirty="0" err="1" smtClean="0">
                <a:solidFill>
                  <a:srgbClr val="0070C0"/>
                </a:solidFill>
              </a:rPr>
              <a:t>pubescens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4071934" y="214290"/>
            <a:ext cx="785818" cy="6643734"/>
          </a:xfrm>
          <a:prstGeom prst="leftBrace">
            <a:avLst>
              <a:gd name="adj1" fmla="val 55029"/>
              <a:gd name="adj2" fmla="val 4901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 rot="16200000">
            <a:off x="4107653" y="3107529"/>
            <a:ext cx="785818" cy="5429288"/>
          </a:xfrm>
          <a:prstGeom prst="leftBrace">
            <a:avLst>
              <a:gd name="adj1" fmla="val 36976"/>
              <a:gd name="adj2" fmla="val 49437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3240" y="3929066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Один род - </a:t>
            </a:r>
            <a:r>
              <a:rPr lang="en-US" sz="2400" i="1" dirty="0" err="1" smtClean="0">
                <a:solidFill>
                  <a:srgbClr val="FF0000"/>
                </a:solidFill>
              </a:rPr>
              <a:t>Ribes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6143644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Один род -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Betula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Text Box 6"/>
          <p:cNvSpPr txBox="1">
            <a:spLocks noChangeArrowheads="1"/>
          </p:cNvSpPr>
          <p:nvPr/>
        </p:nvSpPr>
        <p:spPr bwMode="auto">
          <a:xfrm flipH="1">
            <a:off x="2071688" y="466725"/>
            <a:ext cx="55959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8914" name="Picture 2" descr="http://5klass.net/datas/biologija/Vodorosli-biologija/0017-017-KHarovye-samye-razvitye-iz-zeljonykh-vodorosl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Значение харовых водорослей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служат 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основным кормом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водоплавающих птиц.</a:t>
            </a:r>
          </a:p>
          <a:p>
            <a:pPr eaLnBrk="1" hangingPunct="1"/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Харовые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смягчают жесткую воду.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Там, где растут они, меньше комариных личинок.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Ученые используют их для проведения различных 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опытов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Строение водорослей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Тело не расчленено на корень, стебель и листья, а представлено слоевищем, или талломом.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органов и тканей.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клетках тела присутствует хлорофилл и другие пигменты, обеспечивающие фотосинтез.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Хлорофилл находится в хроматофорах.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Одноклеточные водоросли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Особенностью одноклеточных водорослей является то, что их тело состоит из одной единственной клетки. Вот почему одноклеточным водорослям свойственны черты и отдельной клетки, и организма.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Строение одноклеточной водоросли хламидомонады</a:t>
            </a:r>
            <a:endParaRPr lang="ru-RU" dirty="0"/>
          </a:p>
        </p:txBody>
      </p:sp>
      <p:pic>
        <p:nvPicPr>
          <p:cNvPr id="1026" name="Picture 2" descr="http://blgy.ru/images/biology6/pic9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64"/>
            <a:ext cx="7500990" cy="4429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Размножение водорослей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Водорослям свойственно как бесполое, так и половое размножение. Эти способы размножения у разных водорослей представлены по-разному</a:t>
            </a:r>
            <a:endParaRPr lang="ru-RU" dirty="0"/>
          </a:p>
        </p:txBody>
      </p:sp>
      <p:pic>
        <p:nvPicPr>
          <p:cNvPr id="59396" name="Picture 4" descr="http://aqua-room.com/wp-content/uploads/2011/05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751083"/>
            <a:ext cx="4214810" cy="3106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p.vk.me/c631517/v631517323/19e00/4s5g4J3ni-Y.jpg"/>
          <p:cNvPicPr>
            <a:picLocks noChangeAspect="1" noChangeArrowheads="1"/>
          </p:cNvPicPr>
          <p:nvPr/>
        </p:nvPicPr>
        <p:blipFill>
          <a:blip r:embed="rId2">
            <a:lum bright="20000" contrast="30000"/>
          </a:blip>
          <a:srcRect l="15121" t="7527" r="17137" b="3225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357158" y="5786454"/>
            <a:ext cx="357190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214291"/>
            <a:ext cx="4040188" cy="4286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Бесполое размножение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" y="642918"/>
            <a:ext cx="4040188" cy="548324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Под оболочкой материнской клетки образуются четыре клетки – </a:t>
            </a:r>
            <a:r>
              <a:rPr lang="ru-RU" i="1" dirty="0" smtClean="0"/>
              <a:t>споры </a:t>
            </a:r>
            <a:r>
              <a:rPr lang="ru-RU" dirty="0" smtClean="0"/>
              <a:t>со жгутиками – </a:t>
            </a:r>
            <a:r>
              <a:rPr lang="ru-RU" b="1" dirty="0" smtClean="0"/>
              <a:t>зооспоры.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Зооспоры </a:t>
            </a:r>
            <a:r>
              <a:rPr lang="ru-RU" dirty="0" smtClean="0"/>
              <a:t>способны самостоятельно передвигаться, что способствует расселению.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Дорастая до размеров материнской клетки, дочерние способны приступить к бесполому размножению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214291"/>
            <a:ext cx="4041775" cy="42862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Половое размножение 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5025" y="642918"/>
            <a:ext cx="4041775" cy="5483245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Происходит при неблагоприятных условиях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Участвуют несколько особей, которые образуют </a:t>
            </a:r>
            <a:r>
              <a:rPr lang="ru-RU" b="1" dirty="0" smtClean="0"/>
              <a:t>гаметы.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выйдя из оболочки материнской клетки, они сливаются попарно с гаметами других особой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Образуется зигота, которая покрывается толстой оболочкой.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 наступлении благоприятных условий из зиготы образуется новое поколение водорослей.</a:t>
            </a:r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285720" y="6357958"/>
            <a:ext cx="42862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Биологическое значение полового размножения:</a:t>
            </a:r>
            <a:endParaRPr lang="ru-RU" b="1" i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 половом размножении потомство наследует признаки обоих родителей, приобретает новое сочетание наследственных свойств, а это увеличивает его шансы на выживание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6" name="Picture 8" descr="http://ftimes.ru/upkeep/uploads/2015/11/%D0%B2%D0%BE%D0%B4%D0%BE%D1%80%D0%BE%D1%81%D0%BB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1958" y="0"/>
            <a:ext cx="933595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135729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i="1" dirty="0" smtClean="0"/>
              <a:t>Спасибо за урок!</a:t>
            </a:r>
            <a:endParaRPr lang="ru-RU" sz="8800" b="1" i="1" dirty="0"/>
          </a:p>
        </p:txBody>
      </p:sp>
      <p:sp>
        <p:nvSpPr>
          <p:cNvPr id="63490" name="AutoShape 2" descr="data:image/jpeg;base64,/9j/4AAQSkZJRgABAQAAAQABAAD/2wCEAAkGBxQTEhUUExQUFBUVFxUXFhUXFhYXGBcYFBgWGBQWFBQYHCggGBolHBUUITEhJSkrLi4uFx8zODMsNygtLisBCgoKDg0OGxAQGywkICQsLC8sLC0sLCwsLSwsLCwvLCwsLCwsLCwsLCwsLCwsLCwsLCwsLCwsLCwsLCwsLCwsLP/AABEIALcBEwMBIgACEQEDEQH/xAAaAAACAwEBAAAAAAAAAAAAAAADBAACBQEG/8QAOxAAAQMCBAMGBAQGAgIDAAAAAQACEQMhBBIxQSJRYQUTcYGRoTKxwfBCYoLRBhQjUnLhkvFD4jOywv/EABoBAAMBAQEBAAAAAAAAAAAAAAECAwQABQb/xAAtEQACAgEDAgUDBAMBAAAAAAAAAQIRAxIhMQRBEyJRYfBxscFCgZGhFCMy4f/aAAwDAQACEQMRAD8AdfisxnQ8wmcPiyGkG4d81nsqA6kiPNGaBlm2vO/pyXunxF0a2GxIB1jwuFqU8WW3sWnQheZo1ButCjWItMt8PuEGrHhkaN59YHcTqCD7K9OtaDw8jssyk9pi8HkdEdsgxNjpFwVJxNCyN7mxTediCmab1i0KThFx0uE4QRBNjz2UZQNMMjNFoGoKZpvlYorTvdO4asSpThsXx5dzQzQjNelZVWvUXGzZHLpZoArqWaSEdr5UmjXDJZZRVDlZAomRRRRcEiii4SuOOrhcuZkN7wikJKaSLGohmpIQXuVKjwqKBknnZaodglKsDfz/AGVjigBCWr4iVaMWYsk0zmYa/P71V61Vo1MJSo6dTAHh6rPxdYTaVZRszSyUgmIrCZB8zv5JKpjDzPql62IO6WqVVajJKdl6lSbK1eqKdmniiCYSRehF8oiWWfWNzuZv4pRzkas4RZKPKFnI6SFEAuXUBgr2ZdDIP3cKzXJVjkZhVrMrG6ZTNOpCSpvTIqSN55rhbHaMnRM036XWdSqEdEycQTqUGUjI2aNdsQbHYj6hGGJdMa8iFhMcVoYarzSOJohkbNRji4byOiI1xCWbibcJsNjY/wC1wkkZh99VNo0KRo0sYfFNZxqFiUqhTbKsbqcoFoZTYFWRquNqELNZXRmV1JwLrMaba0ozXrPFYIjaqk4GqHUVyOB646ok21VDVQ8Mb/J2GX1VV9RLd4ud5ZNoJvO2G/mUN1VJ1q11R1VOoIhLO3yw1Sogl5KEa2yWfX15qqiZ5TDYggbpQ10N9VK1nqiRCUxx1Zsbk+On7rNruVDXQqlROlRGU7A1HpV7kWqUq8okiF6qXoTyh51xxd7kFzl0uQnFK2MiEqIZKiASzH2RGuSrSjsKuZWNMKMxyUaUUPXCDYqK7XJRrkxTK4KHqL4RziFn94rNqIFFI0GVkxSrFZgqI7HoNDxmalOqjNrSs5tWyu2okaLrIaVOojtr+yzRVVxVSOJVZDVp1kUVrLLbVVzWSaSqyGg2srGtZZraqKKlkrQyyDRrKGus81VzvUaF8QLiKiG2sgVaiVFa6dIjLJuPVKiXrVN1Q1UuaiKQkplnVUJ70Ko5CdUTUSciVSlzVVqjktUKYnYRzkF6rnVXOQDZRxQHor0B5QCiheqlyq5DLkBkXJUQ5UQCRhRmuSzSrhyuRkhoPRGFKNcj0yiTaGmlEzpXOrZ1wo0HojXJRrkRrlwLHGORmPSbXIgegMpDraiLTqJEVEVtRCh1Me71XFW6QFRWbUS0UUzSbVVjVSAqLrqqFD+IPiqiCtZZ3eqwqWSuIVkG+9XBVSgqLneI0DWMOqJSo+6qaiDVcikI5WMtqqlVyVbUVi9dQuss98hLueuF6G9yIuosXIVQqpeqFy46yryqZ1HlBc5AawjnILyjPokMD7QTEb+PglXOQtDU1yVcUNybYA5sE8QnL+3W8pIlIpJtr0K6Gkn2ZyVFxRE4qCrhyCCrtKqK0HaUVrkuCrhyYi0HD1ZrkuCrtciI0Mh6K1yVa5Xa5cIxtrldrkq1yIHrhRlr0TvEqHK2ZcdYyHq4elA5XD0KGUhwPXe8SoeoHoUNqG+8RO8SGdFBsgwqQx3i4aiWzrjnrqBqCvqLmKrGl3TrHO8AX0mRp4SgOes/tevlptdrD229b67QFLMnodGjpGnlSY/nVm1ECvUlxJ1kqoeqmZ8hnuQy5Vc5HwDWkPzgmGEg8iCN0spaVY0IuTpCjnK+JDWZM1QA1AS2QctosX6A33hAc5W/nDlyEBzdIcNPApMmuvJyVxPGpf7OPY7iKeUNL3Mbns0Fwl1p4eaVeUDF4Jr6ZAaXFolrRc+UpXAdtsiKwg3aHmQQYsKo+qzLqZRlpyKje+ijOGvC79fU2KDswyucBeATNsxEHwke6VrNLXEHUEj0RnCMsi0ZT5z/ANyg4txJl0yR46W+gVIzqddn9yMoXjvuvs+AbXwVfF09HDfz10v6+YQqjSDBsf3uFam6RlPWPa31QyLdTXb7HY3s4v4wEqLkrioKDBRGlLtKIHKwGgwKsHIOZWBRsRoMCrgoAcrgo2TaDtcrhyACrhyNkmg4crhyAHKwciI0Mh6tmSwcrZlwowHKwclw5WDlxw1TaXWAJPRcJhcwmIyk9QR/ormKPF4gH1F/dS1+fT7FNK8PV7nc6t3iWo4l/eFhgUzScRYS5zXMm+o1+4XS9dDIp3XZ0NlxPHV91YxnUc5Lh6jnqhIKXJftClnoVALu4YHQkNJHXiNuiJRpueYa0uPRRtM5nMIg5XWNrgEhRzbwaXoaOmenJGXuUMwJ1gH2Vc65VqS1rhEEHTod/vZAzrsU9UE/YGaGnJJe7Gc6mJxz6dBxbcMc1xbOrSCHiP8AG/kgBysXcJHW/klzJONDdPLRNSC9ngVHNgy0wZH9pj9/dd7SohriW2YSct5NtVm/w9ihh3vpPkBzg2idstRwzNNvwkt8pTT+0HPa6bCYHqTY8vh9VhfUz8aK7cfv3Z6EujisMpL6p+3YqyqRp9+Cp2z2YKuHD5GdziPHLGp56iVTMtHAU++y05yhgJc7xk77mY8lbqXGlq9fwR6R5ITuHJhfw92jDXYWoeNphuYXA1IneOW0clpVaLhlz2zHKHE2n8M+Oiy/4lwAe/vKVntMSD8QiwJGpgASjdl47vKWV06ERuI/DOx0I9FheSWLZ8cr2PXeKGZ+JH6SX5HMa6YNhDWtIGlpAM9YSvhtdFqPhpbGgu6SZvY9NfZDpPhrjsbem3uFqx5vK/qebPDUl9A/8tNxoVEiKn5gOkFRDXkXBZYoPcA1ysHIIcu5lvsyNB8ys1yXDlYOTWK0Mgq4clg5XD11iOIwHKwclw9XDl1iOAwHKwclw9dD0bEcBkOVg9LB66Ho2I4jWZEomSBzKTzprs8zUaPH5FLOemLZ0cdySCtucsTxa+uvS3uu4iRr1Hpb5QgGoQ4H/ckWj5eqeFbqOIDqZcQ0i/TKsc87jli+z+fg1QwqWJrhr5+RegBJcdQ2oOfxBnpcIZejd4WCQfxPP/J+3kIVKhbnBI4XcQbprtOwmyXocl43L1cn/ZTrsd5IxXZJFMy4XJx9BhOUWgHi6NjM5w9fRKPykuyzAs0E3JNgfqtazJmN4WjlOsWkEGCDIW3Q7QZWjvI7xuhaBmiPwnQ/4nyWI4FrRJjMbjoCIkeMpQFwc+/DneW6cJzuJA6aFZs0ozaV0+zNeGDgm/StjWPY9TLLYcwTDhy2Bbq062Kyi5bfZmLzA8XFPwjQgje/xWJVO0cK2pBZGckX2d49eqxYuv8ABmsGVV6PsaMvSrInlg/qu5l0H3k3AknyEoPfaN5ifSFbtTCOp8JIOaBIn9QvyEpJ7/636fnJ+i0Zc8XNb+n3JY8L0vb1+xqPa0025gLOJJi99D4yEjhxlYGHUEyfHT2AQsU8kCJAblcXR14R4m/ou1K0QReTB9Ley855FHqNcntz+9Pb+D0HCT6WMPlWGdbWyfosyUT/AHVDJ6NFmzyk380rToZnjSBBj+7oPqmsVVNmutJl3sQOsCB5I9Tn8Zwgvq/YjixeG5PsdNDJRc5xjiBbpsRqlcZgWsOeBNSS6OQkZm9eaa7QqyABOUNBP6ZMkfTog0688RvDIE6AARMKXieMm5mtf6KUQNN/CWm5g5XGxvoJ6rmHwpc0gmA3ad7uM+o9EiMW0lwbIg6edx7p2hjpa8E8UctRrPjAhDFlnB+G/UbPhvzIeo06QEECRI9yuLQb2nTpgMcwEgC9txP1UWjxJv5/6Iul25PFSoCoWkRO9wqr2bPNovmXQ5Cldldqo7TYcOWlQY3umOyzmqFjjewOXK4RylY4ctbsyoTSc3+17XR/kIv0sodTlcYal6r7lMME5U0J5kbCDM5rZDZMSdkpi6gzujTMVSjXAcCRIBEjmq63WxPwjc7VosZlycr3nlE+6RD072jTc6SYs2WkD4sszp+r3SFLCuLczYIsCZjKToHT81LDnbjvyNmwVLY1sXhRBNO4DQ7xbYE+MyfXRTsfs/viSXBrW68/IfVUwmIcxjXGDkMG+rCbx0n5rldpw5JEZSRBJPwlpI6m59lH/KauP8MK6dSa2+oatgIc8MOdrI4gIgnUGdwg4F+WpcXuPA/cpmrjYLoETNha8i/WYHp1VakVHU3iGlxhx2kBSl1vOOXdP+a/Jz6aqkgNWwJ6mL9bfsu4KqIBM/FJ/wAXW+YB9ErTm9ul9jMR8/RCwGILnFrhBAe0gDrY+7fVY8k3KTt8cff8f2XhjSia2KpyN+H0HlzP0ULwW5Rd1OQOWt/K8quEBfHFGfhdaYcz4T7HzXMcx1NzczTDmi5FjNnA/L1QxZnHCox4Xyjnj1ZL7hMK1znGILYMmRaSTAv9lTsimS7QWImek/XKiMr5G5bwbxtpBEeI1S3fhrKlQE3lpERBJBmeUA+aC6uUpTTdWlQvg7polctqOgGDmMa/C0QB5lX7OwTaj6rS4hrczhuTDjb0PslOz6gfUYJ4Wgn9ToMuPM28oTXZuOy1sSS4BrXOHq8gQfRVlkdpR7fmykMfllfzcUGKHeS0QRlygfkdqSfyvN1q4B5eCXNABPwyCTOvqVhVm922k4gSX1M3UGWif+K0+xmvcTlAHCTeYERGuvgs3UJZY+G+/wDRRR0pMc/l+L+3W15I/EB+aBbncLymPcGVBfM0tkHSxzcX+ui9N2kags6JgcQ9jPMLHfSbVqNDzBuWRA0F2+B+IfqSdPOWl45f9IvOMNpr9wXfB7C0CB8RnUxAmNhoEFgAyi5zDPFpBuR9EHF1yH1bAhuUSbkk3Ecr/IJZuIJc58huUN18srUzg1afxhXKPS9mvdAcbGGk9Bp7SFx9ZrSSLlpDoOt81zO1gsej2k45r6gAeFjp4quGruDnk6WG9xfYbKSUtWo5RVUzcqVWkPJPE5hmPQAAcktgmnu2kRbW9xxQJ6pT+ccXBrQPgPyGfXwJhdwdcQWnXK+DpBJGUEIqOyXuBRbM2gMri4/iJc79U+6bruLYeAZ1uLweY80lXdLwOoHuu4nFlzyORt4fYVGnLzFqeo3X46nUOfhExYxItEFRYLzBiFEVlktgUjVxLARbYmOjXcQHkZ9Uo6imadWD6X9Vehdjy7hDbtJBgzIgc7j2Xs+Mk6PIWFtWjOfT0i5OyndkxBG4HUj/ALTdNkuERwzM7k2HuUF1PLprJOmhta/ghLKk6LRxOiYLCyTmkACT+y2ezsGBTJHxkcQBJABuyeoAKQqVcrYF75n6EEzYDwTvYfaBp1C6CWghrurTr9f+RWbNNzg0UjGmjOxnZ2UTeTBHIAi8+aFhcIXQbxvF/uy2+1KLTma0nKIaCdwI+jp52SeBqZW3Nr26TGh+7lGOeTiDQN9n1Zp5CC59IgtFjma4wQedtPBFwIa17rQwgtLNeoN+Uj1QMLNN2ZvE0nzHQjdpV8bLYI3kazOWCHa7ggeSjPI0m13HUE2kw1nOLRcOEt62gj0hee/iN7nNphzncEtiRe4yk7zBW/Rw9okDMQ4EnTMbabSs/wDiXs5oibmdRY8QkA+SzY5aMnsUh/2mxh2Hc4lxs15a0E2j4d+kgdUWlDar6ZIOQ3tAJAjMAdbEeiL2W8VMM6kQCGlrhM/DADh0hzW36rAq1suJFoYXOEXHh5wfdHJFSjsc29Rp4glzwOIzJMCwJEuPzWfhB/VPEeVvykAkjwgrXw4LXuDtQCRBsTLRM7gBzj5dFnYjD5agdo2oxpHUiQfbKoufkafoBR21Ibp1CKgGmYBw2kTFwPCUs9uav3gc4TGdhkggFwDmibQZ/wCR5oGOdxB0OBGUAdG3PoZPmi4IjO0zJLahA0iCDE7zLvVSi3FOmPjSUh41+QMcYPkSQJ87JCvVPdVBmM5i7LziN+krRq1W5XEPqMjiEEQYmQRGswvPVsRAfOuYi1he4MeSpjgnTsEoVKjS7JxOXLe0T5gyfvqguxIyVM3/AJM8gWsRN+s/JZOFxLssC5uI6HVaGFpteSHugAcR6AifWYTU4uwVVhO0MR/SDYJfZ99GsFwepcZgdHJw/wAU1G08jIa3pY8UG53sVl9puMh2jC0iIuBBA6SbLLNQhjSNIynmCND0/wBKsXw0VcFLk9WO1wcjXTJkgk6i4hw5mPkr4jCl0OHCWw5p5QZBXlMViiCDcDKQ3xAt7r0WErktaXuIkWG/W/jso9TGVrJHkbFGtjN7dIa915aTOnJo9YJKzMM7MM5Ny8ENjS+vhda/b2DD2OLAc7RoL5ojMANrSfVZD6XdtDZEkSbXA2uN1fFJSWobTR1+Iy5htz6CdFq0sMO57zNJLRDQIBsQROpI+qxcVSsL82iOQFiPVOnFENi7yGjKRbJB1HkCjoTBSYzg8cSxwsXzLeHMZkF0DdGw2KLhF2kWI3Jbu4+B91l9jU8xmYjM4E6Dn7IuExRc1xfEzEjcixn75J2koOjlFWVe+KjfvmuU6mZ09R6Dmlar5qDp9Aj4RpLoG8j1tfkNVPhUxn6mpQeMom+u/M+C4kDiGts0BwFpI16riSvYjpZq0sRmBzDiNsxsHEEEh2wd1Rq78zGQfxlhEG5cARmGmzvRYXaDnB7wJjNsbXkCfG3unuzMUXU6odEtAeHReQC3bk1x9Fs53B4Y7g3NDqlKoCTlIGrS1wIhxEXtseiWrPBzMcYew63IItBO6u6rVqd2RxVG04Jv/UFMywE6zkt1yqdomctdolrocNIIi4PhceXRJN7r0Dp2CYRgp5sxF4LQQTe8g9Da4nUFMOq5SAwfHcw02bvxAX/EfJLdk0xUa6lN2zldyFiAZ2N07UrZKgsSRwxa2Y3Plb1SN7sLhsN0MWCBnaCKgykdWm3gcpCRxNDI4ixAkj8wIOWOR+qcbhmuY9oIBEuaDa4vlB0E3SFRwqANflBbcG7jBgOHiCNPBThLsJpp0ONqHIRFxfUaiJAHIgj2RK+IzsacoMAzseGNLX1S9PCh1Aw8ONMyxwO1/M7DyCDQxYYYfABmDqIPUHXVFWnQZR7g3vc58MaXADKQASSJzA23En3T/armvp5pIdroPibIIO82cOl1g46sabnETBsHDURdht0BWv2fjy+k9r+I5wM1py1GkAzqTI6pXC90M1Ssr2ZisuR+wMOA5Os7xkE2Ru3MIw1AASA8th+jRmFzp0d4T0WfgAHtewhzg2LMcGnhMWnqQtQVMwIs2pQkta4yCxwgEgi+4PKZ6rn5bROa3sUbWzBr5lwDmOF5dBc2TG5DkDF1HOcwE6g6XvYOt5I76xqBzmtyuZAqN3BHwOB/tMAT+Wd1iYzHBzg6xEGw2mCb+qzqNulwGnwaWIxWSmDTEG4JdBceupF7+iH2fih3jHxZpMgciCHfust9YPLgxwIIsDq0/UHn4onZbD3ebfNYcrwfdNLElH53GcaVmtTxBLuhOZh98vSAfkgV6bWvz5eB0z0zO0kcnEeqzn13Ndrb8P30WliqorUiZgkRAbqQLgnrCaFY5L0Z1WhLCsh5eNMrz4EApY4rhLAdTnJnUiQB4C3zR8FUik4XuAPCXC/zWdVYKZicz9biAAdP8j7LS0pBrc0sY+KdNsyCZN/U/RKMqAhwOhOa23UeCT7UrSTBkAAA6eMDxlDwlafv72SrHUbKVtYw6o7vQ0w4tIPQjX/9ey1cRjw55Y3RkAEC3CADHIalZNFppuL+kttvsu13sYIbewM83cz0GnW6rSkjq81m6yYBBM+evVZ38QPDnZ2NyhwYHRoSLEkbbDyWj2fjMhAdlAMX1A6GCrYjDsdmEktdJEAxmNiBzEw5ZcT0y0srtpTXKPP0DmfcxlG/sB7pqm+M8CeEjwGV335pUMdTqOpOY0ObBJuTpIIM7ghDqVfigwYv1EGb+i1JeYnRoYKu5tHSbf8A3IEe/slHtLQeNri46DbXVXw1eKYbf42+Fmz84SM5XVD+f5OO/mmgtmGK5H6eHLRnduOHw+wuNrFrTBgutPIIVSodAbSY8JsuurZGwRJJ9hpHz81Jo6jjmRYnYfJRXYLCSJgfeiiIKPQ0qINId5cEBrsu4jhdPm0+XglKP9Mta7KRAbIkhzHSAb3jQ+ZWt2ThXFtQAgkTFOJBbzBPPNEcxtKzhRBGSQYLsngSSac/Jc5q2jl7mXhnnvC1xioDNNwMZXNJAZGkED2C9V2bXY+mTZzXhxygGKbi2S2TB1BPSYWZj8OxtQDate8xmAtB2PzVOz3dzVJJhlSS6YgPbOaeUiSmlK43XzuGrCueGvLQIsM5mBH/AIxGkxf/AKhPVQMrC65aA4FsgGbw7mOilajnblAl1piTBMASNjJPklMU51Mua+OENgDYABuX5XWdyclt2Gk6SRrVapgGW3AI5aXaHb3jrdY/aDBnJiAQSNSWnefvkUOljMmnwu1BEgHqNvJErVwdAQRcA3Ebwdxukjs7JTV7oJgq1g2BlqZmG5sXRcEeKn8jmcW1GthzZYZLTIGlt9bx1XcNjGtlhaIO3I8wdvHqlMc91IkOJNNzg4GBbMZJj0VFJbL+Axp7MZqUWiiWcTzAIMAFrml3A656wd5S/Z+IaG5mwHOGV4iYLSHT0MAj9RQhiTN7gxOsdDPL90kaWWqIBgmMo2OkHobpmlwha/SzSFdrJdlsRmnUWhxsCbgwh4ntT+q2pJc0saw32Mhwnz3RKNLM2GXa2HBubTh4r/iECY1SdarD8wAg2I2nRw+vmhNJtOgKKaNiliCx7TRdnMEZHQHOYdj/AHC+vVY/bmGAl7G5WumBoQfiLSDpur/yxa0PaCSyQCAZyDbx1v48lw1i9tPPqL+IuDcj7lSxqnaAkZuMoiiQRf4f/b9vNO1q73MptYCTIfIiwBMeWqriMIKrgJlrbEmw8J3K67tMU+GiJj8RGgH9rN/P0VG3JKt2M/NTC4wSM8TM/pdHF9FTsrHkQ2AAdDAmevPdCw1dxltQ/HJJPPWY0XMJhiKzc2jSSAN4Bcl0LS4yFiv0h+0XNE/mcM3SATIM8wECgxtYAHMHCzXAWImL8gitr5wCRGxi+on1ulnVBTY4kkmeGDaNp6yfZPjt+V8oZcV3LYzA0ZOV1erf8NOBbUSUt/LQRlY6m0X4yJt0HkqjFE3BiJlvjyRiS/IwWsSZOg1JJ8FW5cDpe5Wq+abnk6lrQ3xJJ8rLMqm33bkj13gxGk28Nkk4bKkUPFG/2a9haL6ATJGu48P3W5iO0aTmtaBlI3FiOceS8j2VVc2Wgty1IBmLRoZ21Kfc8tAFuc7jos+fEnNMCVM7j2ZXFxi4iecRB9Csl1Q5iNOfjyProvS//JTEOggBki0Wt59ei87iKb3f1De0OPVtr9YCtidhQ1R+FvUuPqQPor0mh5qBxDQC/ITuZkg9f9KrDDWDfWec6W8IS8cTp0kkdZ39yni9mwVYxhwM0mzRczpAS1euX1M2gJtFoH7orK0Fo1gSW7E7ShUamYcoJAGwk3hIo/qGoIX8lFdtYiwaDG/zUSbnHv8AB4rK7OQMrxfhF8okNI5RvzK8/iq5pVXgAGDwm+kyx2shwkXUUSLdi0hzDYptRpY65B0jSdweamNpMeWtAgFsXJObhAc6ecyfPoool44Fg2RlAFr3DhjKDzgCIJGsZQlMXV4szpMC557GRy38lFEkW3IpkFu1YblLQA1zeJo5g3jqFTCYwRkdePgPoS13SLqKKqSaZMmJFgQJEQ4bwZgjw062RMHjs9PuqnE28TqI+woog4pxFSuJ3DPIJovdLXWpujcCwIHSyTxFciDo4WPWLX5qKIpW7Yy3imHo1souOF0NPjsU1jMKwuOQQx7Q4Sbgix9HW8FFEHwI9mA7IxhBgkgXkDnsR5hO4qqDTIINpMkzF2mGnXy0UUUJ7TVAltIwu2amV1N7HOIOuwkdPD5IPZdIvqZtgDJnfpvqV1RbntDYrDgJjaxzxEAaX2RKOKBvHEyDe4IH3CiinKKoStrE8JU/qcMw5xt0JsPSE7i6TXNLTykG8/Pltooohk2mmhpcpnOyaVMUS9rS6o0Fzi4wGwdGjfZZ9VzspI/Fr4Tp4Lqiv3CuWK0nTvZBqWMKKJ1yUXJGvgjpderweGGIGcS3nvJ6DbdRRZurenHaC0GxOG7l2UuJDxAMaFt/lKwe0GCnU4TIe3i24nSf2UUQ6WTaTfodQM1eMDkBHkEd445cdmk68piF1RWf/IvcRbUlzuvtyhHYLlRRdPbYL4BOxHtb0UUUT6UMoR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492" name="AutoShape 4" descr="data:image/jpeg;base64,/9j/4AAQSkZJRgABAQAAAQABAAD/2wCEAAkGBxQTEhUUExQUFBUVFxUXFhUXFhYXGBcYFBgWGBQWFBQYHCggGBolHBUUITEhJSkrLi4uFx8zODMsNygtLisBCgoKDg0OGxAQGywkICQsLC8sLC0sLCwsLSwsLCwvLCwsLCwsLCwsLCwsLCwsLCwsLCwsLCwsLCwsLCwsLCwsLP/AABEIALcBEwMBIgACEQEDEQH/xAAaAAACAwEBAAAAAAAAAAAAAAADBAACBQEG/8QAOxAAAQMCBAMGBAQGAgIDAAAAAQACEQMhBBIxQSJRYQUTcYGRoTKxwfBCYoLRBhQjUnLhkvFD4jOywv/EABoBAAMBAQEBAAAAAAAAAAAAAAECAwQABQb/xAAtEQACAgEDAgUDBAMBAAAAAAAAAQIRAxIhMQRBEyJRYfBxscFCgZGhFCMy4f/aAAwDAQACEQMRAD8AdfisxnQ8wmcPiyGkG4d81nsqA6kiPNGaBlm2vO/pyXunxF0a2GxIB1jwuFqU8WW3sWnQheZo1ButCjWItMt8PuEGrHhkaN59YHcTqCD7K9OtaDw8jssyk9pi8HkdEdsgxNjpFwVJxNCyN7mxTediCmab1i0KThFx0uE4QRBNjz2UZQNMMjNFoGoKZpvlYorTvdO4asSpThsXx5dzQzQjNelZVWvUXGzZHLpZoArqWaSEdr5UmjXDJZZRVDlZAomRRRRcEiii4SuOOrhcuZkN7wikJKaSLGohmpIQXuVKjwqKBknnZaodglKsDfz/AGVjigBCWr4iVaMWYsk0zmYa/P71V61Vo1MJSo6dTAHh6rPxdYTaVZRszSyUgmIrCZB8zv5JKpjDzPql62IO6WqVVajJKdl6lSbK1eqKdmniiCYSRehF8oiWWfWNzuZv4pRzkas4RZKPKFnI6SFEAuXUBgr2ZdDIP3cKzXJVjkZhVrMrG6ZTNOpCSpvTIqSN55rhbHaMnRM036XWdSqEdEycQTqUGUjI2aNdsQbHYj6hGGJdMa8iFhMcVoYarzSOJohkbNRji4byOiI1xCWbibcJsNjY/wC1wkkZh99VNo0KRo0sYfFNZxqFiUqhTbKsbqcoFoZTYFWRquNqELNZXRmV1JwLrMaba0ozXrPFYIjaqk4GqHUVyOB646ok21VDVQ8Mb/J2GX1VV9RLd4ud5ZNoJvO2G/mUN1VJ1q11R1VOoIhLO3yw1Sogl5KEa2yWfX15qqiZ5TDYggbpQ10N9VK1nqiRCUxx1Zsbk+On7rNruVDXQqlROlRGU7A1HpV7kWqUq8okiF6qXoTyh51xxd7kFzl0uQnFK2MiEqIZKiASzH2RGuSrSjsKuZWNMKMxyUaUUPXCDYqK7XJRrkxTK4KHqL4RziFn94rNqIFFI0GVkxSrFZgqI7HoNDxmalOqjNrSs5tWyu2okaLrIaVOojtr+yzRVVxVSOJVZDVp1kUVrLLbVVzWSaSqyGg2srGtZZraqKKlkrQyyDRrKGus81VzvUaF8QLiKiG2sgVaiVFa6dIjLJuPVKiXrVN1Q1UuaiKQkplnVUJ70Ko5CdUTUSciVSlzVVqjktUKYnYRzkF6rnVXOQDZRxQHor0B5QCiheqlyq5DLkBkXJUQ5UQCRhRmuSzSrhyuRkhoPRGFKNcj0yiTaGmlEzpXOrZ1wo0HojXJRrkRrlwLHGORmPSbXIgegMpDraiLTqJEVEVtRCh1Me71XFW6QFRWbUS0UUzSbVVjVSAqLrqqFD+IPiqiCtZZ3eqwqWSuIVkG+9XBVSgqLneI0DWMOqJSo+6qaiDVcikI5WMtqqlVyVbUVi9dQuss98hLueuF6G9yIuosXIVQqpeqFy46yryqZ1HlBc5AawjnILyjPokMD7QTEb+PglXOQtDU1yVcUNybYA5sE8QnL+3W8pIlIpJtr0K6Gkn2ZyVFxRE4qCrhyCCrtKqK0HaUVrkuCrhyYi0HD1ZrkuCrtciI0Mh6K1yVa5Xa5cIxtrldrkq1yIHrhRlr0TvEqHK2ZcdYyHq4elA5XD0KGUhwPXe8SoeoHoUNqG+8RO8SGdFBsgwqQx3i4aiWzrjnrqBqCvqLmKrGl3TrHO8AX0mRp4SgOes/tevlptdrD229b67QFLMnodGjpGnlSY/nVm1ECvUlxJ1kqoeqmZ8hnuQy5Vc5HwDWkPzgmGEg8iCN0spaVY0IuTpCjnK+JDWZM1QA1AS2QctosX6A33hAc5W/nDlyEBzdIcNPApMmuvJyVxPGpf7OPY7iKeUNL3Mbns0Fwl1p4eaVeUDF4Jr6ZAaXFolrRc+UpXAdtsiKwg3aHmQQYsKo+qzLqZRlpyKje+ijOGvC79fU2KDswyucBeATNsxEHwke6VrNLXEHUEj0RnCMsi0ZT5z/ANyg4txJl0yR46W+gVIzqddn9yMoXjvuvs+AbXwVfF09HDfz10v6+YQqjSDBsf3uFam6RlPWPa31QyLdTXb7HY3s4v4wEqLkrioKDBRGlLtKIHKwGgwKsHIOZWBRsRoMCrgoAcrgo2TaDtcrhyACrhyNkmg4crhyAHKwciI0Mh6tmSwcrZlwowHKwclw5WDlxw1TaXWAJPRcJhcwmIyk9QR/ormKPF4gH1F/dS1+fT7FNK8PV7nc6t3iWo4l/eFhgUzScRYS5zXMm+o1+4XS9dDIp3XZ0NlxPHV91YxnUc5Lh6jnqhIKXJftClnoVALu4YHQkNJHXiNuiJRpueYa0uPRRtM5nMIg5XWNrgEhRzbwaXoaOmenJGXuUMwJ1gH2Vc65VqS1rhEEHTod/vZAzrsU9UE/YGaGnJJe7Gc6mJxz6dBxbcMc1xbOrSCHiP8AG/kgBysXcJHW/klzJONDdPLRNSC9ngVHNgy0wZH9pj9/dd7SohriW2YSct5NtVm/w9ihh3vpPkBzg2idstRwzNNvwkt8pTT+0HPa6bCYHqTY8vh9VhfUz8aK7cfv3Z6EujisMpL6p+3YqyqRp9+Cp2z2YKuHD5GdziPHLGp56iVTMtHAU++y05yhgJc7xk77mY8lbqXGlq9fwR6R5ITuHJhfw92jDXYWoeNphuYXA1IneOW0clpVaLhlz2zHKHE2n8M+Oiy/4lwAe/vKVntMSD8QiwJGpgASjdl47vKWV06ERuI/DOx0I9FheSWLZ8cr2PXeKGZ+JH6SX5HMa6YNhDWtIGlpAM9YSvhtdFqPhpbGgu6SZvY9NfZDpPhrjsbem3uFqx5vK/qebPDUl9A/8tNxoVEiKn5gOkFRDXkXBZYoPcA1ysHIIcu5lvsyNB8ys1yXDlYOTWK0Mgq4clg5XD11iOIwHKwclw9XDl1iOAwHKwclw9dD0bEcBkOVg9LB66Ho2I4jWZEomSBzKTzprs8zUaPH5FLOemLZ0cdySCtucsTxa+uvS3uu4iRr1Hpb5QgGoQ4H/ckWj5eqeFbqOIDqZcQ0i/TKsc87jli+z+fg1QwqWJrhr5+RegBJcdQ2oOfxBnpcIZejd4WCQfxPP/J+3kIVKhbnBI4XcQbprtOwmyXocl43L1cn/ZTrsd5IxXZJFMy4XJx9BhOUWgHi6NjM5w9fRKPykuyzAs0E3JNgfqtazJmN4WjlOsWkEGCDIW3Q7QZWjvI7xuhaBmiPwnQ/4nyWI4FrRJjMbjoCIkeMpQFwc+/DneW6cJzuJA6aFZs0ozaV0+zNeGDgm/StjWPY9TLLYcwTDhy2Bbq062Kyi5bfZmLzA8XFPwjQgje/xWJVO0cK2pBZGckX2d49eqxYuv8ABmsGVV6PsaMvSrInlg/qu5l0H3k3AknyEoPfaN5ifSFbtTCOp8JIOaBIn9QvyEpJ7/636fnJ+i0Zc8XNb+n3JY8L0vb1+xqPa0025gLOJJi99D4yEjhxlYGHUEyfHT2AQsU8kCJAblcXR14R4m/ou1K0QReTB9Ley855FHqNcntz+9Pb+D0HCT6WMPlWGdbWyfosyUT/AHVDJ6NFmzyk380rToZnjSBBj+7oPqmsVVNmutJl3sQOsCB5I9Tn8Zwgvq/YjixeG5PsdNDJRc5xjiBbpsRqlcZgWsOeBNSS6OQkZm9eaa7QqyABOUNBP6ZMkfTog0688RvDIE6AARMKXieMm5mtf6KUQNN/CWm5g5XGxvoJ6rmHwpc0gmA3ad7uM+o9EiMW0lwbIg6edx7p2hjpa8E8UctRrPjAhDFlnB+G/UbPhvzIeo06QEECRI9yuLQb2nTpgMcwEgC9txP1UWjxJv5/6Iul25PFSoCoWkRO9wqr2bPNovmXQ5Cldldqo7TYcOWlQY3umOyzmqFjjewOXK4RylY4ctbsyoTSc3+17XR/kIv0sodTlcYal6r7lMME5U0J5kbCDM5rZDZMSdkpi6gzujTMVSjXAcCRIBEjmq63WxPwjc7VosZlycr3nlE+6RD072jTc6SYs2WkD4sszp+r3SFLCuLczYIsCZjKToHT81LDnbjvyNmwVLY1sXhRBNO4DQ7xbYE+MyfXRTsfs/viSXBrW68/IfVUwmIcxjXGDkMG+rCbx0n5rldpw5JEZSRBJPwlpI6m59lH/KauP8MK6dSa2+oatgIc8MOdrI4gIgnUGdwg4F+WpcXuPA/cpmrjYLoETNha8i/WYHp1VakVHU3iGlxhx2kBSl1vOOXdP+a/Jz6aqkgNWwJ6mL9bfsu4KqIBM/FJ/wAXW+YB9ErTm9ul9jMR8/RCwGILnFrhBAe0gDrY+7fVY8k3KTt8cff8f2XhjSia2KpyN+H0HlzP0ULwW5Rd1OQOWt/K8quEBfHFGfhdaYcz4T7HzXMcx1NzczTDmi5FjNnA/L1QxZnHCox4Xyjnj1ZL7hMK1znGILYMmRaSTAv9lTsimS7QWImek/XKiMr5G5bwbxtpBEeI1S3fhrKlQE3lpERBJBmeUA+aC6uUpTTdWlQvg7polctqOgGDmMa/C0QB5lX7OwTaj6rS4hrczhuTDjb0PslOz6gfUYJ4Wgn9ToMuPM28oTXZuOy1sSS4BrXOHq8gQfRVlkdpR7fmykMfllfzcUGKHeS0QRlygfkdqSfyvN1q4B5eCXNABPwyCTOvqVhVm922k4gSX1M3UGWif+K0+xmvcTlAHCTeYERGuvgs3UJZY+G+/wDRRR0pMc/l+L+3W15I/EB+aBbncLymPcGVBfM0tkHSxzcX+ui9N2kags6JgcQ9jPMLHfSbVqNDzBuWRA0F2+B+IfqSdPOWl45f9IvOMNpr9wXfB7C0CB8RnUxAmNhoEFgAyi5zDPFpBuR9EHF1yH1bAhuUSbkk3Ecr/IJZuIJc58huUN18srUzg1afxhXKPS9mvdAcbGGk9Bp7SFx9ZrSSLlpDoOt81zO1gsej2k45r6gAeFjp4quGruDnk6WG9xfYbKSUtWo5RVUzcqVWkPJPE5hmPQAAcktgmnu2kRbW9xxQJ6pT+ccXBrQPgPyGfXwJhdwdcQWnXK+DpBJGUEIqOyXuBRbM2gMri4/iJc79U+6bruLYeAZ1uLweY80lXdLwOoHuu4nFlzyORt4fYVGnLzFqeo3X46nUOfhExYxItEFRYLzBiFEVlktgUjVxLARbYmOjXcQHkZ9Uo6imadWD6X9Vehdjy7hDbtJBgzIgc7j2Xs+Mk6PIWFtWjOfT0i5OyndkxBG4HUj/ALTdNkuERwzM7k2HuUF1PLprJOmhta/ghLKk6LRxOiYLCyTmkACT+y2ezsGBTJHxkcQBJABuyeoAKQqVcrYF75n6EEzYDwTvYfaBp1C6CWghrurTr9f+RWbNNzg0UjGmjOxnZ2UTeTBHIAi8+aFhcIXQbxvF/uy2+1KLTma0nKIaCdwI+jp52SeBqZW3Nr26TGh+7lGOeTiDQN9n1Zp5CC59IgtFjma4wQedtPBFwIa17rQwgtLNeoN+Uj1QMLNN2ZvE0nzHQjdpV8bLYI3kazOWCHa7ggeSjPI0m13HUE2kw1nOLRcOEt62gj0hee/iN7nNphzncEtiRe4yk7zBW/Rw9okDMQ4EnTMbabSs/wDiXs5oibmdRY8QkA+SzY5aMnsUh/2mxh2Hc4lxs15a0E2j4d+kgdUWlDar6ZIOQ3tAJAjMAdbEeiL2W8VMM6kQCGlrhM/DADh0hzW36rAq1suJFoYXOEXHh5wfdHJFSjsc29Rp4glzwOIzJMCwJEuPzWfhB/VPEeVvykAkjwgrXw4LXuDtQCRBsTLRM7gBzj5dFnYjD5agdo2oxpHUiQfbKoufkafoBR21Ibp1CKgGmYBw2kTFwPCUs9uav3gc4TGdhkggFwDmibQZ/wCR5oGOdxB0OBGUAdG3PoZPmi4IjO0zJLahA0iCDE7zLvVSi3FOmPjSUh41+QMcYPkSQJ87JCvVPdVBmM5i7LziN+krRq1W5XEPqMjiEEQYmQRGswvPVsRAfOuYi1he4MeSpjgnTsEoVKjS7JxOXLe0T5gyfvqguxIyVM3/AJM8gWsRN+s/JZOFxLssC5uI6HVaGFpteSHugAcR6AifWYTU4uwVVhO0MR/SDYJfZ99GsFwepcZgdHJw/wAU1G08jIa3pY8UG53sVl9puMh2jC0iIuBBA6SbLLNQhjSNIynmCND0/wBKsXw0VcFLk9WO1wcjXTJkgk6i4hw5mPkr4jCl0OHCWw5p5QZBXlMViiCDcDKQ3xAt7r0WErktaXuIkWG/W/jso9TGVrJHkbFGtjN7dIa915aTOnJo9YJKzMM7MM5Ny8ENjS+vhda/b2DD2OLAc7RoL5ojMANrSfVZD6XdtDZEkSbXA2uN1fFJSWobTR1+Iy5htz6CdFq0sMO57zNJLRDQIBsQROpI+qxcVSsL82iOQFiPVOnFENi7yGjKRbJB1HkCjoTBSYzg8cSxwsXzLeHMZkF0DdGw2KLhF2kWI3Jbu4+B91l9jU8xmYjM4E6Dn7IuExRc1xfEzEjcixn75J2koOjlFWVe+KjfvmuU6mZ09R6Dmlar5qDp9Aj4RpLoG8j1tfkNVPhUxn6mpQeMom+u/M+C4kDiGts0BwFpI16riSvYjpZq0sRmBzDiNsxsHEEEh2wd1Rq78zGQfxlhEG5cARmGmzvRYXaDnB7wJjNsbXkCfG3unuzMUXU6odEtAeHReQC3bk1x9Fs53B4Y7g3NDqlKoCTlIGrS1wIhxEXtseiWrPBzMcYew63IItBO6u6rVqd2RxVG04Jv/UFMywE6zkt1yqdomctdolrocNIIi4PhceXRJN7r0Dp2CYRgp5sxF4LQQTe8g9Da4nUFMOq5SAwfHcw02bvxAX/EfJLdk0xUa6lN2zldyFiAZ2N07UrZKgsSRwxa2Y3Plb1SN7sLhsN0MWCBnaCKgykdWm3gcpCRxNDI4ixAkj8wIOWOR+qcbhmuY9oIBEuaDa4vlB0E3SFRwqANflBbcG7jBgOHiCNPBThLsJpp0ONqHIRFxfUaiJAHIgj2RK+IzsacoMAzseGNLX1S9PCh1Aw8ONMyxwO1/M7DyCDQxYYYfABmDqIPUHXVFWnQZR7g3vc58MaXADKQASSJzA23En3T/armvp5pIdroPibIIO82cOl1g46sabnETBsHDURdht0BWv2fjy+k9r+I5wM1py1GkAzqTI6pXC90M1Ssr2ZisuR+wMOA5Os7xkE2Ru3MIw1AASA8th+jRmFzp0d4T0WfgAHtewhzg2LMcGnhMWnqQtQVMwIs2pQkta4yCxwgEgi+4PKZ6rn5bROa3sUbWzBr5lwDmOF5dBc2TG5DkDF1HOcwE6g6XvYOt5I76xqBzmtyuZAqN3BHwOB/tMAT+Wd1iYzHBzg6xEGw2mCb+qzqNulwGnwaWIxWSmDTEG4JdBceupF7+iH2fih3jHxZpMgciCHfust9YPLgxwIIsDq0/UHn4onZbD3ebfNYcrwfdNLElH53GcaVmtTxBLuhOZh98vSAfkgV6bWvz5eB0z0zO0kcnEeqzn13Ndrb8P30WliqorUiZgkRAbqQLgnrCaFY5L0Z1WhLCsh5eNMrz4EApY4rhLAdTnJnUiQB4C3zR8FUik4XuAPCXC/zWdVYKZicz9biAAdP8j7LS0pBrc0sY+KdNsyCZN/U/RKMqAhwOhOa23UeCT7UrSTBkAAA6eMDxlDwlafv72SrHUbKVtYw6o7vQ0w4tIPQjX/9ey1cRjw55Y3RkAEC3CADHIalZNFppuL+kttvsu13sYIbewM83cz0GnW6rSkjq81m6yYBBM+evVZ38QPDnZ2NyhwYHRoSLEkbbDyWj2fjMhAdlAMX1A6GCrYjDsdmEktdJEAxmNiBzEw5ZcT0y0srtpTXKPP0DmfcxlG/sB7pqm+M8CeEjwGV335pUMdTqOpOY0ObBJuTpIIM7ghDqVfigwYv1EGb+i1JeYnRoYKu5tHSbf8A3IEe/slHtLQeNri46DbXVXw1eKYbf42+Fmz84SM5XVD+f5OO/mmgtmGK5H6eHLRnduOHw+wuNrFrTBgutPIIVSodAbSY8JsuurZGwRJJ9hpHz81Jo6jjmRYnYfJRXYLCSJgfeiiIKPQ0qINId5cEBrsu4jhdPm0+XglKP9Mta7KRAbIkhzHSAb3jQ+ZWt2ThXFtQAgkTFOJBbzBPPNEcxtKzhRBGSQYLsngSSac/Jc5q2jl7mXhnnvC1xioDNNwMZXNJAZGkED2C9V2bXY+mTZzXhxygGKbi2S2TB1BPSYWZj8OxtQDate8xmAtB2PzVOz3dzVJJhlSS6YgPbOaeUiSmlK43XzuGrCueGvLQIsM5mBH/AIxGkxf/AKhPVQMrC65aA4FsgGbw7mOilajnblAl1piTBMASNjJPklMU51Mua+OENgDYABuX5XWdyclt2Gk6SRrVapgGW3AI5aXaHb3jrdY/aDBnJiAQSNSWnefvkUOljMmnwu1BEgHqNvJErVwdAQRcA3Ebwdxukjs7JTV7oJgq1g2BlqZmG5sXRcEeKn8jmcW1GthzZYZLTIGlt9bx1XcNjGtlhaIO3I8wdvHqlMc91IkOJNNzg4GBbMZJj0VFJbL+Axp7MZqUWiiWcTzAIMAFrml3A656wd5S/Z+IaG5mwHOGV4iYLSHT0MAj9RQhiTN7gxOsdDPL90kaWWqIBgmMo2OkHobpmlwha/SzSFdrJdlsRmnUWhxsCbgwh4ntT+q2pJc0saw32Mhwnz3RKNLM2GXa2HBubTh4r/iECY1SdarD8wAg2I2nRw+vmhNJtOgKKaNiliCx7TRdnMEZHQHOYdj/AHC+vVY/bmGAl7G5WumBoQfiLSDpur/yxa0PaCSyQCAZyDbx1v48lw1i9tPPqL+IuDcj7lSxqnaAkZuMoiiQRf4f/b9vNO1q73MptYCTIfIiwBMeWqriMIKrgJlrbEmw8J3K67tMU+GiJj8RGgH9rN/P0VG3JKt2M/NTC4wSM8TM/pdHF9FTsrHkQ2AAdDAmevPdCw1dxltQ/HJJPPWY0XMJhiKzc2jSSAN4Bcl0LS4yFiv0h+0XNE/mcM3SATIM8wECgxtYAHMHCzXAWImL8gitr5wCRGxi+on1ulnVBTY4kkmeGDaNp6yfZPjt+V8oZcV3LYzA0ZOV1erf8NOBbUSUt/LQRlY6m0X4yJt0HkqjFE3BiJlvjyRiS/IwWsSZOg1JJ8FW5cDpe5Wq+abnk6lrQ3xJJ8rLMqm33bkj13gxGk28Nkk4bKkUPFG/2a9haL6ATJGu48P3W5iO0aTmtaBlI3FiOceS8j2VVc2Wgty1IBmLRoZ21Kfc8tAFuc7jos+fEnNMCVM7j2ZXFxi4iecRB9Csl1Q5iNOfjyProvS//JTEOggBki0Wt59ei87iKb3f1De0OPVtr9YCtidhQ1R+FvUuPqQPor0mh5qBxDQC/ITuZkg9f9KrDDWDfWec6W8IS8cTp0kkdZ39yni9mwVYxhwM0mzRczpAS1euX1M2gJtFoH7orK0Fo1gSW7E7ShUamYcoJAGwk3hIo/qGoIX8lFdtYiwaDG/zUSbnHv8AB4rK7OQMrxfhF8okNI5RvzK8/iq5pVXgAGDwm+kyx2shwkXUUSLdi0hzDYptRpY65B0jSdweamNpMeWtAgFsXJObhAc6ecyfPoool44Fg2RlAFr3DhjKDzgCIJGsZQlMXV4szpMC557GRy38lFEkW3IpkFu1YblLQA1zeJo5g3jqFTCYwRkdePgPoS13SLqKKqSaZMmJFgQJEQ4bwZgjw062RMHjs9PuqnE28TqI+woog4pxFSuJ3DPIJovdLXWpujcCwIHSyTxFciDo4WPWLX5qKIpW7Yy3imHo1souOF0NPjsU1jMKwuOQQx7Q4Sbgix9HW8FFEHwI9mA7IxhBgkgXkDnsR5hO4qqDTIINpMkzF2mGnXy0UUUJ7TVAltIwu2amV1N7HOIOuwkdPD5IPZdIvqZtgDJnfpvqV1RbntDYrDgJjaxzxEAaX2RKOKBvHEyDe4IH3CiinKKoStrE8JU/qcMw5xt0JsPSE7i6TXNLTykG8/Pltooohk2mmhpcpnOyaVMUS9rS6o0Fzi4wGwdGjfZZ9VzspI/Fr4Tp4Lqiv3CuWK0nTvZBqWMKKJ1yUXJGvgjpderweGGIGcS3nvJ6DbdRRZurenHaC0GxOG7l2UuJDxAMaFt/lKwe0GCnU4TIe3i24nSf2UUQ6WTaTfodQM1eMDkBHkEd445cdmk68piF1RWf/IvcRbUlzuvtyhHYLlRRdPbYL4BOxHtb0UUUT6UMoR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494" name="AutoShape 6" descr="data:image/jpeg;base64,/9j/4AAQSkZJRgABAQAAAQABAAD/2wCEAAkGBxQTEhUUExQUFBUVFxUXFhUXFhYXGBcYFBgWGBQWFBQYHCggGBolHBUUITEhJSkrLi4uFx8zODMsNygtLisBCgoKDg0OGxAQGywkICQsLC8sLC0sLCwsLSwsLCwvLCwsLCwsLCwsLCwsLCwsLCwsLCwsLCwsLCwsLCwsLCwsLP/AABEIALcBEwMBIgACEQEDEQH/xAAaAAACAwEBAAAAAAAAAAAAAAADBAACBQEG/8QAOxAAAQMCBAMGBAQGAgIDAAAAAQACEQMhBBIxQSJRYQUTcYGRoTKxwfBCYoLRBhQjUnLhkvFD4jOywv/EABoBAAMBAQEBAAAAAAAAAAAAAAECAwQABQb/xAAtEQACAgEDAgUDBAMBAAAAAAAAAQIRAxIhMQRBEyJRYfBxscFCgZGhFCMy4f/aAAwDAQACEQMRAD8AdfisxnQ8wmcPiyGkG4d81nsqA6kiPNGaBlm2vO/pyXunxF0a2GxIB1jwuFqU8WW3sWnQheZo1ButCjWItMt8PuEGrHhkaN59YHcTqCD7K9OtaDw8jssyk9pi8HkdEdsgxNjpFwVJxNCyN7mxTediCmab1i0KThFx0uE4QRBNjz2UZQNMMjNFoGoKZpvlYorTvdO4asSpThsXx5dzQzQjNelZVWvUXGzZHLpZoArqWaSEdr5UmjXDJZZRVDlZAomRRRRcEiii4SuOOrhcuZkN7wikJKaSLGohmpIQXuVKjwqKBknnZaodglKsDfz/AGVjigBCWr4iVaMWYsk0zmYa/P71V61Vo1MJSo6dTAHh6rPxdYTaVZRszSyUgmIrCZB8zv5JKpjDzPql62IO6WqVVajJKdl6lSbK1eqKdmniiCYSRehF8oiWWfWNzuZv4pRzkas4RZKPKFnI6SFEAuXUBgr2ZdDIP3cKzXJVjkZhVrMrG6ZTNOpCSpvTIqSN55rhbHaMnRM036XWdSqEdEycQTqUGUjI2aNdsQbHYj6hGGJdMa8iFhMcVoYarzSOJohkbNRji4byOiI1xCWbibcJsNjY/wC1wkkZh99VNo0KRo0sYfFNZxqFiUqhTbKsbqcoFoZTYFWRquNqELNZXRmV1JwLrMaba0ozXrPFYIjaqk4GqHUVyOB646ok21VDVQ8Mb/J2GX1VV9RLd4ud5ZNoJvO2G/mUN1VJ1q11R1VOoIhLO3yw1Sogl5KEa2yWfX15qqiZ5TDYggbpQ10N9VK1nqiRCUxx1Zsbk+On7rNruVDXQqlROlRGU7A1HpV7kWqUq8okiF6qXoTyh51xxd7kFzl0uQnFK2MiEqIZKiASzH2RGuSrSjsKuZWNMKMxyUaUUPXCDYqK7XJRrkxTK4KHqL4RziFn94rNqIFFI0GVkxSrFZgqI7HoNDxmalOqjNrSs5tWyu2okaLrIaVOojtr+yzRVVxVSOJVZDVp1kUVrLLbVVzWSaSqyGg2srGtZZraqKKlkrQyyDRrKGus81VzvUaF8QLiKiG2sgVaiVFa6dIjLJuPVKiXrVN1Q1UuaiKQkplnVUJ70Ko5CdUTUSciVSlzVVqjktUKYnYRzkF6rnVXOQDZRxQHor0B5QCiheqlyq5DLkBkXJUQ5UQCRhRmuSzSrhyuRkhoPRGFKNcj0yiTaGmlEzpXOrZ1wo0HojXJRrkRrlwLHGORmPSbXIgegMpDraiLTqJEVEVtRCh1Me71XFW6QFRWbUS0UUzSbVVjVSAqLrqqFD+IPiqiCtZZ3eqwqWSuIVkG+9XBVSgqLneI0DWMOqJSo+6qaiDVcikI5WMtqqlVyVbUVi9dQuss98hLueuF6G9yIuosXIVQqpeqFy46yryqZ1HlBc5AawjnILyjPokMD7QTEb+PglXOQtDU1yVcUNybYA5sE8QnL+3W8pIlIpJtr0K6Gkn2ZyVFxRE4qCrhyCCrtKqK0HaUVrkuCrhyYi0HD1ZrkuCrtciI0Mh6K1yVa5Xa5cIxtrldrkq1yIHrhRlr0TvEqHK2ZcdYyHq4elA5XD0KGUhwPXe8SoeoHoUNqG+8RO8SGdFBsgwqQx3i4aiWzrjnrqBqCvqLmKrGl3TrHO8AX0mRp4SgOes/tevlptdrD229b67QFLMnodGjpGnlSY/nVm1ECvUlxJ1kqoeqmZ8hnuQy5Vc5HwDWkPzgmGEg8iCN0spaVY0IuTpCjnK+JDWZM1QA1AS2QctosX6A33hAc5W/nDlyEBzdIcNPApMmuvJyVxPGpf7OPY7iKeUNL3Mbns0Fwl1p4eaVeUDF4Jr6ZAaXFolrRc+UpXAdtsiKwg3aHmQQYsKo+qzLqZRlpyKje+ijOGvC79fU2KDswyucBeATNsxEHwke6VrNLXEHUEj0RnCMsi0ZT5z/ANyg4txJl0yR46W+gVIzqddn9yMoXjvuvs+AbXwVfF09HDfz10v6+YQqjSDBsf3uFam6RlPWPa31QyLdTXb7HY3s4v4wEqLkrioKDBRGlLtKIHKwGgwKsHIOZWBRsRoMCrgoAcrgo2TaDtcrhyACrhyNkmg4crhyAHKwciI0Mh6tmSwcrZlwowHKwclw5WDlxw1TaXWAJPRcJhcwmIyk9QR/ormKPF4gH1F/dS1+fT7FNK8PV7nc6t3iWo4l/eFhgUzScRYS5zXMm+o1+4XS9dDIp3XZ0NlxPHV91YxnUc5Lh6jnqhIKXJftClnoVALu4YHQkNJHXiNuiJRpueYa0uPRRtM5nMIg5XWNrgEhRzbwaXoaOmenJGXuUMwJ1gH2Vc65VqS1rhEEHTod/vZAzrsU9UE/YGaGnJJe7Gc6mJxz6dBxbcMc1xbOrSCHiP8AG/kgBysXcJHW/klzJONDdPLRNSC9ngVHNgy0wZH9pj9/dd7SohriW2YSct5NtVm/w9ihh3vpPkBzg2idstRwzNNvwkt8pTT+0HPa6bCYHqTY8vh9VhfUz8aK7cfv3Z6EujisMpL6p+3YqyqRp9+Cp2z2YKuHD5GdziPHLGp56iVTMtHAU++y05yhgJc7xk77mY8lbqXGlq9fwR6R5ITuHJhfw92jDXYWoeNphuYXA1IneOW0clpVaLhlz2zHKHE2n8M+Oiy/4lwAe/vKVntMSD8QiwJGpgASjdl47vKWV06ERuI/DOx0I9FheSWLZ8cr2PXeKGZ+JH6SX5HMa6YNhDWtIGlpAM9YSvhtdFqPhpbGgu6SZvY9NfZDpPhrjsbem3uFqx5vK/qebPDUl9A/8tNxoVEiKn5gOkFRDXkXBZYoPcA1ysHIIcu5lvsyNB8ys1yXDlYOTWK0Mgq4clg5XD11iOIwHKwclw9XDl1iOAwHKwclw9dD0bEcBkOVg9LB66Ho2I4jWZEomSBzKTzprs8zUaPH5FLOemLZ0cdySCtucsTxa+uvS3uu4iRr1Hpb5QgGoQ4H/ckWj5eqeFbqOIDqZcQ0i/TKsc87jli+z+fg1QwqWJrhr5+RegBJcdQ2oOfxBnpcIZejd4WCQfxPP/J+3kIVKhbnBI4XcQbprtOwmyXocl43L1cn/ZTrsd5IxXZJFMy4XJx9BhOUWgHi6NjM5w9fRKPykuyzAs0E3JNgfqtazJmN4WjlOsWkEGCDIW3Q7QZWjvI7xuhaBmiPwnQ/4nyWI4FrRJjMbjoCIkeMpQFwc+/DneW6cJzuJA6aFZs0ozaV0+zNeGDgm/StjWPY9TLLYcwTDhy2Bbq062Kyi5bfZmLzA8XFPwjQgje/xWJVO0cK2pBZGckX2d49eqxYuv8ABmsGVV6PsaMvSrInlg/qu5l0H3k3AknyEoPfaN5ifSFbtTCOp8JIOaBIn9QvyEpJ7/636fnJ+i0Zc8XNb+n3JY8L0vb1+xqPa0025gLOJJi99D4yEjhxlYGHUEyfHT2AQsU8kCJAblcXR14R4m/ou1K0QReTB9Ley855FHqNcntz+9Pb+D0HCT6WMPlWGdbWyfosyUT/AHVDJ6NFmzyk380rToZnjSBBj+7oPqmsVVNmutJl3sQOsCB5I9Tn8Zwgvq/YjixeG5PsdNDJRc5xjiBbpsRqlcZgWsOeBNSS6OQkZm9eaa7QqyABOUNBP6ZMkfTog0688RvDIE6AARMKXieMm5mtf6KUQNN/CWm5g5XGxvoJ6rmHwpc0gmA3ad7uM+o9EiMW0lwbIg6edx7p2hjpa8E8UctRrPjAhDFlnB+G/UbPhvzIeo06QEECRI9yuLQb2nTpgMcwEgC9txP1UWjxJv5/6Iul25PFSoCoWkRO9wqr2bPNovmXQ5Cldldqo7TYcOWlQY3umOyzmqFjjewOXK4RylY4ctbsyoTSc3+17XR/kIv0sodTlcYal6r7lMME5U0J5kbCDM5rZDZMSdkpi6gzujTMVSjXAcCRIBEjmq63WxPwjc7VosZlycr3nlE+6RD072jTc6SYs2WkD4sszp+r3SFLCuLczYIsCZjKToHT81LDnbjvyNmwVLY1sXhRBNO4DQ7xbYE+MyfXRTsfs/viSXBrW68/IfVUwmIcxjXGDkMG+rCbx0n5rldpw5JEZSRBJPwlpI6m59lH/KauP8MK6dSa2+oatgIc8MOdrI4gIgnUGdwg4F+WpcXuPA/cpmrjYLoETNha8i/WYHp1VakVHU3iGlxhx2kBSl1vOOXdP+a/Jz6aqkgNWwJ6mL9bfsu4KqIBM/FJ/wAXW+YB9ErTm9ul9jMR8/RCwGILnFrhBAe0gDrY+7fVY8k3KTt8cff8f2XhjSia2KpyN+H0HlzP0ULwW5Rd1OQOWt/K8quEBfHFGfhdaYcz4T7HzXMcx1NzczTDmi5FjNnA/L1QxZnHCox4Xyjnj1ZL7hMK1znGILYMmRaSTAv9lTsimS7QWImek/XKiMr5G5bwbxtpBEeI1S3fhrKlQE3lpERBJBmeUA+aC6uUpTTdWlQvg7polctqOgGDmMa/C0QB5lX7OwTaj6rS4hrczhuTDjb0PslOz6gfUYJ4Wgn9ToMuPM28oTXZuOy1sSS4BrXOHq8gQfRVlkdpR7fmykMfllfzcUGKHeS0QRlygfkdqSfyvN1q4B5eCXNABPwyCTOvqVhVm922k4gSX1M3UGWif+K0+xmvcTlAHCTeYERGuvgs3UJZY+G+/wDRRR0pMc/l+L+3W15I/EB+aBbncLymPcGVBfM0tkHSxzcX+ui9N2kags6JgcQ9jPMLHfSbVqNDzBuWRA0F2+B+IfqSdPOWl45f9IvOMNpr9wXfB7C0CB8RnUxAmNhoEFgAyi5zDPFpBuR9EHF1yH1bAhuUSbkk3Ecr/IJZuIJc58huUN18srUzg1afxhXKPS9mvdAcbGGk9Bp7SFx9ZrSSLlpDoOt81zO1gsej2k45r6gAeFjp4quGruDnk6WG9xfYbKSUtWo5RVUzcqVWkPJPE5hmPQAAcktgmnu2kRbW9xxQJ6pT+ccXBrQPgPyGfXwJhdwdcQWnXK+DpBJGUEIqOyXuBRbM2gMri4/iJc79U+6bruLYeAZ1uLweY80lXdLwOoHuu4nFlzyORt4fYVGnLzFqeo3X46nUOfhExYxItEFRYLzBiFEVlktgUjVxLARbYmOjXcQHkZ9Uo6imadWD6X9Vehdjy7hDbtJBgzIgc7j2Xs+Mk6PIWFtWjOfT0i5OyndkxBG4HUj/ALTdNkuERwzM7k2HuUF1PLprJOmhta/ghLKk6LRxOiYLCyTmkACT+y2ezsGBTJHxkcQBJABuyeoAKQqVcrYF75n6EEzYDwTvYfaBp1C6CWghrurTr9f+RWbNNzg0UjGmjOxnZ2UTeTBHIAi8+aFhcIXQbxvF/uy2+1KLTma0nKIaCdwI+jp52SeBqZW3Nr26TGh+7lGOeTiDQN9n1Zp5CC59IgtFjma4wQedtPBFwIa17rQwgtLNeoN+Uj1QMLNN2ZvE0nzHQjdpV8bLYI3kazOWCHa7ggeSjPI0m13HUE2kw1nOLRcOEt62gj0hee/iN7nNphzncEtiRe4yk7zBW/Rw9okDMQ4EnTMbabSs/wDiXs5oibmdRY8QkA+SzY5aMnsUh/2mxh2Hc4lxs15a0E2j4d+kgdUWlDar6ZIOQ3tAJAjMAdbEeiL2W8VMM6kQCGlrhM/DADh0hzW36rAq1suJFoYXOEXHh5wfdHJFSjsc29Rp4glzwOIzJMCwJEuPzWfhB/VPEeVvykAkjwgrXw4LXuDtQCRBsTLRM7gBzj5dFnYjD5agdo2oxpHUiQfbKoufkafoBR21Ibp1CKgGmYBw2kTFwPCUs9uav3gc4TGdhkggFwDmibQZ/wCR5oGOdxB0OBGUAdG3PoZPmi4IjO0zJLahA0iCDE7zLvVSi3FOmPjSUh41+QMcYPkSQJ87JCvVPdVBmM5i7LziN+krRq1W5XEPqMjiEEQYmQRGswvPVsRAfOuYi1he4MeSpjgnTsEoVKjS7JxOXLe0T5gyfvqguxIyVM3/AJM8gWsRN+s/JZOFxLssC5uI6HVaGFpteSHugAcR6AifWYTU4uwVVhO0MR/SDYJfZ99GsFwepcZgdHJw/wAU1G08jIa3pY8UG53sVl9puMh2jC0iIuBBA6SbLLNQhjSNIynmCND0/wBKsXw0VcFLk9WO1wcjXTJkgk6i4hw5mPkr4jCl0OHCWw5p5QZBXlMViiCDcDKQ3xAt7r0WErktaXuIkWG/W/jso9TGVrJHkbFGtjN7dIa915aTOnJo9YJKzMM7MM5Ny8ENjS+vhda/b2DD2OLAc7RoL5ojMANrSfVZD6XdtDZEkSbXA2uN1fFJSWobTR1+Iy5htz6CdFq0sMO57zNJLRDQIBsQROpI+qxcVSsL82iOQFiPVOnFENi7yGjKRbJB1HkCjoTBSYzg8cSxwsXzLeHMZkF0DdGw2KLhF2kWI3Jbu4+B91l9jU8xmYjM4E6Dn7IuExRc1xfEzEjcixn75J2koOjlFWVe+KjfvmuU6mZ09R6Dmlar5qDp9Aj4RpLoG8j1tfkNVPhUxn6mpQeMom+u/M+C4kDiGts0BwFpI16riSvYjpZq0sRmBzDiNsxsHEEEh2wd1Rq78zGQfxlhEG5cARmGmzvRYXaDnB7wJjNsbXkCfG3unuzMUXU6odEtAeHReQC3bk1x9Fs53B4Y7g3NDqlKoCTlIGrS1wIhxEXtseiWrPBzMcYew63IItBO6u6rVqd2RxVG04Jv/UFMywE6zkt1yqdomctdolrocNIIi4PhceXRJN7r0Dp2CYRgp5sxF4LQQTe8g9Da4nUFMOq5SAwfHcw02bvxAX/EfJLdk0xUa6lN2zldyFiAZ2N07UrZKgsSRwxa2Y3Plb1SN7sLhsN0MWCBnaCKgykdWm3gcpCRxNDI4ixAkj8wIOWOR+qcbhmuY9oIBEuaDa4vlB0E3SFRwqANflBbcG7jBgOHiCNPBThLsJpp0ONqHIRFxfUaiJAHIgj2RK+IzsacoMAzseGNLX1S9PCh1Aw8ONMyxwO1/M7DyCDQxYYYfABmDqIPUHXVFWnQZR7g3vc58MaXADKQASSJzA23En3T/armvp5pIdroPibIIO82cOl1g46sabnETBsHDURdht0BWv2fjy+k9r+I5wM1py1GkAzqTI6pXC90M1Ssr2ZisuR+wMOA5Os7xkE2Ru3MIw1AASA8th+jRmFzp0d4T0WfgAHtewhzg2LMcGnhMWnqQtQVMwIs2pQkta4yCxwgEgi+4PKZ6rn5bROa3sUbWzBr5lwDmOF5dBc2TG5DkDF1HOcwE6g6XvYOt5I76xqBzmtyuZAqN3BHwOB/tMAT+Wd1iYzHBzg6xEGw2mCb+qzqNulwGnwaWIxWSmDTEG4JdBceupF7+iH2fih3jHxZpMgciCHfust9YPLgxwIIsDq0/UHn4onZbD3ebfNYcrwfdNLElH53GcaVmtTxBLuhOZh98vSAfkgV6bWvz5eB0z0zO0kcnEeqzn13Ndrb8P30WliqorUiZgkRAbqQLgnrCaFY5L0Z1WhLCsh5eNMrz4EApY4rhLAdTnJnUiQB4C3zR8FUik4XuAPCXC/zWdVYKZicz9biAAdP8j7LS0pBrc0sY+KdNsyCZN/U/RKMqAhwOhOa23UeCT7UrSTBkAAA6eMDxlDwlafv72SrHUbKVtYw6o7vQ0w4tIPQjX/9ey1cRjw55Y3RkAEC3CADHIalZNFppuL+kttvsu13sYIbewM83cz0GnW6rSkjq81m6yYBBM+evVZ38QPDnZ2NyhwYHRoSLEkbbDyWj2fjMhAdlAMX1A6GCrYjDsdmEktdJEAxmNiBzEw5ZcT0y0srtpTXKPP0DmfcxlG/sB7pqm+M8CeEjwGV335pUMdTqOpOY0ObBJuTpIIM7ghDqVfigwYv1EGb+i1JeYnRoYKu5tHSbf8A3IEe/slHtLQeNri46DbXVXw1eKYbf42+Fmz84SM5XVD+f5OO/mmgtmGK5H6eHLRnduOHw+wuNrFrTBgutPIIVSodAbSY8JsuurZGwRJJ9hpHz81Jo6jjmRYnYfJRXYLCSJgfeiiIKPQ0qINId5cEBrsu4jhdPm0+XglKP9Mta7KRAbIkhzHSAb3jQ+ZWt2ThXFtQAgkTFOJBbzBPPNEcxtKzhRBGSQYLsngSSac/Jc5q2jl7mXhnnvC1xioDNNwMZXNJAZGkED2C9V2bXY+mTZzXhxygGKbi2S2TB1BPSYWZj8OxtQDate8xmAtB2PzVOz3dzVJJhlSS6YgPbOaeUiSmlK43XzuGrCueGvLQIsM5mBH/AIxGkxf/AKhPVQMrC65aA4FsgGbw7mOilajnblAl1piTBMASNjJPklMU51Mua+OENgDYABuX5XWdyclt2Gk6SRrVapgGW3AI5aXaHb3jrdY/aDBnJiAQSNSWnefvkUOljMmnwu1BEgHqNvJErVwdAQRcA3Ebwdxukjs7JTV7oJgq1g2BlqZmG5sXRcEeKn8jmcW1GthzZYZLTIGlt9bx1XcNjGtlhaIO3I8wdvHqlMc91IkOJNNzg4GBbMZJj0VFJbL+Axp7MZqUWiiWcTzAIMAFrml3A656wd5S/Z+IaG5mwHOGV4iYLSHT0MAj9RQhiTN7gxOsdDPL90kaWWqIBgmMo2OkHobpmlwha/SzSFdrJdlsRmnUWhxsCbgwh4ntT+q2pJc0saw32Mhwnz3RKNLM2GXa2HBubTh4r/iECY1SdarD8wAg2I2nRw+vmhNJtOgKKaNiliCx7TRdnMEZHQHOYdj/AHC+vVY/bmGAl7G5WumBoQfiLSDpur/yxa0PaCSyQCAZyDbx1v48lw1i9tPPqL+IuDcj7lSxqnaAkZuMoiiQRf4f/b9vNO1q73MptYCTIfIiwBMeWqriMIKrgJlrbEmw8J3K67tMU+GiJj8RGgH9rN/P0VG3JKt2M/NTC4wSM8TM/pdHF9FTsrHkQ2AAdDAmevPdCw1dxltQ/HJJPPWY0XMJhiKzc2jSSAN4Bcl0LS4yFiv0h+0XNE/mcM3SATIM8wECgxtYAHMHCzXAWImL8gitr5wCRGxi+on1ulnVBTY4kkmeGDaNp6yfZPjt+V8oZcV3LYzA0ZOV1erf8NOBbUSUt/LQRlY6m0X4yJt0HkqjFE3BiJlvjyRiS/IwWsSZOg1JJ8FW5cDpe5Wq+abnk6lrQ3xJJ8rLMqm33bkj13gxGk28Nkk4bKkUPFG/2a9haL6ATJGu48P3W5iO0aTmtaBlI3FiOceS8j2VVc2Wgty1IBmLRoZ21Kfc8tAFuc7jos+fEnNMCVM7j2ZXFxi4iecRB9Csl1Q5iNOfjyProvS//JTEOggBki0Wt59ei87iKb3f1De0OPVtr9YCtidhQ1R+FvUuPqQPor0mh5qBxDQC/ITuZkg9f9KrDDWDfWec6W8IS8cTp0kkdZ39yni9mwVYxhwM0mzRczpAS1euX1M2gJtFoH7orK0Fo1gSW7E7ShUamYcoJAGwk3hIo/qGoIX8lFdtYiwaDG/zUSbnHv8AB4rK7OQMrxfhF8okNI5RvzK8/iq5pVXgAGDwm+kyx2shwkXUUSLdi0hzDYptRpY65B0jSdweamNpMeWtAgFsXJObhAc6ecyfPoool44Fg2RlAFr3DhjKDzgCIJGsZQlMXV4szpMC557GRy38lFEkW3IpkFu1YblLQA1zeJo5g3jqFTCYwRkdePgPoS13SLqKKqSaZMmJFgQJEQ4bwZgjw062RMHjs9PuqnE28TqI+woog4pxFSuJ3DPIJovdLXWpujcCwIHSyTxFciDo4WPWLX5qKIpW7Yy3imHo1souOF0NPjsU1jMKwuOQQx7Q4Sbgix9HW8FFEHwI9mA7IxhBgkgXkDnsR5hO4qqDTIINpMkzF2mGnXy0UUUJ7TVAltIwu2amV1N7HOIOuwkdPD5IPZdIvqZtgDJnfpvqV1RbntDYrDgJjaxzxEAaX2RKOKBvHEyDe4IH3CiinKKoStrE8JU/qcMw5xt0JsPSE7i6TXNLTykG8/Pltooohk2mmhpcpnOyaVMUS9rS6o0Fzi4wGwdGjfZZ9VzspI/Fr4Tp4Lqiv3CuWK0nTvZBqWMKKJ1yUXJGvgjpderweGGIGcS3nvJ6DbdRRZurenHaC0GxOG7l2UuJDxAMaFt/lKwe0GCnU4TIe3i24nSf2UUQ6WTaTfodQM1eMDkBHkEd445cdmk68piF1RWf/IvcRbUlzuvtyhHYLlRRdPbYL4BOxHtb0UUUT6UMoR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Систематика – раздел биологии, выявляющий родство растений, разрабатывающий принципы классификации растений и осуществляющий саму классификацию (т.е. распределение растений по группам разного ранга).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Царство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самая большая группа растений, заключающая в себе все растения, существующие на Земле.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Основной единицей классификации является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 →род → семейство → класс → отдел → царство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лассификация групп царства Раст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8470450" cy="428625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Классификация групп царства Растения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292895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одному виду относятся родственные между собой растения, близкие по строению и жизнедеятельности, способные скрещиваться между собой и давать жизнеспособное потомство, похожее на родителей.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allwomens.ru/uploads/posts/2011-10/komnatnye-rasteniya-gusma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0525" y="2786058"/>
            <a:ext cx="4943475" cy="429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dete.ru/uploads/articles/custom/29a539c11f1032c330573226f132e8c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928662" y="3429000"/>
            <a:ext cx="7500990" cy="271464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428625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Водоросли и их значение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7"/>
            <a:ext cx="8143932" cy="17145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Водоросли - самые древние растения на Земле. Мир водорослей огромен по численности и многообразен по формам</a:t>
            </a:r>
            <a:endParaRPr lang="ru-RU" dirty="0"/>
          </a:p>
        </p:txBody>
      </p:sp>
      <p:pic>
        <p:nvPicPr>
          <p:cNvPr id="36866" name="Picture 2" descr="http://elementy.ru/images/news/lantian_fig1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5715000" cy="43338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215074" y="4429132"/>
            <a:ext cx="29289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Doushantuophyton</a:t>
            </a:r>
            <a:r>
              <a:rPr lang="ru-RU" dirty="0" smtClean="0"/>
              <a:t> </a:t>
            </a:r>
            <a:r>
              <a:rPr lang="ru-RU" dirty="0" err="1" smtClean="0"/>
              <a:t>cometa</a:t>
            </a:r>
            <a:r>
              <a:rPr lang="ru-RU" dirty="0" smtClean="0"/>
              <a:t> — один из видов водорослей, обнаруженных в слоях формации </a:t>
            </a:r>
            <a:r>
              <a:rPr lang="ru-RU" dirty="0" err="1" smtClean="0"/>
              <a:t>Ланьтянь</a:t>
            </a:r>
            <a:r>
              <a:rPr lang="ru-RU" dirty="0" smtClean="0"/>
              <a:t>; дихотомически ветвящийся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799</Words>
  <PresentationFormat>Экран (4:3)</PresentationFormat>
  <Paragraphs>101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Тема урока: Понятие о систематике растений</vt:lpstr>
      <vt:lpstr>Систематика – наука о классификации</vt:lpstr>
      <vt:lpstr>Слайд 3</vt:lpstr>
      <vt:lpstr>Слайд 4</vt:lpstr>
      <vt:lpstr>Слайд 5</vt:lpstr>
      <vt:lpstr>Классификация групп царства Растения</vt:lpstr>
      <vt:lpstr>Слайд 7</vt:lpstr>
      <vt:lpstr>Водоросли и их значение</vt:lpstr>
      <vt:lpstr>Слайд 9</vt:lpstr>
      <vt:lpstr>Слайд 10</vt:lpstr>
      <vt:lpstr>Значение водорослей</vt:lpstr>
      <vt:lpstr>Общая характеристика</vt:lpstr>
      <vt:lpstr>Слайд 13</vt:lpstr>
      <vt:lpstr>Слайд 14</vt:lpstr>
      <vt:lpstr>Слайд 15</vt:lpstr>
      <vt:lpstr>Слайд 16</vt:lpstr>
      <vt:lpstr>Слайд 17</vt:lpstr>
      <vt:lpstr>Значение зеленых водорослей</vt:lpstr>
      <vt:lpstr>Бурые водоросли (ламинария)</vt:lpstr>
      <vt:lpstr>Слайд 20</vt:lpstr>
      <vt:lpstr>Слайд 21</vt:lpstr>
      <vt:lpstr>Слайд 22</vt:lpstr>
      <vt:lpstr>Слайд 23</vt:lpstr>
      <vt:lpstr>Слайд 24</vt:lpstr>
      <vt:lpstr>Слайд 25</vt:lpstr>
      <vt:lpstr>Значение красных водорослей</vt:lpstr>
      <vt:lpstr>Диатомовые водоросли</vt:lpstr>
      <vt:lpstr>Слайд 28</vt:lpstr>
      <vt:lpstr>Значение  диатомовых водорослей</vt:lpstr>
      <vt:lpstr>Слайд 30</vt:lpstr>
      <vt:lpstr>Значение харовых водорослей</vt:lpstr>
      <vt:lpstr>Строение водорослей </vt:lpstr>
      <vt:lpstr>Одноклеточные водоросли</vt:lpstr>
      <vt:lpstr>Строение одноклеточной водоросли хламидомонады</vt:lpstr>
      <vt:lpstr>Размножение водорослей</vt:lpstr>
      <vt:lpstr>Слайд 36</vt:lpstr>
      <vt:lpstr>Слайд 37</vt:lpstr>
      <vt:lpstr>Биологическое значение полового размножения: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изученного материала</dc:title>
  <dc:creator>Начальник</dc:creator>
  <cp:lastModifiedBy>Начальник</cp:lastModifiedBy>
  <cp:revision>31</cp:revision>
  <dcterms:created xsi:type="dcterms:W3CDTF">2016-03-08T08:33:52Z</dcterms:created>
  <dcterms:modified xsi:type="dcterms:W3CDTF">2016-03-30T03:35:37Z</dcterms:modified>
</cp:coreProperties>
</file>