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7498080" cy="590465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5700" b="1" dirty="0" smtClean="0"/>
              <a:t>Методические рекомендации </a:t>
            </a:r>
          </a:p>
          <a:p>
            <a:pPr marL="0" indent="0" algn="ctr">
              <a:buNone/>
            </a:pPr>
            <a:r>
              <a:rPr lang="ru-RU" sz="5700" b="1" dirty="0" smtClean="0"/>
              <a:t>по проведению </a:t>
            </a:r>
          </a:p>
          <a:p>
            <a:pPr marL="0" indent="0" algn="ctr">
              <a:buNone/>
            </a:pPr>
            <a:r>
              <a:rPr lang="ru-RU" sz="5700" b="1" dirty="0" smtClean="0"/>
              <a:t>школьного и муниципального этапов всероссийской олимпиады школьников по иностранному языку в 2017/2018 </a:t>
            </a:r>
          </a:p>
          <a:p>
            <a:pPr marL="0" indent="0" algn="ctr">
              <a:buNone/>
            </a:pPr>
            <a:endParaRPr lang="ru-RU" sz="5700" b="1" dirty="0" smtClean="0"/>
          </a:p>
          <a:p>
            <a:pPr marL="0" indent="0" algn="r">
              <a:buNone/>
            </a:pPr>
            <a:r>
              <a:rPr lang="ru-RU" b="1" dirty="0" smtClean="0"/>
              <a:t>Выполнила</a:t>
            </a:r>
            <a:r>
              <a:rPr lang="en-US" b="1" dirty="0" smtClean="0"/>
              <a:t>:</a:t>
            </a:r>
            <a:endParaRPr lang="ru-RU" b="1" dirty="0"/>
          </a:p>
          <a:p>
            <a:pPr marL="0" indent="0" algn="r">
              <a:buNone/>
            </a:pPr>
            <a:r>
              <a:rPr lang="ru-RU" b="1" dirty="0" smtClean="0"/>
              <a:t>Руководитель </a:t>
            </a:r>
            <a:r>
              <a:rPr lang="ru-RU" b="1" dirty="0" smtClean="0"/>
              <a:t>РМО</a:t>
            </a:r>
            <a:endParaRPr lang="en-US" b="1" dirty="0" smtClean="0"/>
          </a:p>
          <a:p>
            <a:pPr marL="0" indent="0" algn="r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учителей иностранного языка</a:t>
            </a:r>
          </a:p>
          <a:p>
            <a:pPr marL="0" indent="0" algn="r">
              <a:buNone/>
            </a:pPr>
            <a:r>
              <a:rPr lang="ru-RU" b="1" dirty="0" smtClean="0"/>
              <a:t>Денежкина Ю.В.</a:t>
            </a:r>
          </a:p>
          <a:p>
            <a:pPr marL="0" indent="0" algn="r">
              <a:buNone/>
            </a:pPr>
            <a:endParaRPr lang="en-US" b="1" smtClean="0"/>
          </a:p>
          <a:p>
            <a:pPr marL="0" indent="0" algn="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err="1" smtClean="0"/>
              <a:t>г.о.г</a:t>
            </a:r>
            <a:r>
              <a:rPr lang="ru-RU" b="1" dirty="0" smtClean="0"/>
              <a:t>. Выкса 2017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71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7992888" cy="4800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u="sng" dirty="0">
                <a:solidFill>
                  <a:srgbClr val="002060"/>
                </a:solidFill>
              </a:rPr>
              <a:t>Задания </a:t>
            </a:r>
            <a:r>
              <a:rPr lang="ru-RU" b="1" u="sng" dirty="0" smtClean="0">
                <a:solidFill>
                  <a:srgbClr val="002060"/>
                </a:solidFill>
              </a:rPr>
              <a:t>олимпиады</a:t>
            </a:r>
          </a:p>
          <a:p>
            <a:r>
              <a:rPr lang="ru-RU" dirty="0" smtClean="0"/>
              <a:t> </a:t>
            </a:r>
            <a:r>
              <a:rPr lang="ru-RU" dirty="0"/>
              <a:t>должны носить проблемно-поисковый </a:t>
            </a:r>
            <a:r>
              <a:rPr lang="ru-RU" dirty="0" smtClean="0"/>
              <a:t>характер</a:t>
            </a:r>
          </a:p>
          <a:p>
            <a:r>
              <a:rPr lang="ru-RU" dirty="0" smtClean="0"/>
              <a:t> выявлять </a:t>
            </a:r>
            <a:r>
              <a:rPr lang="ru-RU" dirty="0"/>
              <a:t>творческий потенциал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должны повторять формат ГИА-9 и ГИА-11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должны </a:t>
            </a:r>
            <a:r>
              <a:rPr lang="ru-RU" dirty="0"/>
              <a:t>соответствовать всем требованиям тестовых </a:t>
            </a:r>
            <a:r>
              <a:rPr lang="ru-RU" dirty="0" smtClean="0"/>
              <a:t>заданий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297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088" y="1124744"/>
            <a:ext cx="8208912" cy="4800600"/>
          </a:xfrm>
        </p:spPr>
        <p:txBody>
          <a:bodyPr/>
          <a:lstStyle/>
          <a:p>
            <a:r>
              <a:rPr lang="ru-RU" b="1" dirty="0"/>
              <a:t>уровень сложности </a:t>
            </a:r>
            <a:r>
              <a:rPr lang="ru-RU" b="1" dirty="0" smtClean="0"/>
              <a:t>не </a:t>
            </a:r>
            <a:r>
              <a:rPr lang="ru-RU" b="1" dirty="0"/>
              <a:t>должен быть</a:t>
            </a:r>
            <a:r>
              <a:rPr lang="ru-RU" dirty="0"/>
              <a:t> </a:t>
            </a:r>
            <a:r>
              <a:rPr lang="ru-RU" b="1" dirty="0" smtClean="0"/>
              <a:t>завышен</a:t>
            </a: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dirty="0" smtClean="0"/>
              <a:t>должны </a:t>
            </a:r>
            <a:r>
              <a:rPr lang="ru-RU" dirty="0"/>
              <a:t>быть интересными и посильными для учащихся</a:t>
            </a:r>
            <a:r>
              <a:rPr lang="ru-RU" b="1" dirty="0"/>
              <a:t> </a:t>
            </a:r>
            <a:r>
              <a:rPr lang="ru-RU" dirty="0"/>
              <a:t>соответствующих возрастных </a:t>
            </a:r>
            <a:r>
              <a:rPr lang="ru-RU" dirty="0" smtClean="0"/>
              <a:t>групп</a:t>
            </a:r>
          </a:p>
          <a:p>
            <a:r>
              <a:rPr lang="ru-RU" dirty="0" smtClean="0"/>
              <a:t>не должны быть слишком </a:t>
            </a:r>
            <a:r>
              <a:rPr lang="ru-RU" dirty="0"/>
              <a:t>объемными, требующими большого количества времени для </a:t>
            </a:r>
            <a:r>
              <a:rPr lang="ru-RU" dirty="0" smtClean="0"/>
              <a:t>выполнения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67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Конкурсы</a:t>
            </a:r>
          </a:p>
          <a:p>
            <a:r>
              <a:rPr lang="ru-RU" b="1" dirty="0" smtClean="0"/>
              <a:t>конкурс </a:t>
            </a:r>
            <a:r>
              <a:rPr lang="ru-RU" b="1" dirty="0"/>
              <a:t>понимания устной речи </a:t>
            </a:r>
            <a:endParaRPr lang="ru-RU" dirty="0"/>
          </a:p>
          <a:p>
            <a:r>
              <a:rPr lang="ru-RU" b="1" dirty="0"/>
              <a:t>конкурс понимания письменной </a:t>
            </a:r>
            <a:r>
              <a:rPr lang="ru-RU" b="1" dirty="0" smtClean="0"/>
              <a:t>речи</a:t>
            </a:r>
          </a:p>
          <a:p>
            <a:r>
              <a:rPr lang="ru-RU" b="1" dirty="0" smtClean="0"/>
              <a:t>лексико-грамматический </a:t>
            </a:r>
            <a:r>
              <a:rPr lang="ru-RU" b="1" dirty="0"/>
              <a:t>тест </a:t>
            </a:r>
            <a:endParaRPr lang="ru-RU" dirty="0"/>
          </a:p>
          <a:p>
            <a:r>
              <a:rPr lang="ru-RU" b="1" dirty="0"/>
              <a:t>конкурс письменной речи </a:t>
            </a:r>
            <a:endParaRPr lang="ru-RU" dirty="0"/>
          </a:p>
          <a:p>
            <a:r>
              <a:rPr lang="ru-RU" b="1" dirty="0" smtClean="0"/>
              <a:t>конкурс </a:t>
            </a:r>
            <a:r>
              <a:rPr lang="ru-RU" b="1" dirty="0"/>
              <a:t>устной речи </a:t>
            </a:r>
            <a:endParaRPr lang="ru-RU" b="1" dirty="0" smtClean="0"/>
          </a:p>
          <a:p>
            <a:pPr marL="82296" indent="0">
              <a:buNone/>
            </a:pPr>
            <a:r>
              <a:rPr lang="ru-RU" b="1" dirty="0" smtClean="0"/>
              <a:t>(5-6 классы - рекомендуется </a:t>
            </a:r>
          </a:p>
          <a:p>
            <a:pPr marL="82296" indent="0">
              <a:buNone/>
            </a:pPr>
            <a:r>
              <a:rPr lang="ru-RU" b="1" dirty="0"/>
              <a:t>7-8</a:t>
            </a:r>
            <a:r>
              <a:rPr lang="ru-RU" dirty="0"/>
              <a:t> </a:t>
            </a:r>
            <a:r>
              <a:rPr lang="ru-RU" b="1" dirty="0"/>
              <a:t>и</a:t>
            </a:r>
            <a:r>
              <a:rPr lang="ru-RU" dirty="0"/>
              <a:t> </a:t>
            </a:r>
            <a:r>
              <a:rPr lang="ru-RU" b="1" dirty="0"/>
              <a:t>9-11</a:t>
            </a:r>
            <a:r>
              <a:rPr lang="ru-RU" dirty="0"/>
              <a:t> </a:t>
            </a:r>
            <a:r>
              <a:rPr lang="ru-RU" b="1" dirty="0" smtClean="0"/>
              <a:t>классов – не рекомендуется</a:t>
            </a:r>
          </a:p>
          <a:p>
            <a:pPr marL="82296" indent="0">
              <a:buNone/>
            </a:pPr>
            <a:r>
              <a:rPr lang="ru-RU" dirty="0"/>
              <a:t>организатор школьного </a:t>
            </a:r>
            <a:r>
              <a:rPr lang="ru-RU" dirty="0" smtClean="0"/>
              <a:t>этапа)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34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Уровни сложности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5-6 классы </a:t>
            </a:r>
            <a:r>
              <a:rPr lang="ru-RU" dirty="0"/>
              <a:t>-</a:t>
            </a:r>
            <a:r>
              <a:rPr lang="ru-RU" b="1" dirty="0"/>
              <a:t> </a:t>
            </a:r>
            <a:r>
              <a:rPr lang="ru-RU" b="1" dirty="0" smtClean="0"/>
              <a:t>A1 </a:t>
            </a:r>
            <a:r>
              <a:rPr lang="ru-RU" b="1" dirty="0"/>
              <a:t>- A2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b="1" dirty="0" smtClean="0"/>
              <a:t> </a:t>
            </a:r>
            <a:r>
              <a:rPr lang="ru-RU" b="1" dirty="0"/>
              <a:t>7-8 </a:t>
            </a:r>
            <a:r>
              <a:rPr lang="ru-RU" b="1" dirty="0" smtClean="0"/>
              <a:t>классы </a:t>
            </a:r>
            <a:r>
              <a:rPr lang="ru-RU" dirty="0"/>
              <a:t>-</a:t>
            </a:r>
            <a:r>
              <a:rPr lang="ru-RU" b="1" dirty="0"/>
              <a:t> </a:t>
            </a:r>
            <a:r>
              <a:rPr lang="ru-RU" b="1" dirty="0" smtClean="0"/>
              <a:t>A2</a:t>
            </a:r>
            <a:r>
              <a:rPr lang="ru-RU" dirty="0" smtClean="0"/>
              <a:t> </a:t>
            </a:r>
            <a:r>
              <a:rPr lang="ru-RU" b="1" dirty="0"/>
              <a:t>–</a:t>
            </a:r>
            <a:r>
              <a:rPr lang="ru-RU" dirty="0"/>
              <a:t> </a:t>
            </a:r>
            <a:r>
              <a:rPr lang="ru-RU" b="1" dirty="0"/>
              <a:t>B1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b="1" dirty="0" smtClean="0"/>
              <a:t> </a:t>
            </a:r>
            <a:r>
              <a:rPr lang="ru-RU" b="1" dirty="0"/>
              <a:t>9 - 11 </a:t>
            </a:r>
            <a:r>
              <a:rPr lang="ru-RU" b="1" dirty="0" smtClean="0"/>
              <a:t>классы </a:t>
            </a:r>
            <a:r>
              <a:rPr lang="ru-RU" dirty="0"/>
              <a:t>-</a:t>
            </a:r>
            <a:r>
              <a:rPr lang="ru-RU" b="1" dirty="0"/>
              <a:t> </a:t>
            </a:r>
            <a:r>
              <a:rPr lang="ru-RU" b="1" dirty="0" smtClean="0"/>
              <a:t>B1</a:t>
            </a:r>
            <a:r>
              <a:rPr lang="ru-RU" dirty="0" smtClean="0"/>
              <a:t> </a:t>
            </a:r>
            <a:r>
              <a:rPr lang="ru-RU" b="1" dirty="0"/>
              <a:t>–</a:t>
            </a:r>
            <a:r>
              <a:rPr lang="ru-RU" dirty="0"/>
              <a:t> </a:t>
            </a:r>
            <a:r>
              <a:rPr lang="ru-RU" b="1" dirty="0"/>
              <a:t>B2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96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Продолжительность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060848"/>
            <a:ext cx="7498080" cy="3312368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/>
              <a:t>5-6 </a:t>
            </a:r>
            <a:r>
              <a:rPr lang="ru-RU" b="1" dirty="0" smtClean="0"/>
              <a:t>классы </a:t>
            </a:r>
            <a:r>
              <a:rPr lang="ru-RU" dirty="0"/>
              <a:t>–</a:t>
            </a:r>
            <a:r>
              <a:rPr lang="ru-RU" b="1" dirty="0"/>
              <a:t> </a:t>
            </a:r>
            <a:r>
              <a:rPr lang="ru-RU" dirty="0"/>
              <a:t>от</a:t>
            </a:r>
            <a:r>
              <a:rPr lang="ru-RU" b="1" dirty="0"/>
              <a:t> </a:t>
            </a:r>
            <a:r>
              <a:rPr lang="ru-RU" dirty="0"/>
              <a:t>45</a:t>
            </a:r>
            <a:r>
              <a:rPr lang="ru-RU" b="1" dirty="0"/>
              <a:t> </a:t>
            </a:r>
            <a:r>
              <a:rPr lang="ru-RU" dirty="0"/>
              <a:t>до</a:t>
            </a:r>
            <a:r>
              <a:rPr lang="ru-RU" b="1" dirty="0"/>
              <a:t> </a:t>
            </a:r>
            <a:r>
              <a:rPr lang="ru-RU" dirty="0"/>
              <a:t>60</a:t>
            </a:r>
            <a:r>
              <a:rPr lang="ru-RU" b="1" dirty="0"/>
              <a:t> </a:t>
            </a:r>
            <a:r>
              <a:rPr lang="ru-RU" dirty="0" smtClean="0"/>
              <a:t>минут</a:t>
            </a:r>
            <a:r>
              <a:rPr lang="ru-RU" dirty="0"/>
              <a:t> </a:t>
            </a:r>
          </a:p>
          <a:p>
            <a:r>
              <a:rPr lang="ru-RU" b="1" dirty="0" smtClean="0"/>
              <a:t>7-8 классы </a:t>
            </a:r>
            <a:r>
              <a:rPr lang="ru-RU" dirty="0"/>
              <a:t>–</a:t>
            </a:r>
            <a:r>
              <a:rPr lang="ru-RU" b="1" dirty="0"/>
              <a:t> </a:t>
            </a:r>
            <a:r>
              <a:rPr lang="ru-RU" dirty="0"/>
              <a:t>от</a:t>
            </a:r>
            <a:r>
              <a:rPr lang="ru-RU" b="1" dirty="0"/>
              <a:t> </a:t>
            </a:r>
            <a:r>
              <a:rPr lang="ru-RU" dirty="0"/>
              <a:t>60</a:t>
            </a:r>
            <a:r>
              <a:rPr lang="ru-RU" b="1" dirty="0"/>
              <a:t> </a:t>
            </a:r>
            <a:r>
              <a:rPr lang="ru-RU" dirty="0"/>
              <a:t>до</a:t>
            </a:r>
            <a:r>
              <a:rPr lang="ru-RU" b="1" dirty="0"/>
              <a:t> </a:t>
            </a:r>
            <a:r>
              <a:rPr lang="ru-RU" dirty="0"/>
              <a:t>90</a:t>
            </a:r>
            <a:r>
              <a:rPr lang="ru-RU" b="1" dirty="0"/>
              <a:t> </a:t>
            </a:r>
            <a:r>
              <a:rPr lang="ru-RU" dirty="0" smtClean="0"/>
              <a:t>минут</a:t>
            </a:r>
            <a:endParaRPr lang="ru-RU" dirty="0"/>
          </a:p>
          <a:p>
            <a:r>
              <a:rPr lang="ru-RU" b="1" dirty="0" smtClean="0"/>
              <a:t>9-11 классы </a:t>
            </a:r>
            <a:r>
              <a:rPr lang="ru-RU" dirty="0"/>
              <a:t>–</a:t>
            </a:r>
            <a:r>
              <a:rPr lang="ru-RU" b="1" dirty="0"/>
              <a:t> </a:t>
            </a:r>
            <a:r>
              <a:rPr lang="ru-RU" dirty="0"/>
              <a:t>от</a:t>
            </a:r>
            <a:r>
              <a:rPr lang="ru-RU" b="1" dirty="0"/>
              <a:t> </a:t>
            </a:r>
            <a:r>
              <a:rPr lang="ru-RU" dirty="0"/>
              <a:t>90</a:t>
            </a:r>
            <a:r>
              <a:rPr lang="ru-RU" b="1" dirty="0"/>
              <a:t> </a:t>
            </a:r>
            <a:r>
              <a:rPr lang="ru-RU" dirty="0"/>
              <a:t>до</a:t>
            </a:r>
            <a:r>
              <a:rPr lang="ru-RU" b="1" dirty="0"/>
              <a:t> </a:t>
            </a:r>
            <a:r>
              <a:rPr lang="ru-RU" dirty="0"/>
              <a:t>120</a:t>
            </a:r>
            <a:r>
              <a:rPr lang="ru-RU" b="1" dirty="0"/>
              <a:t> </a:t>
            </a:r>
            <a:r>
              <a:rPr lang="ru-RU" dirty="0"/>
              <a:t>минут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265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ru-RU" sz="2000" b="1" dirty="0" smtClean="0"/>
              <a:t>. Методические </a:t>
            </a:r>
            <a:r>
              <a:rPr lang="ru-RU" sz="2000" b="1" dirty="0"/>
              <a:t>рекомендации </a:t>
            </a:r>
            <a:r>
              <a:rPr lang="ru-RU" sz="2000" b="1" dirty="0" smtClean="0"/>
              <a:t> по проведению школьного </a:t>
            </a:r>
            <a:r>
              <a:rPr lang="ru-RU" sz="2000" b="1" dirty="0"/>
              <a:t>и муниципального этапов всероссийской олимпиады школьников по иностранному языку в </a:t>
            </a:r>
            <a:r>
              <a:rPr lang="ru-RU" sz="2000" b="1" smtClean="0"/>
              <a:t>2017/2018 – Москва 2017 </a:t>
            </a:r>
            <a:endParaRPr lang="ru-RU" sz="2000" b="1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07062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176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Уровни сложности</vt:lpstr>
      <vt:lpstr>Продолжительность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2017-09-12T21:01:58Z</dcterms:created>
  <dcterms:modified xsi:type="dcterms:W3CDTF">2018-03-28T21:36:31Z</dcterms:modified>
</cp:coreProperties>
</file>