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Slides/notesSlide13.xml" ContentType="application/vnd.openxmlformats-officedocument.presentationml.notesSlide+xml"/>
  <Override PartName="/ppt/notesSlides/_rels/notesSlide1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media/image7.jpeg" ContentType="image/jpeg"/>
  <Override PartName="/ppt/media/image28.jpeg" ContentType="image/jpeg"/>
  <Override PartName="/ppt/media/image1.png" ContentType="image/png"/>
  <Override PartName="/ppt/media/image2.png" ContentType="image/png"/>
  <Override PartName="/ppt/media/image9.jpeg" ContentType="image/jpeg"/>
  <Override PartName="/ppt/media/image17.jpeg" ContentType="image/jpeg"/>
  <Override PartName="/ppt/media/image3.png" ContentType="image/png"/>
  <Override PartName="/ppt/media/image4.png" ContentType="image/png"/>
  <Override PartName="/ppt/media/image5.jpeg" ContentType="image/jpeg"/>
  <Override PartName="/ppt/media/image8.jpeg" ContentType="image/jpeg"/>
  <Override PartName="/ppt/media/image6.png" ContentType="image/pn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9.jpeg" ContentType="image/jpeg"/>
  <Override PartName="/ppt/media/image30.jpeg" ContentType="image/jpe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&lt;заголовок&gt;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05B562D4-DBC5-4CCC-A148-7323929F913C}" type="slidenum"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CustomShape 2"/>
          <p:cNvSpPr/>
          <p:nvPr/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366DCA2B-16AA-4278-91E1-44A8EBDFB0C4}" type="slidenum"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0" y="1436040"/>
            <a:ext cx="9142560" cy="4428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algn="tl" blurRad="31750" dir="5400000" dist="10160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0" y="0"/>
            <a:ext cx="9142560" cy="143244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0" y="0"/>
            <a:ext cx="9142560" cy="513396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0" y="5128200"/>
            <a:ext cx="9142560" cy="4428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algn="tl" blurRad="31750" dir="5400000" dist="10160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0" y="1436040"/>
            <a:ext cx="9142560" cy="4428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algn="tl" blurRad="31750" dir="5400000" dist="10160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" name="CustomShape 2"/>
          <p:cNvSpPr/>
          <p:nvPr/>
        </p:nvSpPr>
        <p:spPr>
          <a:xfrm>
            <a:off x="0" y="0"/>
            <a:ext cx="9142560" cy="143244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png"/><Relationship Id="rId3" Type="http://schemas.openxmlformats.org/officeDocument/2006/relationships/image" Target="../media/image7.jpeg"/><Relationship Id="rId4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image" Target="../media/image21.jpeg"/><Relationship Id="rId4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image" Target="../media/image24.jpeg"/><Relationship Id="rId3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image" Target="../media/image30.jpeg"/><Relationship Id="rId3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2560" cy="2355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4" name="CustomShape 1"/>
          <p:cNvSpPr/>
          <p:nvPr/>
        </p:nvSpPr>
        <p:spPr>
          <a:xfrm>
            <a:off x="214200" y="2357280"/>
            <a:ext cx="8571240" cy="1551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i="1" lang="ru-RU" sz="4800" spc="-1" strike="noStrike">
                <a:solidFill>
                  <a:srgbClr val="dddfe5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Героями не рождаются,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ru-RU" sz="4800" spc="-1" strike="noStrike">
                <a:solidFill>
                  <a:srgbClr val="dddfe5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героями становятся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5" name="Picture 8" descr=""/>
          <p:cNvPicPr/>
          <p:nvPr/>
        </p:nvPicPr>
        <p:blipFill>
          <a:blip r:embed="rId2"/>
          <a:stretch/>
        </p:blipFill>
        <p:spPr>
          <a:xfrm>
            <a:off x="12501720" y="5273640"/>
            <a:ext cx="1559160" cy="1582920"/>
          </a:xfrm>
          <a:prstGeom prst="rect">
            <a:avLst/>
          </a:prstGeom>
          <a:ln w="57240">
            <a:solidFill>
              <a:schemeClr val="tx1"/>
            </a:solidFill>
            <a:miter/>
          </a:ln>
        </p:spPr>
      </p:pic>
      <p:pic>
        <p:nvPicPr>
          <p:cNvPr id="86" name="Picture 4" descr=""/>
          <p:cNvPicPr/>
          <p:nvPr/>
        </p:nvPicPr>
        <p:blipFill>
          <a:blip r:embed="rId3"/>
          <a:srcRect l="5083" t="11212" r="3670" b="4900"/>
          <a:stretch/>
        </p:blipFill>
        <p:spPr>
          <a:xfrm>
            <a:off x="0" y="3929040"/>
            <a:ext cx="9142560" cy="292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7" name="CustomShape 2"/>
          <p:cNvSpPr/>
          <p:nvPr/>
        </p:nvSpPr>
        <p:spPr>
          <a:xfrm>
            <a:off x="4248000" y="3929040"/>
            <a:ext cx="4213440" cy="2802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Хворов Игорь Игоревич, 8 класс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 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Руководитель -  Санникова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Антонина Ивановна,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учитель русского языка и литературы                                                               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МКОУ Аннинская СОШ №6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0"/>
                      </p:stCondLst>
                      <p:childTnLst>
                        <p:par>
                          <p:cTn id="4" fill="freeze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fill="hold" presetClass="entr" presetID="4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9" dur="500" fill="hold"/>
                                        <p:tgtEl>
                                          <p:spTgt spid="84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height/10"/>
                                          </p:val>
                                        </p:tav>
                                        <p:tav tm="50000">
                                          <p:val>
                                            <p:strVal val="height+.01"/>
                                          </p:val>
                                        </p:tav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0" dur="500" fill="hold"/>
                                        <p:tgtEl>
                                          <p:spTgt spid="84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width/10"/>
                                          </p:val>
                                        </p:tav>
                                        <p:tav tm="50000">
                                          <p:val>
                                            <p:strVal val="width+.01"/>
                                          </p:val>
                                        </p:tav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3" descr=""/>
          <p:cNvPicPr/>
          <p:nvPr/>
        </p:nvPicPr>
        <p:blipFill>
          <a:blip r:embed="rId1"/>
          <a:srcRect l="3065" t="10012" r="41552" b="7378"/>
          <a:stretch/>
        </p:blipFill>
        <p:spPr>
          <a:xfrm>
            <a:off x="1080000" y="1656000"/>
            <a:ext cx="4498560" cy="4750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3" name="CustomShape 1"/>
          <p:cNvSpPr/>
          <p:nvPr/>
        </p:nvSpPr>
        <p:spPr>
          <a:xfrm>
            <a:off x="5929200" y="4786200"/>
            <a:ext cx="3213360" cy="1369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Олег освещал проведение референдума.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1447920" y="285840"/>
            <a:ext cx="3394080" cy="698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Крым 2014 г.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split dir="out" orient="vert"/>
  </p:transition>
  <p:timing>
    <p:tnLst>
      <p:par>
        <p:cTn id="47" dur="indefinite" restart="never" nodeType="tmRoot">
          <p:childTnLst>
            <p:seq>
              <p:cTn id="4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Picture 3" descr=""/>
          <p:cNvPicPr/>
          <p:nvPr/>
        </p:nvPicPr>
        <p:blipFill>
          <a:blip r:embed="rId1"/>
          <a:stretch/>
        </p:blipFill>
        <p:spPr>
          <a:xfrm>
            <a:off x="0" y="2088000"/>
            <a:ext cx="6080760" cy="345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6" name="CustomShape 1"/>
          <p:cNvSpPr/>
          <p:nvPr/>
        </p:nvSpPr>
        <p:spPr>
          <a:xfrm>
            <a:off x="6012000" y="3571920"/>
            <a:ext cx="313056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CustomShape 2"/>
          <p:cNvSpPr/>
          <p:nvPr/>
        </p:nvSpPr>
        <p:spPr>
          <a:xfrm>
            <a:off x="6145200" y="3672000"/>
            <a:ext cx="3141720" cy="191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Журналисты Life  News Олег Сидякин и Марат Сайченко были захвачены украинскими силовиками 18 мая под Краматорском.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split dir="in" orient="vert"/>
  </p:transition>
  <p:timing>
    <p:tnLst>
      <p:par>
        <p:cTn id="49" dur="indefinite" restart="never" nodeType="tmRoot">
          <p:childTnLst>
            <p:seq>
              <p:cTn id="5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Picture 3" descr=""/>
          <p:cNvPicPr/>
          <p:nvPr/>
        </p:nvPicPr>
        <p:blipFill>
          <a:blip r:embed="rId1"/>
          <a:stretch/>
        </p:blipFill>
        <p:spPr>
          <a:xfrm>
            <a:off x="576000" y="146160"/>
            <a:ext cx="3418560" cy="1941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9" name="Picture 4" descr=""/>
          <p:cNvPicPr/>
          <p:nvPr/>
        </p:nvPicPr>
        <p:blipFill>
          <a:blip r:embed="rId2"/>
          <a:srcRect l="16326" t="0" r="18887" b="0"/>
          <a:stretch/>
        </p:blipFill>
        <p:spPr>
          <a:xfrm>
            <a:off x="5832000" y="0"/>
            <a:ext cx="2448000" cy="2013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0" name="Picture 5" descr=""/>
          <p:cNvPicPr/>
          <p:nvPr/>
        </p:nvPicPr>
        <p:blipFill>
          <a:blip r:embed="rId3"/>
          <a:srcRect l="0" t="9168" r="0" b="0"/>
          <a:stretch/>
        </p:blipFill>
        <p:spPr>
          <a:xfrm>
            <a:off x="2088000" y="3267360"/>
            <a:ext cx="5598360" cy="2851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1" name="CustomShape 1"/>
          <p:cNvSpPr/>
          <p:nvPr/>
        </p:nvSpPr>
        <p:spPr>
          <a:xfrm>
            <a:off x="2357280" y="2071800"/>
            <a:ext cx="5570640" cy="118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Тысячи людей не только в России, но и за рубежом поддержали акцию «Save our guys»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358920" y="5715000"/>
            <a:ext cx="84978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Воронежские журналисты провели акцию в поддержку своих коллег, задержанных под Краматорском.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split dir="out" orient="horz"/>
  </p:transition>
  <p:timing>
    <p:tnLst>
      <p:par>
        <p:cTn id="51" dur="indefinite" restart="never" nodeType="tmRoot">
          <p:childTnLst>
            <p:seq>
              <p:cTn id="5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2" descr=""/>
          <p:cNvPicPr/>
          <p:nvPr/>
        </p:nvPicPr>
        <p:blipFill>
          <a:blip r:embed="rId1"/>
          <a:srcRect l="21866" t="10941" r="35721" b="0"/>
          <a:stretch/>
        </p:blipFill>
        <p:spPr>
          <a:xfrm>
            <a:off x="2601720" y="72000"/>
            <a:ext cx="3805200" cy="5327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4" name="CustomShape 1"/>
          <p:cNvSpPr/>
          <p:nvPr/>
        </p:nvSpPr>
        <p:spPr>
          <a:xfrm>
            <a:off x="0" y="5715000"/>
            <a:ext cx="914256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Журналисты Life News Олег Сидякин и Марат Сайченко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были освобождены 25 мая  2014 года.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cover dir="l"/>
  </p:transition>
  <p:timing>
    <p:tnLst>
      <p:par>
        <p:cTn id="53" dur="indefinite" restart="never" nodeType="tmRoot">
          <p:childTnLst>
            <p:seq>
              <p:cTn id="5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3" descr=""/>
          <p:cNvPicPr/>
          <p:nvPr/>
        </p:nvPicPr>
        <p:blipFill>
          <a:blip r:embed="rId1"/>
          <a:stretch/>
        </p:blipFill>
        <p:spPr>
          <a:xfrm>
            <a:off x="0" y="0"/>
            <a:ext cx="4935600" cy="3499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6" name="CustomShape 1"/>
          <p:cNvSpPr/>
          <p:nvPr/>
        </p:nvSpPr>
        <p:spPr>
          <a:xfrm>
            <a:off x="4572000" y="1357200"/>
            <a:ext cx="5213520" cy="1795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28 мая 2014 года Указом Президент Российской Федерации Олег награжден Орденом Мужества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2"/>
          <p:cNvSpPr/>
          <p:nvPr/>
        </p:nvSpPr>
        <p:spPr>
          <a:xfrm>
            <a:off x="214200" y="3500280"/>
            <a:ext cx="4284720" cy="307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22 апреля 2014 года Указом Президента Российской Федерации Олег награжден медалью ордена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«За заслуги перед Отечеством»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8" name="Picture 2" descr=""/>
          <p:cNvPicPr/>
          <p:nvPr/>
        </p:nvPicPr>
        <p:blipFill>
          <a:blip r:embed="rId2"/>
          <a:stretch/>
        </p:blipFill>
        <p:spPr>
          <a:xfrm>
            <a:off x="3947400" y="3213000"/>
            <a:ext cx="5195160" cy="3643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ransition spd="slow">
    <p:wheel spokes="3"/>
  </p:transition>
  <p:timing>
    <p:tnLst>
      <p:par>
        <p:cTn id="55" dur="indefinite" restart="never" nodeType="tmRoot">
          <p:childTnLst>
            <p:seq>
              <p:cTn id="5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1428840" y="0"/>
            <a:ext cx="6713640" cy="143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54720" rIns="90000" tIns="91440" bIns="45000"/>
          <a:p>
            <a:pPr marL="438840" indent="-318600"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31 июля 2014 года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8840" indent="-318600"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Церемония награждения в Кремле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0" name="Picture 2" descr=""/>
          <p:cNvPicPr/>
          <p:nvPr/>
        </p:nvPicPr>
        <p:blipFill>
          <a:blip r:embed="rId1"/>
          <a:srcRect l="25591" t="0" r="7758" b="0"/>
          <a:stretch/>
        </p:blipFill>
        <p:spPr>
          <a:xfrm>
            <a:off x="1872000" y="1512000"/>
            <a:ext cx="5220720" cy="5213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ransition spd="slow">
    <p:dissolve/>
  </p:transition>
  <p:timing>
    <p:tnLst>
      <p:par>
        <p:cTn id="57" dur="indefinite" restart="never" nodeType="tmRoot">
          <p:childTnLst>
            <p:seq>
              <p:cTn id="5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0" y="0"/>
            <a:ext cx="7713720" cy="1915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45720" tIns="45000" bIns="45000" anchor="ctr"/>
          <a:p>
            <a:r>
              <a:rPr b="1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Военные журналисты, работавшие в «горячих точках» на Украине , награждены специальной премией ТЭФИ «За мужество»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2" name="Picture 3" descr=""/>
          <p:cNvPicPr/>
          <p:nvPr/>
        </p:nvPicPr>
        <p:blipFill>
          <a:blip r:embed="rId1"/>
          <a:srcRect l="11506" t="0" r="29421" b="0"/>
          <a:stretch/>
        </p:blipFill>
        <p:spPr>
          <a:xfrm>
            <a:off x="2232000" y="1683360"/>
            <a:ext cx="3947040" cy="5011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ransition spd="slow">
    <p:wheel spokes="8"/>
  </p:transition>
  <p:timing>
    <p:tnLst>
      <p:par>
        <p:cTn id="59" dur="indefinite" restart="never" nodeType="tmRoot">
          <p:childTnLst>
            <p:seq>
              <p:cTn id="6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Picture 2" descr=""/>
          <p:cNvPicPr/>
          <p:nvPr/>
        </p:nvPicPr>
        <p:blipFill>
          <a:blip r:embed="rId1"/>
          <a:srcRect l="0" t="4031" r="20567" b="0"/>
          <a:stretch/>
        </p:blipFill>
        <p:spPr>
          <a:xfrm>
            <a:off x="2268360" y="2781000"/>
            <a:ext cx="4498560" cy="4075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4" name="CustomShape 1"/>
          <p:cNvSpPr/>
          <p:nvPr/>
        </p:nvSpPr>
        <p:spPr>
          <a:xfrm>
            <a:off x="2286000" y="1500120"/>
            <a:ext cx="4713480" cy="1369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Олег  Сидякин  и  Марат Сайченко  выступили в отделении  ООН  в  Женеве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CustomShape 2"/>
          <p:cNvSpPr/>
          <p:nvPr/>
        </p:nvSpPr>
        <p:spPr>
          <a:xfrm>
            <a:off x="2428920" y="285840"/>
            <a:ext cx="4356360" cy="1064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Журналисты телеканала Life News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wheel/>
  </p:transition>
  <p:timing>
    <p:tnLst>
      <p:par>
        <p:cTn id="61" dur="indefinite" restart="never" nodeType="tmRoot">
          <p:childTnLst>
            <p:seq>
              <p:cTn id="6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1" descr=""/>
          <p:cNvPicPr/>
          <p:nvPr/>
        </p:nvPicPr>
        <p:blipFill>
          <a:blip r:embed="rId1"/>
          <a:srcRect l="46854" t="0" r="19961" b="0"/>
          <a:stretch/>
        </p:blipFill>
        <p:spPr>
          <a:xfrm>
            <a:off x="5000760" y="0"/>
            <a:ext cx="3922560" cy="6856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7" name="CustomShape 1"/>
          <p:cNvSpPr/>
          <p:nvPr/>
        </p:nvSpPr>
        <p:spPr>
          <a:xfrm>
            <a:off x="0" y="2928960"/>
            <a:ext cx="4784760" cy="414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54720" rIns="90000" tIns="91440" bIns="45000"/>
          <a:p>
            <a:pPr marL="438840" indent="-318600"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Аллея Памяти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8840" indent="-318600"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Парк   «Алые паруса»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8840" indent="-318600"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г. Воронеж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2"/>
          <p:cNvSpPr/>
          <p:nvPr/>
        </p:nvSpPr>
        <p:spPr>
          <a:xfrm>
            <a:off x="11880" y="1643040"/>
            <a:ext cx="5626800" cy="912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5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Mistral"/>
                <a:ea typeface="DejaVu Sans"/>
              </a:rPr>
              <a:t>«Командировка в плен»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wheel spokes="2"/>
  </p:transition>
  <p:timing>
    <p:tnLst>
      <p:par>
        <p:cTn id="63" dur="indefinite" restart="never" nodeType="tmRoot">
          <p:childTnLst>
            <p:seq>
              <p:cTn id="64" nodeType="mainSeq">
                <p:childTnLst>
                  <p:par>
                    <p:cTn id="65" fill="freeze">
                      <p:stCondLst>
                        <p:cond delay="0"/>
                      </p:stCondLst>
                      <p:childTnLst>
                        <p:par>
                          <p:cTn id="66" fill="freeze">
                            <p:stCondLst>
                              <p:cond delay="0"/>
                            </p:stCondLst>
                            <p:childTnLst>
                              <p:par>
                                <p:cTn id="67" nodeType="after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69" dur="500" fill="hold"/>
                                        <p:tgtEl>
                                          <p:spTgt spid="137">
                                            <p:txEl>
                                              <p:pRg st="0" end="13"/>
                                            </p:txEl>
                                          </p:spTgt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70" dur="500" fill="hold"/>
                                        <p:tgtEl>
                                          <p:spTgt spid="137">
                                            <p:txEl>
                                              <p:pRg st="0" end="13"/>
                                            </p:txEl>
                                          </p:spTgt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137">
                                            <p:txEl>
                                              <p:p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freeze">
                            <p:stCondLst>
                              <p:cond delay="500"/>
                            </p:stCondLst>
                            <p:childTnLst>
                              <p:par>
                                <p:cTn id="73" nodeType="after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5" dur="500" fill="hold"/>
                                        <p:tgtEl>
                                          <p:spTgt spid="137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76" dur="500" fill="hold"/>
                                        <p:tgtEl>
                                          <p:spTgt spid="137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77" dur="500"/>
                                        <p:tgtEl>
                                          <p:spTgt spid="137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freeze">
                            <p:stCondLst>
                              <p:cond delay="1000"/>
                            </p:stCondLst>
                            <p:childTnLst>
                              <p:par>
                                <p:cTn id="79" nodeType="after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81" dur="500" fill="hold"/>
                                        <p:tgtEl>
                                          <p:spTgt spid="137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2" dur="500" fill="hold"/>
                                        <p:tgtEl>
                                          <p:spTgt spid="137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83" dur="500"/>
                                        <p:tgtEl>
                                          <p:spTgt spid="137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freeze">
                            <p:stCondLst>
                              <p:cond delay="1500"/>
                            </p:stCondLst>
                            <p:childTnLst>
                              <p:par>
                                <p:cTn id="85" nodeType="afterEffect" fill="hold" presetClass="entr" presetID="2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str">
                                      <p:cBhvr additive="repl">
                                        <p:cTn id="87" dur="500"/>
                                        <p:tgtEl>
                                          <p:spTgt spid="138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rgb(-52,-75,96)"/>
                                          </p:val>
                                        </p:tav>
                                        <p:tav tm="50000">
                                          <p:val>
                                            <p:strVal val="rgb(-70,-117,22)"/>
                                          </p:val>
                                        </p:tav>
                                      </p:tavLst>
                                    </p:anim>
                                    <p:anim calcmode="discrete" valueType="str">
                                      <p:cBhvr additive="repl">
                                        <p:cTn id="88" dur="500"/>
                                        <p:tgtEl>
                                          <p:spTgt spid="138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rgb(-52,-75,96)"/>
                                          </p:val>
                                        </p:tav>
                                        <p:tav tm="50000">
                                          <p:val>
                                            <p:strVal val="rgb(-70,-117,22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500"/>
                                        <p:tgtEl>
                                          <p:spTgt spid="138"/>
                                        </p:tgtEl>
                                      </p:cBhvr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2571840" y="0"/>
            <a:ext cx="4570560" cy="1251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45720" tIns="45000" bIns="45000" anchor="ctr"/>
          <a:p>
            <a:pPr>
              <a:lnSpc>
                <a:spcPct val="100000"/>
              </a:lnSpc>
            </a:pPr>
            <a:r>
              <a:rPr b="1" lang="ru-RU" sz="6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Выводы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0" name="Picture 1" descr=""/>
          <p:cNvPicPr/>
          <p:nvPr/>
        </p:nvPicPr>
        <p:blipFill>
          <a:blip r:embed="rId1"/>
          <a:stretch/>
        </p:blipFill>
        <p:spPr>
          <a:xfrm>
            <a:off x="6572160" y="5000760"/>
            <a:ext cx="2570400" cy="185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1" name="CustomShape 2"/>
          <p:cNvSpPr/>
          <p:nvPr/>
        </p:nvSpPr>
        <p:spPr>
          <a:xfrm>
            <a:off x="0" y="3586320"/>
            <a:ext cx="6427800" cy="2893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457200" indent="-214920">
              <a:lnSpc>
                <a:spcPct val="100000"/>
              </a:lnSpc>
              <a:buClr>
                <a:srgbClr val="002060"/>
              </a:buClr>
              <a:buFont typeface="Symbol"/>
              <a:buChar char=""/>
            </a:pPr>
            <a:r>
              <a:rPr b="1" lang="ru-RU" sz="26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b="1" lang="ru-RU" sz="26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Герои рождаются и воспитываются в обычных семьях, в которых из поколения в поколение жили, трудились, преодолевали трудности, учились выживать, но не терять чести, достоинства их предки.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CustomShape 3"/>
          <p:cNvSpPr/>
          <p:nvPr/>
        </p:nvSpPr>
        <p:spPr>
          <a:xfrm>
            <a:off x="357120" y="1714320"/>
            <a:ext cx="8571240" cy="91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4920">
              <a:lnSpc>
                <a:spcPct val="100000"/>
              </a:lnSpc>
              <a:buClr>
                <a:srgbClr val="002060"/>
              </a:buClr>
              <a:buFont typeface="Symbol"/>
              <a:buChar char=""/>
            </a:pP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b="1" lang="ru-RU" sz="26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Семья оказывает решающее влияние на воспитание личности человека.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CustomShape 4"/>
          <p:cNvSpPr/>
          <p:nvPr/>
        </p:nvSpPr>
        <p:spPr>
          <a:xfrm>
            <a:off x="0" y="2643120"/>
            <a:ext cx="8785440" cy="1307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lvl="1" marL="457200" indent="-214920">
              <a:lnSpc>
                <a:spcPct val="100000"/>
              </a:lnSpc>
              <a:buClr>
                <a:srgbClr val="002060"/>
              </a:buClr>
              <a:buFont typeface="Symbol"/>
              <a:buChar char=""/>
            </a:pP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b="1" lang="ru-RU" sz="26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Родители передают детям жизненный опыт, правила и семейные традиции,  а  также  закладывают  главные  нравственные качества.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4" name="Picture 1" descr=""/>
          <p:cNvPicPr/>
          <p:nvPr/>
        </p:nvPicPr>
        <p:blipFill>
          <a:blip r:embed="rId2"/>
          <a:stretch/>
        </p:blipFill>
        <p:spPr>
          <a:xfrm>
            <a:off x="6143760" y="4607640"/>
            <a:ext cx="2998800" cy="224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ransition spd="med">
    <p:dissolve/>
  </p:transition>
  <p:timing>
    <p:tnLst>
      <p:par>
        <p:cTn id="90" dur="indefinite" restart="never" nodeType="tmRoot">
          <p:childTnLst>
            <p:seq>
              <p:cTn id="91" nodeType="mainSeq">
                <p:childTnLst>
                  <p:par>
                    <p:cTn id="92" fill="freeze">
                      <p:stCondLst>
                        <p:cond delay="0"/>
                      </p:stCondLst>
                      <p:childTnLst>
                        <p:par>
                          <p:cTn id="93" fill="freeze">
                            <p:stCondLst>
                              <p:cond delay="0"/>
                            </p:stCondLst>
                            <p:childTnLst>
                              <p:par>
                                <p:cTn id="94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id="98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freeze">
                            <p:stCondLst>
                              <p:cond delay="1000"/>
                            </p:stCondLst>
                            <p:childTnLst>
                              <p:par>
                                <p:cTn id="100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1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2" dur="1000" fill="hold"/>
                                        <p:tgtEl>
                                          <p:spTgt spid="143">
                                            <p:txEl>
                                              <p:pRg st="0" end="1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3" dur="1000" fill="hold"/>
                                        <p:tgtEl>
                                          <p:spTgt spid="143">
                                            <p:txEl>
                                              <p:pRg st="0" end="1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id="104" dur="1000"/>
                                        <p:tgtEl>
                                          <p:spTgt spid="143">
                                            <p:txEl>
                                              <p:pRg st="0" end="1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freeze">
                            <p:stCondLst>
                              <p:cond delay="2000"/>
                            </p:stCondLst>
                            <p:childTnLst>
                              <p:par>
                                <p:cTn id="106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id="110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2286000" y="500040"/>
            <a:ext cx="4642200" cy="72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45720" tIns="45000" bIns="45000" anchor="ctr"/>
          <a:p>
            <a:r>
              <a:rPr b="1" lang="ru-RU" sz="6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Цель работы</a:t>
            </a:r>
            <a:r>
              <a:rPr b="1" lang="ru-RU" sz="6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: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500040" y="1175400"/>
            <a:ext cx="8356680" cy="3977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marL="216000" indent="450720">
              <a:lnSpc>
                <a:spcPct val="100000"/>
              </a:lnSpc>
              <a:buClr>
                <a:srgbClr val="f0ad00"/>
              </a:buClr>
              <a:buFont typeface="Wingdings 2" charset="2"/>
              <a:buChar char=""/>
            </a:pPr>
            <a:r>
              <a:rPr b="1" lang="ru-RU" sz="32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изучение родословной семьи Сидякиных;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450720">
              <a:lnSpc>
                <a:spcPct val="100000"/>
              </a:lnSpc>
              <a:buClr>
                <a:srgbClr val="f0ad00"/>
              </a:buClr>
              <a:buFont typeface="Wingdings 2" charset="2"/>
              <a:buChar char=""/>
            </a:pPr>
            <a:r>
              <a:rPr b="1" lang="ru-RU" sz="32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сбор и анализ материала о Сидякине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         </a:t>
            </a:r>
            <a:r>
              <a:rPr b="1" lang="ru-RU" sz="32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Олеге Владимировиче.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0" name="Picture 1" descr=""/>
          <p:cNvPicPr/>
          <p:nvPr/>
        </p:nvPicPr>
        <p:blipFill>
          <a:blip r:embed="rId1"/>
          <a:stretch/>
        </p:blipFill>
        <p:spPr>
          <a:xfrm>
            <a:off x="6143760" y="4607640"/>
            <a:ext cx="2998800" cy="224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ransition spd="med">
    <p:wheel spokes="8"/>
  </p:transition>
  <p:timing>
    <p:tnLst>
      <p:par>
        <p:cTn id="12" dur="indefinite" restart="never" nodeType="tmRoot">
          <p:childTnLst>
            <p:seq>
              <p:cTn id="13" nodeType="mainSeq">
                <p:childTnLst>
                  <p:par>
                    <p:cTn id="14" fill="freeze">
                      <p:stCondLst>
                        <p:cond delay="0"/>
                      </p:stCondLst>
                      <p:childTnLst>
                        <p:par>
                          <p:cTn id="15" fill="freeze">
                            <p:stCondLst>
                              <p:cond delay="0"/>
                            </p:stCondLst>
                            <p:childTnLst>
                              <p:par>
                                <p:cTn id="16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89">
                                            <p:txEl>
                                              <p:p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89">
                                            <p:txEl>
                                              <p:p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id="20" dur="1000"/>
                                        <p:tgtEl>
                                          <p:spTgt spid="89">
                                            <p:txEl>
                                              <p:pRg st="0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freeze">
                            <p:stCondLst>
                              <p:cond delay="1000"/>
                            </p:stCondLst>
                            <p:childTnLst>
                              <p:par>
                                <p:cTn id="22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06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" dur="1000" fill="hold"/>
                                        <p:tgtEl>
                                          <p:spTgt spid="89">
                                            <p:txEl>
                                              <p:pRg st="106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1000" fill="hold"/>
                                        <p:tgtEl>
                                          <p:spTgt spid="89">
                                            <p:txEl>
                                              <p:pRg st="106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id="26" dur="1000"/>
                                        <p:tgtEl>
                                          <p:spTgt spid="89">
                                            <p:txEl>
                                              <p:pRg st="106" end="10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freeze">
                            <p:stCondLst>
                              <p:cond delay="2000"/>
                            </p:stCondLst>
                            <p:childTnLst>
                              <p:par>
                                <p:cTn id="28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06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" dur="1000" fill="hold"/>
                                        <p:tgtEl>
                                          <p:spTgt spid="89">
                                            <p:txEl>
                                              <p:pRg st="106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1000" fill="hold"/>
                                        <p:tgtEl>
                                          <p:spTgt spid="89">
                                            <p:txEl>
                                              <p:pRg st="106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id="32" dur="1000"/>
                                        <p:tgtEl>
                                          <p:spTgt spid="89">
                                            <p:txEl>
                                              <p:pRg st="106" end="10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1" descr=""/>
          <p:cNvPicPr/>
          <p:nvPr/>
        </p:nvPicPr>
        <p:blipFill>
          <a:blip r:embed="rId1"/>
          <a:stretch/>
        </p:blipFill>
        <p:spPr>
          <a:xfrm>
            <a:off x="7572240" y="5679360"/>
            <a:ext cx="1570320" cy="117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" name="CustomShape 1"/>
          <p:cNvSpPr/>
          <p:nvPr/>
        </p:nvSpPr>
        <p:spPr>
          <a:xfrm>
            <a:off x="2857320" y="428760"/>
            <a:ext cx="4013280" cy="69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45720" tIns="45000" bIns="45000" anchor="ctr"/>
          <a:p>
            <a:pPr>
              <a:lnSpc>
                <a:spcPct val="100000"/>
              </a:lnSpc>
            </a:pPr>
            <a:r>
              <a:rPr b="1" lang="ru-RU" sz="5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Задачи: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0" y="1510560"/>
            <a:ext cx="8928360" cy="22240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marL="216000" indent="-21528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Проследить самые важные моменты в  родословной  семьи Сидякиных.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2060"/>
              </a:buClr>
              <a:buFont typeface="Symbol"/>
              <a:buChar char=""/>
            </a:pP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Описать переломные моменты в жизни членов семьи Сидякиных, наиболее ярко характеризующие их.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CustomShape 3"/>
          <p:cNvSpPr/>
          <p:nvPr/>
        </p:nvSpPr>
        <p:spPr>
          <a:xfrm>
            <a:off x="0" y="3643200"/>
            <a:ext cx="8856720" cy="264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4920">
              <a:lnSpc>
                <a:spcPct val="100000"/>
              </a:lnSpc>
              <a:buClr>
                <a:srgbClr val="002060"/>
              </a:buClr>
              <a:buFont typeface="Symbol"/>
              <a:buChar char=""/>
            </a:pP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Установить связующую нить между всеми поколениями родословной семьи Сидякиных.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2060"/>
              </a:buClr>
              <a:buFont typeface="Symbol"/>
              <a:buChar char=""/>
            </a:pP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Собрать и систематизировать материал об Олеге Сидякине.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2060"/>
              </a:buClr>
              <a:buFont typeface="Symbol"/>
              <a:buChar char=""/>
            </a:pP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Выявить условия, влияющие на формирование героической личности.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wheel spokes="8"/>
  </p:transition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0" y="1643040"/>
            <a:ext cx="9142560" cy="521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54720" rIns="90000" tIns="91440" bIns="45000"/>
          <a:p>
            <a:pPr marL="438840" indent="-318600">
              <a:lnSpc>
                <a:spcPct val="100000"/>
              </a:lnSpc>
            </a:pPr>
            <a:r>
              <a:rPr b="1" lang="ru-RU" sz="4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 </a:t>
            </a:r>
            <a:r>
              <a:rPr b="1" lang="ru-RU" sz="8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Предмет  исследования</a:t>
            </a:r>
            <a:r>
              <a:rPr b="0" lang="ru-RU" sz="8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-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8840" indent="-318600">
              <a:lnSpc>
                <a:spcPct val="100000"/>
              </a:lnSpc>
            </a:pPr>
            <a:r>
              <a:rPr b="1" lang="ru-RU" sz="8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                                      </a:t>
            </a:r>
            <a:r>
              <a:rPr b="1" lang="ru-RU" sz="8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история и судьба членов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8840" indent="-318600">
              <a:lnSpc>
                <a:spcPct val="100000"/>
              </a:lnSpc>
            </a:pPr>
            <a:r>
              <a:rPr b="1" lang="ru-RU" sz="8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                                              </a:t>
            </a:r>
            <a:r>
              <a:rPr b="1" lang="ru-RU" sz="8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семьи Сидякиных.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8840" indent="-318600">
              <a:lnSpc>
                <a:spcPct val="100000"/>
              </a:lnSpc>
            </a:pPr>
            <a:r>
              <a:rPr b="1" lang="ru-RU" sz="8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8840" indent="-318600">
              <a:lnSpc>
                <a:spcPct val="100000"/>
              </a:lnSpc>
            </a:pPr>
            <a:r>
              <a:rPr b="1" lang="ru-RU" sz="8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r>
              <a:rPr b="1" lang="ru-RU" sz="8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Объект исследования</a:t>
            </a:r>
            <a:r>
              <a:rPr b="0" lang="ru-RU" sz="8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- </a:t>
            </a:r>
            <a:r>
              <a:rPr b="1" lang="ru-RU" sz="8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родословная семьи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8840" indent="-318600">
              <a:lnSpc>
                <a:spcPct val="100000"/>
              </a:lnSpc>
            </a:pPr>
            <a:r>
              <a:rPr b="1" lang="ru-RU" sz="8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                                                               </a:t>
            </a:r>
            <a:r>
              <a:rPr b="1" lang="ru-RU" sz="8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Сидякиных.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8840" indent="-318600">
              <a:lnSpc>
                <a:spcPct val="100000"/>
              </a:lnSpc>
            </a:pPr>
            <a:r>
              <a:rPr b="0" lang="ru-RU" sz="8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8840" indent="-318600">
              <a:lnSpc>
                <a:spcPct val="100000"/>
              </a:lnSpc>
            </a:pPr>
            <a:r>
              <a:rPr b="1" lang="ru-RU" sz="8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Методы исследования</a:t>
            </a:r>
            <a:r>
              <a:rPr b="0" lang="ru-RU" sz="8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8840" indent="-31860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8840" indent="-318600">
              <a:lnSpc>
                <a:spcPct val="100000"/>
              </a:lnSpc>
            </a:pPr>
            <a:r>
              <a:rPr b="1" lang="ru-RU" sz="8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1. интервьюирование;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8840" indent="-318600">
              <a:lnSpc>
                <a:spcPct val="100000"/>
              </a:lnSpc>
            </a:pPr>
            <a:r>
              <a:rPr b="1" lang="ru-RU" sz="8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2. работа с семейным архивом;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8840" indent="-318600">
              <a:lnSpc>
                <a:spcPct val="100000"/>
              </a:lnSpc>
            </a:pPr>
            <a:r>
              <a:rPr b="1" lang="ru-RU" sz="8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3. работа с материалами СМИ.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8840" indent="-31860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6" name="Picture 1" descr=""/>
          <p:cNvPicPr/>
          <p:nvPr/>
        </p:nvPicPr>
        <p:blipFill>
          <a:blip r:embed="rId1"/>
          <a:stretch/>
        </p:blipFill>
        <p:spPr>
          <a:xfrm>
            <a:off x="7429320" y="5572080"/>
            <a:ext cx="1713240" cy="1284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7" name="Picture 1" descr=""/>
          <p:cNvPicPr/>
          <p:nvPr/>
        </p:nvPicPr>
        <p:blipFill>
          <a:blip r:embed="rId2"/>
          <a:stretch/>
        </p:blipFill>
        <p:spPr>
          <a:xfrm>
            <a:off x="6143760" y="4607640"/>
            <a:ext cx="2998800" cy="224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ransition spd="med">
    <p:wheel/>
  </p:transition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457200" y="155520"/>
            <a:ext cx="8228160" cy="1251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45720" tIns="45000" bIns="45000" anchor="ctr"/>
          <a:p>
            <a:pPr algn="ctr">
              <a:lnSpc>
                <a:spcPct val="100000"/>
              </a:lnSpc>
            </a:pPr>
            <a:r>
              <a:rPr b="1" lang="ru-RU" sz="45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Наш современник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9" name="Picture 2" descr=""/>
          <p:cNvPicPr/>
          <p:nvPr/>
        </p:nvPicPr>
        <p:blipFill>
          <a:blip r:embed="rId1"/>
          <a:stretch/>
        </p:blipFill>
        <p:spPr>
          <a:xfrm>
            <a:off x="5380560" y="1643040"/>
            <a:ext cx="3588480" cy="4784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0" name="CustomShape 2"/>
          <p:cNvSpPr/>
          <p:nvPr/>
        </p:nvSpPr>
        <p:spPr>
          <a:xfrm>
            <a:off x="0" y="2500200"/>
            <a:ext cx="5499360" cy="252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Олег Владимирович Сидякин - российский журналист, ныне работающий на телеканале Life News.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wheel spokes="1"/>
  </p:transition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-214200" y="2071800"/>
            <a:ext cx="3356280" cy="335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54720" rIns="90000" tIns="91440" bIns="45000"/>
          <a:p>
            <a:pPr marL="438840" indent="-318600">
              <a:lnSpc>
                <a:spcPct val="100000"/>
              </a:lnSpc>
            </a:pPr>
            <a:r>
              <a:rPr b="1" lang="ru-RU" sz="32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   </a:t>
            </a:r>
            <a:r>
              <a:rPr b="1" lang="ru-RU" sz="32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Начинал Олег свою трудовую деятельность как оператор на Аннинском телевидении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2" name="Picture 2" descr=""/>
          <p:cNvPicPr/>
          <p:nvPr/>
        </p:nvPicPr>
        <p:blipFill>
          <a:blip r:embed="rId1"/>
          <a:stretch/>
        </p:blipFill>
        <p:spPr>
          <a:xfrm>
            <a:off x="3245760" y="1785960"/>
            <a:ext cx="5896800" cy="4213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3" name="CustomShape 2"/>
          <p:cNvSpPr/>
          <p:nvPr/>
        </p:nvSpPr>
        <p:spPr>
          <a:xfrm>
            <a:off x="785880" y="0"/>
            <a:ext cx="6856560" cy="1429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Аннинская телерадиокомпания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wedge/>
  </p:transition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" descr=""/>
          <p:cNvPicPr/>
          <p:nvPr/>
        </p:nvPicPr>
        <p:blipFill>
          <a:blip r:embed="rId1"/>
          <a:srcRect l="30289" t="14955" r="8696" b="0"/>
          <a:stretch/>
        </p:blipFill>
        <p:spPr>
          <a:xfrm>
            <a:off x="4356360" y="1704600"/>
            <a:ext cx="4499280" cy="4703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5" name="CustomShape 1"/>
          <p:cNvSpPr/>
          <p:nvPr/>
        </p:nvSpPr>
        <p:spPr>
          <a:xfrm>
            <a:off x="360000" y="1706040"/>
            <a:ext cx="4070520" cy="1460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Телеканал ГТРК  «Вести –Воронеж»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icture 4" descr=""/>
          <p:cNvPicPr/>
          <p:nvPr/>
        </p:nvPicPr>
        <p:blipFill>
          <a:blip r:embed="rId1"/>
          <a:srcRect l="0" t="11509" r="0" b="0"/>
          <a:stretch/>
        </p:blipFill>
        <p:spPr>
          <a:xfrm>
            <a:off x="4032000" y="1656000"/>
            <a:ext cx="4745520" cy="3427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7" name="CustomShape 1"/>
          <p:cNvSpPr/>
          <p:nvPr/>
        </p:nvSpPr>
        <p:spPr>
          <a:xfrm>
            <a:off x="72000" y="1584000"/>
            <a:ext cx="4176000" cy="252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Сотрудничество журналиста с Федеральной службой Российской Федерации по контролю за оборотом наркотиков (управление по Воронежской области), с Главным управлением Министерства внутренних дел Российской Федерации по Воронежской области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144000" y="4968000"/>
            <a:ext cx="8928000" cy="1818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А так же он активно сотрудничал с Федеральной службой судебных приставов,  с Управлением ГИБДД  ГУВД по Воронежской области, со Следственным управлением Следственного комитета при прокуратуре Российской Федерации по Воронежской области, с Инспекцией по охране, контролю и регулированию использования объектов животного мира и среды их обитания Воронежской области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" descr=""/>
          <p:cNvPicPr/>
          <p:nvPr/>
        </p:nvPicPr>
        <p:blipFill>
          <a:blip r:embed="rId1"/>
          <a:srcRect l="5815" t="0" r="20410" b="0"/>
          <a:stretch/>
        </p:blipFill>
        <p:spPr>
          <a:xfrm>
            <a:off x="3944160" y="1571760"/>
            <a:ext cx="5198400" cy="528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0" name="CustomShape 1"/>
          <p:cNvSpPr/>
          <p:nvPr/>
        </p:nvSpPr>
        <p:spPr>
          <a:xfrm>
            <a:off x="214200" y="285840"/>
            <a:ext cx="7428240" cy="942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1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 декабря 2013 года Олег начал свою трудовую деятельность на канале Life News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CustomShape 2"/>
          <p:cNvSpPr/>
          <p:nvPr/>
        </p:nvSpPr>
        <p:spPr>
          <a:xfrm>
            <a:off x="0" y="4572000"/>
            <a:ext cx="3927600" cy="1918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   </a:t>
            </a:r>
            <a:r>
              <a:rPr b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Командировка в Киев.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       </a:t>
            </a:r>
            <a:r>
              <a:rPr b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22 января Олег, находившийся в самом эпицентре беспорядков в Киеве, дважды пострадал.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comb dir="vert"/>
  </p:transition>
  <p:timing>
    <p:tnLst>
      <p:par>
        <p:cTn id="45" dur="indefinite" restart="never" nodeType="tmRoot">
          <p:childTnLst>
            <p:seq>
              <p:cTn id="4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1098</TotalTime>
  <Application>LibreOffice/5.1.2.2$Windows_x86 LibreOffice_project/d3bf12ecb743fc0d20e0be0c58ca359301eb705f</Application>
  <Words>524</Words>
  <Paragraphs>69</Paragraphs>
  <Company>Microsoft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2014-08-28T14:42:01Z</dcterms:created>
  <dc:creator>Admin</dc:creator>
  <dc:description/>
  <dc:language>ru-RU</dc:language>
  <cp:lastModifiedBy/>
  <dcterms:modified xsi:type="dcterms:W3CDTF">2018-03-30T18:55:12Z</dcterms:modified>
  <cp:revision>109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23</vt:i4>
  </property>
</Properties>
</file>