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1" r:id="rId1"/>
  </p:sldMasterIdLst>
  <p:notesMasterIdLst>
    <p:notesMasterId r:id="rId18"/>
  </p:notesMasterIdLst>
  <p:sldIdLst>
    <p:sldId id="256" r:id="rId2"/>
    <p:sldId id="257" r:id="rId3"/>
    <p:sldId id="266" r:id="rId4"/>
    <p:sldId id="265" r:id="rId5"/>
    <p:sldId id="258" r:id="rId6"/>
    <p:sldId id="259" r:id="rId7"/>
    <p:sldId id="260" r:id="rId8"/>
    <p:sldId id="267" r:id="rId9"/>
    <p:sldId id="272" r:id="rId10"/>
    <p:sldId id="262" r:id="rId11"/>
    <p:sldId id="264" r:id="rId12"/>
    <p:sldId id="268" r:id="rId13"/>
    <p:sldId id="269" r:id="rId14"/>
    <p:sldId id="270" r:id="rId15"/>
    <p:sldId id="273" r:id="rId16"/>
    <p:sldId id="274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Светлый стиль 1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09" autoAdjust="0"/>
    <p:restoredTop sz="94660"/>
  </p:normalViewPr>
  <p:slideViewPr>
    <p:cSldViewPr>
      <p:cViewPr>
        <p:scale>
          <a:sx n="76" d="100"/>
          <a:sy n="76" d="100"/>
        </p:scale>
        <p:origin x="-1188" y="21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7C3F26-0BD8-4907-B995-D1470C534E0D}" type="datetimeFigureOut">
              <a:rPr lang="ru-RU" smtClean="0"/>
              <a:t>22.12.2017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D3F8AF-CB0A-4377-8728-304CEF6EA9A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64540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D3F8AF-CB0A-4377-8728-304CEF6EA9A1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4118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400021-FE65-4000-881D-C583E025F164}" type="datetimeFigureOut">
              <a:rPr lang="ru-RU" smtClean="0"/>
              <a:t>22.12.2017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FFBD8-AFA3-413D-9B77-8D9241E2C8A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400021-FE65-4000-881D-C583E025F164}" type="datetimeFigureOut">
              <a:rPr lang="ru-RU" smtClean="0"/>
              <a:t>22.12.2017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FFBD8-AFA3-413D-9B77-8D9241E2C8A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400021-FE65-4000-881D-C583E025F164}" type="datetimeFigureOut">
              <a:rPr lang="ru-RU" smtClean="0"/>
              <a:t>22.12.2017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FFBD8-AFA3-413D-9B77-8D9241E2C8AE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400021-FE65-4000-881D-C583E025F164}" type="datetimeFigureOut">
              <a:rPr lang="ru-RU" smtClean="0"/>
              <a:t>22.12.2017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FFBD8-AFA3-413D-9B77-8D9241E2C8AE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400021-FE65-4000-881D-C583E025F164}" type="datetimeFigureOut">
              <a:rPr lang="ru-RU" smtClean="0"/>
              <a:t>22.12.2017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FFBD8-AFA3-413D-9B77-8D9241E2C8A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400021-FE65-4000-881D-C583E025F164}" type="datetimeFigureOut">
              <a:rPr lang="ru-RU" smtClean="0"/>
              <a:t>22.12.2017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FFBD8-AFA3-413D-9B77-8D9241E2C8AE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400021-FE65-4000-881D-C583E025F164}" type="datetimeFigureOut">
              <a:rPr lang="ru-RU" smtClean="0"/>
              <a:t>22.12.2017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FFBD8-AFA3-413D-9B77-8D9241E2C8A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400021-FE65-4000-881D-C583E025F164}" type="datetimeFigureOut">
              <a:rPr lang="ru-RU" smtClean="0"/>
              <a:t>22.12.2017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FFBD8-AFA3-413D-9B77-8D9241E2C8A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400021-FE65-4000-881D-C583E025F164}" type="datetimeFigureOut">
              <a:rPr lang="ru-RU" smtClean="0"/>
              <a:t>22.12.2017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FFBD8-AFA3-413D-9B77-8D9241E2C8A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400021-FE65-4000-881D-C583E025F164}" type="datetimeFigureOut">
              <a:rPr lang="ru-RU" smtClean="0"/>
              <a:t>22.12.2017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FFBD8-AFA3-413D-9B77-8D9241E2C8AE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400021-FE65-4000-881D-C583E025F164}" type="datetimeFigureOut">
              <a:rPr lang="ru-RU" smtClean="0"/>
              <a:t>22.12.2017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FFBD8-AFA3-413D-9B77-8D9241E2C8AE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95400021-FE65-4000-881D-C583E025F164}" type="datetimeFigureOut">
              <a:rPr lang="ru-RU" smtClean="0"/>
              <a:t>22.12.2017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C15FFBD8-AFA3-413D-9B77-8D9241E2C8AE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3" r:id="rId2"/>
    <p:sldLayoutId id="2147483714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0" r:id="rId9"/>
    <p:sldLayoutId id="2147483721" r:id="rId10"/>
    <p:sldLayoutId id="2147483722" r:id="rId11"/>
  </p:sldLayoutIdLst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2132856"/>
            <a:ext cx="6548264" cy="147002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Приёмы и методы организации ситуации успеха на уроках русского языка в ходе обобщения (закрепления) знаний учащихся</a:t>
            </a:r>
            <a:r>
              <a:rPr lang="ru-RU" sz="4000" dirty="0" smtClean="0"/>
              <a:t/>
            </a:r>
            <a:br>
              <a:rPr lang="ru-RU" sz="4000" dirty="0" smtClean="0"/>
            </a:b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635896" y="3717032"/>
            <a:ext cx="3851073" cy="1752600"/>
          </a:xfrm>
        </p:spPr>
        <p:txBody>
          <a:bodyPr>
            <a:noAutofit/>
          </a:bodyPr>
          <a:lstStyle/>
          <a:p>
            <a:pPr algn="r"/>
            <a:r>
              <a:rPr lang="ru-RU" sz="1600" dirty="0" smtClean="0"/>
              <a:t>Подготовила: Рахманова Наталья Геннадьевна</a:t>
            </a:r>
          </a:p>
          <a:p>
            <a:pPr algn="r"/>
            <a:r>
              <a:rPr lang="ru-RU" sz="1600" dirty="0" smtClean="0"/>
              <a:t>Учитель русского языка и литературы ГБОУ СОШ № 349 г. Санкт-Петербурга 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404460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2400" dirty="0" smtClean="0"/>
              <a:t>При обобщении использую дифференцированный подход, который помогает довести до автоматизма грамотное письмо учащихся. </a:t>
            </a:r>
          </a:p>
          <a:p>
            <a:r>
              <a:rPr lang="ru-RU" sz="2400" dirty="0" smtClean="0"/>
              <a:t>Наиболее эффективными являются такие виды диктантов: «По следам ошибок», «Зоркий глаз», словарные диктанты с грамматическим заданием, с самопроверкой, с продолжением. Например: Станция – операция, акация, секция; шёпот – пчёлка, жёлудь, черный;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Дифференцированный подход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818703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2400" dirty="0" smtClean="0"/>
              <a:t>Тема: «Закрепление по теме «Причастный оборот. Выделение причастного оборота запятыми».</a:t>
            </a:r>
          </a:p>
          <a:p>
            <a:r>
              <a:rPr lang="ru-RU" sz="2400" dirty="0" smtClean="0"/>
              <a:t>Сначала провела словарный диктант «Правописание корней с чередующимися гласными»</a:t>
            </a:r>
          </a:p>
          <a:p>
            <a:r>
              <a:rPr lang="ru-RU" sz="2400" dirty="0" smtClean="0"/>
              <a:t>В этом же диктанте дала задание найти слово с приставкой, правописание которой зависит от глухости-звонкости последующего согласного(ОГЭ №4).</a:t>
            </a:r>
            <a:endParaRPr lang="ru-RU" sz="24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Фрагменты урока русского языка в 7 классе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61460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260648"/>
            <a:ext cx="6768752" cy="5904656"/>
          </a:xfrm>
        </p:spPr>
        <p:txBody>
          <a:bodyPr>
            <a:normAutofit fontScale="92500"/>
          </a:bodyPr>
          <a:lstStyle/>
          <a:p>
            <a:r>
              <a:rPr lang="ru-RU" sz="2800" dirty="0" smtClean="0"/>
              <a:t>Далее повторяем теорию о постановке знаков препинания при причастном обороте, однородных членах предложения и в сложных предложениях. Записываем предложения под диктовку, объясняем знаки препинания.</a:t>
            </a:r>
          </a:p>
          <a:p>
            <a:r>
              <a:rPr lang="ru-RU" sz="2800" dirty="0" smtClean="0"/>
              <a:t>«Тропинка, бегущая вдоль ручья, вывела нас к небольшому озеру».</a:t>
            </a:r>
          </a:p>
          <a:p>
            <a:r>
              <a:rPr lang="ru-RU" sz="2800" dirty="0" smtClean="0"/>
              <a:t> « Листва, сорванная с деревьев, закружилась в вихре и стала подниматься кверху».</a:t>
            </a:r>
          </a:p>
          <a:p>
            <a:r>
              <a:rPr lang="ru-RU" sz="2800" dirty="0" smtClean="0"/>
              <a:t>«</a:t>
            </a:r>
            <a:r>
              <a:rPr lang="ru-RU" sz="2800" dirty="0" smtClean="0">
                <a:latin typeface="Consolas"/>
                <a:ea typeface="Calibri"/>
                <a:cs typeface="Times New Roman"/>
              </a:rPr>
              <a:t>Бедная старушка, лишённая </a:t>
            </a:r>
            <a:r>
              <a:rPr lang="ru-RU" sz="2800" dirty="0">
                <a:latin typeface="Consolas"/>
                <a:ea typeface="Calibri"/>
                <a:cs typeface="Times New Roman"/>
              </a:rPr>
              <a:t>последней </a:t>
            </a:r>
            <a:r>
              <a:rPr lang="ru-RU" sz="2800" dirty="0" smtClean="0">
                <a:latin typeface="Consolas"/>
                <a:ea typeface="Calibri"/>
                <a:cs typeface="Times New Roman"/>
              </a:rPr>
              <a:t>надежды, уныло </a:t>
            </a:r>
            <a:r>
              <a:rPr lang="ru-RU" sz="2800" dirty="0">
                <a:latin typeface="Consolas"/>
                <a:ea typeface="Calibri"/>
                <a:cs typeface="Times New Roman"/>
              </a:rPr>
              <a:t>поплелась в </a:t>
            </a:r>
            <a:r>
              <a:rPr lang="ru-RU" sz="2800" dirty="0" smtClean="0">
                <a:latin typeface="Consolas"/>
                <a:ea typeface="Calibri"/>
                <a:cs typeface="Times New Roman"/>
              </a:rPr>
              <a:t>хату».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8499013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548680"/>
            <a:ext cx="7067128" cy="5577484"/>
          </a:xfrm>
        </p:spPr>
        <p:txBody>
          <a:bodyPr>
            <a:normAutofit/>
          </a:bodyPr>
          <a:lstStyle/>
          <a:p>
            <a:r>
              <a:rPr lang="ru-RU" sz="2400" dirty="0" smtClean="0"/>
              <a:t>Следующее задание: работа на индивидуальных карточках. </a:t>
            </a:r>
          </a:p>
          <a:p>
            <a:r>
              <a:rPr lang="ru-RU" sz="2400" dirty="0" smtClean="0"/>
              <a:t>Задание: списать, вставив пропущенные буквы и знаки препинания. Графически выделите причастные обороты. Взаимопроверка правильности выполнения заданий</a:t>
            </a:r>
          </a:p>
          <a:p>
            <a:r>
              <a:rPr lang="ru-RU" sz="2400" dirty="0"/>
              <a:t>Р</a:t>
            </a:r>
            <a:r>
              <a:rPr lang="ru-RU" sz="2400" dirty="0" smtClean="0"/>
              <a:t>абота с текстом. </a:t>
            </a:r>
            <a:br>
              <a:rPr lang="ru-RU" sz="2400" dirty="0" smtClean="0"/>
            </a:br>
            <a:r>
              <a:rPr lang="ru-RU" sz="2400" dirty="0" smtClean="0"/>
              <a:t>Задание№ 1: определить стиль текста.</a:t>
            </a:r>
            <a:br>
              <a:rPr lang="ru-RU" sz="2400" dirty="0" smtClean="0"/>
            </a:br>
            <a:r>
              <a:rPr lang="ru-RU" sz="2400" dirty="0" smtClean="0"/>
              <a:t>Задание №2: списать текст. </a:t>
            </a:r>
            <a:r>
              <a:rPr lang="ru-RU" sz="2400" dirty="0"/>
              <a:t>О</a:t>
            </a:r>
            <a:r>
              <a:rPr lang="ru-RU" sz="2400" dirty="0" smtClean="0"/>
              <a:t>т глаголов, стоящих в скобках, образовать соответствующие причастия, расставить пропущенные знаки препинания, обосновать их постановку.</a:t>
            </a:r>
          </a:p>
          <a:p>
            <a:r>
              <a:rPr lang="ru-RU" sz="2400" dirty="0" smtClean="0"/>
              <a:t>Подводим итоги.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2446959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2800" dirty="0" smtClean="0"/>
              <a:t>Подводя итог, хочу сказать, что поиск новых форм работы – всегда радость творчества. Считаю, что создание творческих уроков помогает повысить активность, самостоятельность учащихся, формировать у школьников умение учиться, применять знания на практике, т.е. добиваться успеха. </a:t>
            </a:r>
            <a:endParaRPr lang="ru-RU" sz="2800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Итоги: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0146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3200" dirty="0"/>
              <a:t>«Согласие между учителем и учеником, лёгкость учения и возможность для ученика думать самому и составляют то, что зовётся умелым наставничеством...»</a:t>
            </a:r>
            <a:br>
              <a:rPr lang="ru-RU" sz="3200" dirty="0"/>
            </a:br>
            <a:r>
              <a:rPr lang="ru-RU" sz="3200" dirty="0" smtClean="0"/>
              <a:t>                                                               (Конфуций)</a:t>
            </a:r>
            <a:endParaRPr lang="ru-RU" sz="32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85606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2"/>
            <a:r>
              <a:rPr lang="ru-RU" sz="5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                внимание!</a:t>
            </a:r>
            <a:endParaRPr lang="ru-RU" sz="5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03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ru-RU" sz="2800" dirty="0"/>
              <a:t>Создание условий для успешности, максимального развития личности с учетом ее интересов, способностей, творческого потенциала, самореализации в социальной среде, труде, </a:t>
            </a:r>
            <a:r>
              <a:rPr lang="ru-RU" sz="2800" dirty="0" smtClean="0"/>
              <a:t>учебе.</a:t>
            </a:r>
            <a:endParaRPr lang="ru-RU" sz="28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Цель моей работы: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67664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1700808"/>
            <a:ext cx="6480720" cy="4536504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ru-RU" sz="2400" dirty="0" smtClean="0"/>
              <a:t>Что такое успех?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400" dirty="0" smtClean="0"/>
              <a:t>Ситуация успеха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400" dirty="0"/>
              <a:t>Главная задача - создание ситуации </a:t>
            </a:r>
            <a:r>
              <a:rPr lang="ru-RU" sz="2400" dirty="0" smtClean="0"/>
              <a:t>успеха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400" dirty="0" smtClean="0"/>
              <a:t>Задача </a:t>
            </a:r>
            <a:r>
              <a:rPr lang="ru-RU" sz="2400" dirty="0"/>
              <a:t>урока </a:t>
            </a:r>
            <a:r>
              <a:rPr lang="ru-RU" sz="2400" dirty="0" smtClean="0"/>
              <a:t>обобщения (закрепления)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400" dirty="0"/>
              <a:t>Формы проведения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400" dirty="0"/>
              <a:t>Поиграем!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400" dirty="0" smtClean="0"/>
              <a:t>Дифференцированный подход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400" dirty="0" smtClean="0"/>
              <a:t>Фрагменты урока </a:t>
            </a:r>
            <a:r>
              <a:rPr lang="ru-RU" sz="2400" dirty="0"/>
              <a:t>русского языка в </a:t>
            </a:r>
            <a:r>
              <a:rPr lang="ru-RU" sz="2400" dirty="0" smtClean="0"/>
              <a:t>7 классе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400" dirty="0" smtClean="0"/>
              <a:t>Итоги</a:t>
            </a:r>
            <a:endParaRPr lang="ru-RU" sz="24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План работы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65576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916832"/>
            <a:ext cx="6779096" cy="4525963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ru-RU" sz="3200" dirty="0" smtClean="0"/>
              <a:t>В </a:t>
            </a:r>
            <a:r>
              <a:rPr lang="ru-RU" sz="3200" dirty="0"/>
              <a:t>словаре </a:t>
            </a:r>
            <a:r>
              <a:rPr lang="ru-RU" sz="3200" i="1" dirty="0" smtClean="0"/>
              <a:t>С</a:t>
            </a:r>
            <a:r>
              <a:rPr lang="ru-RU" sz="3200" i="1" dirty="0"/>
              <a:t>. И. Ожегова </a:t>
            </a:r>
            <a:r>
              <a:rPr lang="ru-RU" sz="3200" dirty="0"/>
              <a:t>слово «успех» рассматривается в трех значениях: как удача в достижении </a:t>
            </a:r>
            <a:r>
              <a:rPr lang="ru-RU" sz="3200" dirty="0" smtClean="0"/>
              <a:t>чего-либо; </a:t>
            </a:r>
            <a:r>
              <a:rPr lang="ru-RU" sz="3200" dirty="0"/>
              <a:t>как общественное признание </a:t>
            </a:r>
            <a:r>
              <a:rPr lang="ru-RU" sz="3200" dirty="0" smtClean="0"/>
              <a:t>и </a:t>
            </a:r>
            <a:r>
              <a:rPr lang="ru-RU" sz="3200" dirty="0"/>
              <a:t>как хорошие результаты в работе, учебе.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/>
              <a:t>Что такое успех?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705252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ru-RU" sz="2800" i="1" u="sng" dirty="0" smtClean="0"/>
              <a:t>Ситуация </a:t>
            </a:r>
            <a:r>
              <a:rPr lang="ru-RU" sz="2800" i="1" u="sng" dirty="0"/>
              <a:t>успеха </a:t>
            </a:r>
            <a:r>
              <a:rPr lang="ru-RU" sz="2800" dirty="0"/>
              <a:t>– это целенаправленный, специально организованный </a:t>
            </a:r>
            <a:r>
              <a:rPr lang="ru-RU" sz="2800" dirty="0" smtClean="0"/>
              <a:t>комплекс условий, который позволяет </a:t>
            </a:r>
            <a:r>
              <a:rPr lang="ru-RU" sz="2800" dirty="0"/>
              <a:t>достичь значительных результатов в деятельности </a:t>
            </a:r>
            <a:r>
              <a:rPr lang="ru-RU" sz="2800" dirty="0" smtClean="0"/>
              <a:t>ребенка.</a:t>
            </a:r>
            <a:endParaRPr lang="ru-RU" sz="28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Ситуация успеха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278640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2800" dirty="0" smtClean="0"/>
              <a:t>Считаю, что одной из главных задач является создание ситуации успеха на </a:t>
            </a:r>
            <a:r>
              <a:rPr lang="ru-RU" sz="2800" dirty="0"/>
              <a:t>уроках русского языка </a:t>
            </a:r>
            <a:r>
              <a:rPr lang="ru-RU" sz="2800" dirty="0" smtClean="0"/>
              <a:t>в </a:t>
            </a:r>
            <a:r>
              <a:rPr lang="ru-RU" sz="2800" dirty="0"/>
              <a:t>ходе обобщения и систематизации знаний </a:t>
            </a:r>
            <a:r>
              <a:rPr lang="ru-RU" sz="2800" dirty="0" smtClean="0"/>
              <a:t>учащихся, как на уроке в целом, так и на отдельных его этапах, причём для учащихся с различным уровнем успешности по предмету.  </a:t>
            </a:r>
            <a:endParaRPr lang="ru-RU" sz="28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Главная задача - создание ситуации успеха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617883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599" y="1484784"/>
            <a:ext cx="6347714" cy="4556579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dirty="0" smtClean="0"/>
              <a:t>Мне всегда хочется сделать интересными уроки обобщения (закрепления) после изучения определённой темы. Их задача – вывести учащихся на более высокий уровень осмысления знаний, а значит – помочь добиться успеха в закреплении пройденного. Особенно эффективны уроки – практикумы, на которых предусматривается разноуровневая работа учащихся: индивидуальная, в парах или группах.</a:t>
            </a:r>
          </a:p>
          <a:p>
            <a:pPr marL="0" indent="0">
              <a:buNone/>
            </a:pPr>
            <a:r>
              <a:rPr lang="ru-RU" dirty="0"/>
              <a:t>Чтобы повторение пройденного было успешным, оно должно быть осознанным.</a:t>
            </a:r>
          </a:p>
          <a:p>
            <a:pPr marL="0" indent="0">
              <a:buNone/>
            </a:pPr>
            <a:r>
              <a:rPr lang="ru-RU" dirty="0"/>
              <a:t>Если урок не скучен, то он уже на 50% успешен.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Задача урока обобщения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89519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599" y="1484784"/>
            <a:ext cx="6347714" cy="455657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dirty="0" smtClean="0"/>
              <a:t>Для заинтересованности учащихся я использую следующие формы проведения: </a:t>
            </a:r>
          </a:p>
          <a:p>
            <a:r>
              <a:rPr lang="ru-RU" sz="2400" dirty="0" smtClean="0"/>
              <a:t>Таблицы</a:t>
            </a:r>
          </a:p>
          <a:p>
            <a:r>
              <a:rPr lang="ru-RU" sz="2400" dirty="0" smtClean="0"/>
              <a:t>Диктанты</a:t>
            </a:r>
          </a:p>
          <a:p>
            <a:r>
              <a:rPr lang="ru-RU" sz="2400" dirty="0" smtClean="0"/>
              <a:t>Карточки</a:t>
            </a:r>
          </a:p>
          <a:p>
            <a:r>
              <a:rPr lang="ru-RU" sz="2400" dirty="0" smtClean="0"/>
              <a:t>Тесты</a:t>
            </a:r>
          </a:p>
          <a:p>
            <a:pPr marL="0" indent="0">
              <a:buNone/>
            </a:pPr>
            <a:r>
              <a:rPr lang="ru-RU" sz="2400" dirty="0" smtClean="0"/>
              <a:t>Так же на уроках </a:t>
            </a:r>
            <a:r>
              <a:rPr lang="ru-RU" sz="2400" dirty="0"/>
              <a:t>использую </a:t>
            </a:r>
            <a:r>
              <a:rPr lang="ru-RU" sz="2400" dirty="0" smtClean="0"/>
              <a:t>игры:</a:t>
            </a:r>
            <a:endParaRPr lang="ru-RU" sz="2400" dirty="0"/>
          </a:p>
          <a:p>
            <a:r>
              <a:rPr lang="ru-RU" sz="2400" dirty="0" smtClean="0"/>
              <a:t>«</a:t>
            </a:r>
            <a:r>
              <a:rPr lang="ru-RU" sz="2400" dirty="0"/>
              <a:t>Кто лучше знает правила?»</a:t>
            </a:r>
          </a:p>
          <a:p>
            <a:r>
              <a:rPr lang="ru-RU" sz="2400" dirty="0" smtClean="0"/>
              <a:t>«</a:t>
            </a:r>
            <a:r>
              <a:rPr lang="ru-RU" sz="2400" dirty="0"/>
              <a:t>Найди свою пару»</a:t>
            </a:r>
          </a:p>
          <a:p>
            <a:r>
              <a:rPr lang="ru-RU" sz="2400" dirty="0" smtClean="0"/>
              <a:t>Игры </a:t>
            </a:r>
            <a:r>
              <a:rPr lang="ru-RU" sz="2400" dirty="0"/>
              <a:t>со словами.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Формы проведения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07769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01581" y="620688"/>
            <a:ext cx="7056784" cy="5904656"/>
          </a:xfrm>
        </p:spPr>
        <p:txBody>
          <a:bodyPr numCol="1">
            <a:normAutofit/>
          </a:bodyPr>
          <a:lstStyle/>
          <a:p>
            <a:r>
              <a:rPr lang="ru-RU" dirty="0" smtClean="0"/>
              <a:t>Составьте из следующих двух слов третье слово: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Прочитай слова путём перестановки букв:</a:t>
            </a:r>
          </a:p>
          <a:p>
            <a:pPr>
              <a:buFont typeface="+mj-lt"/>
              <a:buAutoNum type="arabicPeriod"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5826" y="0"/>
            <a:ext cx="6347713" cy="13208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Поиграем! Игра со словами!</a:t>
            </a: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9875476"/>
              </p:ext>
            </p:extLst>
          </p:nvPr>
        </p:nvGraphicFramePr>
        <p:xfrm>
          <a:off x="611561" y="1124744"/>
          <a:ext cx="2664296" cy="2736302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2664296"/>
              </a:tblGrid>
              <a:tr h="405209">
                <a:tc>
                  <a:txBody>
                    <a:bodyPr/>
                    <a:lstStyle/>
                    <a:p>
                      <a:pPr>
                        <a:tabLst/>
                      </a:pPr>
                      <a:r>
                        <a:rPr lang="ru-RU" b="0" dirty="0" smtClean="0"/>
                        <a:t>Вода + ринг = </a:t>
                      </a:r>
                      <a:endParaRPr lang="ru-RU" b="0" dirty="0"/>
                    </a:p>
                  </a:txBody>
                  <a:tcPr/>
                </a:tc>
              </a:tr>
              <a:tr h="374039">
                <a:tc>
                  <a:txBody>
                    <a:bodyPr/>
                    <a:lstStyle/>
                    <a:p>
                      <a:r>
                        <a:rPr lang="ru-RU" dirty="0" smtClean="0"/>
                        <a:t>Гора + камин = </a:t>
                      </a:r>
                      <a:endParaRPr lang="ru-RU" dirty="0"/>
                    </a:p>
                  </a:txBody>
                  <a:tcPr/>
                </a:tc>
              </a:tr>
              <a:tr h="374039">
                <a:tc>
                  <a:txBody>
                    <a:bodyPr/>
                    <a:lstStyle/>
                    <a:p>
                      <a:r>
                        <a:rPr lang="ru-RU" dirty="0" smtClean="0"/>
                        <a:t>Кожа + ворон = </a:t>
                      </a:r>
                      <a:endParaRPr lang="ru-RU" dirty="0"/>
                    </a:p>
                  </a:txBody>
                  <a:tcPr/>
                </a:tc>
              </a:tr>
              <a:tr h="374039">
                <a:tc>
                  <a:txBody>
                    <a:bodyPr/>
                    <a:lstStyle/>
                    <a:p>
                      <a:r>
                        <a:rPr lang="ru-RU" dirty="0" smtClean="0"/>
                        <a:t>Паста + клин = </a:t>
                      </a:r>
                      <a:endParaRPr lang="ru-RU" dirty="0"/>
                    </a:p>
                  </a:txBody>
                  <a:tcPr/>
                </a:tc>
              </a:tr>
              <a:tr h="460898">
                <a:tc>
                  <a:txBody>
                    <a:bodyPr/>
                    <a:lstStyle/>
                    <a:p>
                      <a:r>
                        <a:rPr lang="ru-RU" dirty="0" smtClean="0"/>
                        <a:t>Кот + танк = </a:t>
                      </a:r>
                      <a:endParaRPr lang="ru-RU" dirty="0"/>
                    </a:p>
                  </a:txBody>
                  <a:tcPr/>
                </a:tc>
              </a:tr>
              <a:tr h="374039">
                <a:tc>
                  <a:txBody>
                    <a:bodyPr/>
                    <a:lstStyle/>
                    <a:p>
                      <a:r>
                        <a:rPr lang="ru-RU" dirty="0" smtClean="0"/>
                        <a:t>Ров + поза =</a:t>
                      </a:r>
                      <a:endParaRPr lang="ru-RU" dirty="0"/>
                    </a:p>
                  </a:txBody>
                  <a:tcPr/>
                </a:tc>
              </a:tr>
              <a:tr h="374039">
                <a:tc>
                  <a:txBody>
                    <a:bodyPr/>
                    <a:lstStyle/>
                    <a:p>
                      <a:r>
                        <a:rPr lang="ru-RU" dirty="0" smtClean="0"/>
                        <a:t>Парк + ива = 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957501"/>
              </p:ext>
            </p:extLst>
          </p:nvPr>
        </p:nvGraphicFramePr>
        <p:xfrm>
          <a:off x="3275856" y="1124744"/>
          <a:ext cx="2520280" cy="2736303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2520280"/>
              </a:tblGrid>
              <a:tr h="374289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0" dirty="0" smtClean="0"/>
                        <a:t>виноград</a:t>
                      </a:r>
                    </a:p>
                  </a:txBody>
                  <a:tcPr/>
                </a:tc>
              </a:tr>
              <a:tr h="380905">
                <a:tc>
                  <a:txBody>
                    <a:bodyPr/>
                    <a:lstStyle/>
                    <a:p>
                      <a:pPr marL="0" marR="0" indent="0" algn="l" defTabSz="46672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гармоника</a:t>
                      </a:r>
                    </a:p>
                  </a:txBody>
                  <a:tcPr/>
                </a:tc>
              </a:tr>
              <a:tr h="380905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жаворонок</a:t>
                      </a:r>
                    </a:p>
                  </a:txBody>
                  <a:tcPr/>
                </a:tc>
              </a:tr>
              <a:tr h="380905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пластинка</a:t>
                      </a:r>
                    </a:p>
                  </a:txBody>
                  <a:tcPr/>
                </a:tc>
              </a:tr>
              <a:tr h="425260">
                <a:tc>
                  <a:txBody>
                    <a:bodyPr/>
                    <a:lstStyle/>
                    <a:p>
                      <a:pPr marL="0" indent="0">
                        <a:spcBef>
                          <a:spcPts val="0"/>
                        </a:spcBef>
                      </a:pPr>
                      <a:r>
                        <a:rPr lang="ru-RU" dirty="0" smtClean="0"/>
                        <a:t>контакт</a:t>
                      </a:r>
                    </a:p>
                  </a:txBody>
                  <a:tcPr/>
                </a:tc>
              </a:tr>
              <a:tr h="401809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паровоз</a:t>
                      </a:r>
                    </a:p>
                  </a:txBody>
                  <a:tcPr/>
                </a:tc>
              </a:tr>
              <a:tr h="39223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крапива</a:t>
                      </a: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3683583"/>
              </p:ext>
            </p:extLst>
          </p:nvPr>
        </p:nvGraphicFramePr>
        <p:xfrm>
          <a:off x="683568" y="4941167"/>
          <a:ext cx="2232248" cy="1478280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2232248"/>
              </a:tblGrid>
              <a:tr h="293753">
                <a:tc>
                  <a:txBody>
                    <a:bodyPr/>
                    <a:lstStyle/>
                    <a:p>
                      <a:r>
                        <a:rPr lang="ru-RU" b="0" dirty="0" smtClean="0"/>
                        <a:t>Н Ы С Т А Ч Й </a:t>
                      </a:r>
                      <a:endParaRPr lang="ru-RU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Л О Д Е В О Й 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М У Ч Е З А Н </a:t>
                      </a:r>
                      <a:r>
                        <a:rPr lang="ru-RU" dirty="0" err="1" smtClean="0"/>
                        <a:t>Н</a:t>
                      </a:r>
                      <a:r>
                        <a:rPr lang="ru-RU" dirty="0" smtClean="0"/>
                        <a:t> Ы Й 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Г О Р А З В О Р 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4124064"/>
              </p:ext>
            </p:extLst>
          </p:nvPr>
        </p:nvGraphicFramePr>
        <p:xfrm>
          <a:off x="2915816" y="4941167"/>
          <a:ext cx="1800200" cy="1478577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1800200"/>
              </a:tblGrid>
              <a:tr h="149737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0" dirty="0" smtClean="0"/>
                        <a:t>Частный</a:t>
                      </a:r>
                    </a:p>
                  </a:txBody>
                  <a:tcPr/>
                </a:tc>
              </a:tr>
              <a:tr h="352954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Деловой</a:t>
                      </a:r>
                    </a:p>
                  </a:txBody>
                  <a:tcPr/>
                </a:tc>
              </a:tr>
              <a:tr h="352954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Замученный</a:t>
                      </a:r>
                    </a:p>
                  </a:txBody>
                  <a:tcPr/>
                </a:tc>
              </a:tr>
              <a:tr h="381297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Разговор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68249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719</TotalTime>
  <Words>701</Words>
  <Application>Microsoft Office PowerPoint</Application>
  <PresentationFormat>Экран (4:3)</PresentationFormat>
  <Paragraphs>88</Paragraphs>
  <Slides>16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Волна</vt:lpstr>
      <vt:lpstr> Приёмы и методы организации ситуации успеха на уроках русского языка в ходе обобщения (закрепления) знаний учащихся </vt:lpstr>
      <vt:lpstr>Цель моей работы:</vt:lpstr>
      <vt:lpstr>План работы</vt:lpstr>
      <vt:lpstr>Что такое успех?</vt:lpstr>
      <vt:lpstr>Ситуация успеха</vt:lpstr>
      <vt:lpstr>Главная задача - создание ситуации успеха</vt:lpstr>
      <vt:lpstr>Задача урока обобщения</vt:lpstr>
      <vt:lpstr>Формы проведения</vt:lpstr>
      <vt:lpstr>Поиграем! Игра со словами!</vt:lpstr>
      <vt:lpstr>Дифференцированный подход</vt:lpstr>
      <vt:lpstr>Фрагменты урока русского языка в 7 классе</vt:lpstr>
      <vt:lpstr>Презентация PowerPoint</vt:lpstr>
      <vt:lpstr>Презентация PowerPoint</vt:lpstr>
      <vt:lpstr>Итоги: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Speed_XP</dc:creator>
  <cp:lastModifiedBy>Пользователь Windows</cp:lastModifiedBy>
  <cp:revision>41</cp:revision>
  <dcterms:created xsi:type="dcterms:W3CDTF">2015-03-20T10:57:28Z</dcterms:created>
  <dcterms:modified xsi:type="dcterms:W3CDTF">2017-12-22T19:48:15Z</dcterms:modified>
</cp:coreProperties>
</file>