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65" r:id="rId3"/>
    <p:sldId id="264" r:id="rId4"/>
    <p:sldId id="263" r:id="rId5"/>
    <p:sldId id="262" r:id="rId6"/>
    <p:sldId id="257" r:id="rId7"/>
    <p:sldId id="258" r:id="rId8"/>
    <p:sldId id="261" r:id="rId9"/>
    <p:sldId id="260" r:id="rId10"/>
    <p:sldId id="259" r:id="rId11"/>
    <p:sldId id="266" r:id="rId12"/>
    <p:sldId id="268" r:id="rId13"/>
    <p:sldId id="267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1CF6C8-8B09-48FE-9046-19936A0DB475}" type="datetimeFigureOut">
              <a:rPr lang="ru-RU" smtClean="0"/>
              <a:t>30.03.2018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8615F0-C35E-40B7-BE91-71C6EAA6AC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49466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8615F0-C35E-40B7-BE91-71C6EAA6AC8F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6229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2777E-B0DF-4A97-A7A8-3CC59CAB8D73}" type="datetimeFigureOut">
              <a:rPr lang="ru-RU" smtClean="0"/>
              <a:t>30.03.2018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E0FAB-6DE7-4E7B-A55E-6724928DF8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5471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2777E-B0DF-4A97-A7A8-3CC59CAB8D73}" type="datetimeFigureOut">
              <a:rPr lang="ru-RU" smtClean="0"/>
              <a:t>30.03.2018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E0FAB-6DE7-4E7B-A55E-6724928DF8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6702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2777E-B0DF-4A97-A7A8-3CC59CAB8D73}" type="datetimeFigureOut">
              <a:rPr lang="ru-RU" smtClean="0"/>
              <a:t>30.03.2018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E0FAB-6DE7-4E7B-A55E-6724928DF8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8303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2777E-B0DF-4A97-A7A8-3CC59CAB8D73}" type="datetimeFigureOut">
              <a:rPr lang="ru-RU" smtClean="0"/>
              <a:t>30.03.2018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E0FAB-6DE7-4E7B-A55E-6724928DF8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0605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2777E-B0DF-4A97-A7A8-3CC59CAB8D73}" type="datetimeFigureOut">
              <a:rPr lang="ru-RU" smtClean="0"/>
              <a:t>30.03.2018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E0FAB-6DE7-4E7B-A55E-6724928DF8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72039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2777E-B0DF-4A97-A7A8-3CC59CAB8D73}" type="datetimeFigureOut">
              <a:rPr lang="ru-RU" smtClean="0"/>
              <a:t>30.03.2018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E0FAB-6DE7-4E7B-A55E-6724928DF8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000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2777E-B0DF-4A97-A7A8-3CC59CAB8D73}" type="datetimeFigureOut">
              <a:rPr lang="ru-RU" smtClean="0"/>
              <a:t>30.03.2018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E0FAB-6DE7-4E7B-A55E-6724928DF8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90765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2777E-B0DF-4A97-A7A8-3CC59CAB8D73}" type="datetimeFigureOut">
              <a:rPr lang="ru-RU" smtClean="0"/>
              <a:t>30.03.2018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E0FAB-6DE7-4E7B-A55E-6724928DF8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54960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2777E-B0DF-4A97-A7A8-3CC59CAB8D73}" type="datetimeFigureOut">
              <a:rPr lang="ru-RU" smtClean="0"/>
              <a:t>30.03.2018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E0FAB-6DE7-4E7B-A55E-6724928DF8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7293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2777E-B0DF-4A97-A7A8-3CC59CAB8D73}" type="datetimeFigureOut">
              <a:rPr lang="ru-RU" smtClean="0"/>
              <a:t>30.03.2018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E0FAB-6DE7-4E7B-A55E-6724928DF8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302438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F2777E-B0DF-4A97-A7A8-3CC59CAB8D73}" type="datetimeFigureOut">
              <a:rPr lang="ru-RU" smtClean="0"/>
              <a:t>30.03.2018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E0FAB-6DE7-4E7B-A55E-6724928DF8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7918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F2777E-B0DF-4A97-A7A8-3CC59CAB8D73}" type="datetimeFigureOut">
              <a:rPr lang="ru-RU" smtClean="0"/>
              <a:t>30.03.2018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5E0FAB-6DE7-4E7B-A55E-6724928DF84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099227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5.wdp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13" Type="http://schemas.openxmlformats.org/officeDocument/2006/relationships/image" Target="../media/image23.png"/><Relationship Id="rId18" Type="http://schemas.microsoft.com/office/2007/relationships/hdphoto" Target="../media/hdphoto13.wdp"/><Relationship Id="rId26" Type="http://schemas.microsoft.com/office/2007/relationships/hdphoto" Target="../media/hdphoto17.wdp"/><Relationship Id="rId39" Type="http://schemas.openxmlformats.org/officeDocument/2006/relationships/image" Target="../media/image36.png"/><Relationship Id="rId3" Type="http://schemas.microsoft.com/office/2007/relationships/hdphoto" Target="../media/hdphoto6.wdp"/><Relationship Id="rId21" Type="http://schemas.openxmlformats.org/officeDocument/2006/relationships/image" Target="../media/image27.png"/><Relationship Id="rId34" Type="http://schemas.microsoft.com/office/2007/relationships/hdphoto" Target="../media/hdphoto21.wdp"/><Relationship Id="rId42" Type="http://schemas.microsoft.com/office/2007/relationships/hdphoto" Target="../media/hdphoto25.wdp"/><Relationship Id="rId7" Type="http://schemas.microsoft.com/office/2007/relationships/hdphoto" Target="../media/hdphoto8.wdp"/><Relationship Id="rId12" Type="http://schemas.microsoft.com/office/2007/relationships/hdphoto" Target="../media/hdphoto10.wdp"/><Relationship Id="rId17" Type="http://schemas.openxmlformats.org/officeDocument/2006/relationships/image" Target="../media/image25.png"/><Relationship Id="rId25" Type="http://schemas.openxmlformats.org/officeDocument/2006/relationships/image" Target="../media/image29.png"/><Relationship Id="rId33" Type="http://schemas.openxmlformats.org/officeDocument/2006/relationships/image" Target="../media/image33.png"/><Relationship Id="rId38" Type="http://schemas.microsoft.com/office/2007/relationships/hdphoto" Target="../media/hdphoto23.wdp"/><Relationship Id="rId46" Type="http://schemas.microsoft.com/office/2007/relationships/hdphoto" Target="../media/hdphoto27.wdp"/><Relationship Id="rId2" Type="http://schemas.openxmlformats.org/officeDocument/2006/relationships/image" Target="../media/image17.png"/><Relationship Id="rId16" Type="http://schemas.microsoft.com/office/2007/relationships/hdphoto" Target="../media/hdphoto12.wdp"/><Relationship Id="rId20" Type="http://schemas.microsoft.com/office/2007/relationships/hdphoto" Target="../media/hdphoto14.wdp"/><Relationship Id="rId29" Type="http://schemas.openxmlformats.org/officeDocument/2006/relationships/image" Target="../media/image31.png"/><Relationship Id="rId41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png"/><Relationship Id="rId11" Type="http://schemas.openxmlformats.org/officeDocument/2006/relationships/image" Target="../media/image22.png"/><Relationship Id="rId24" Type="http://schemas.microsoft.com/office/2007/relationships/hdphoto" Target="../media/hdphoto16.wdp"/><Relationship Id="rId32" Type="http://schemas.microsoft.com/office/2007/relationships/hdphoto" Target="../media/hdphoto20.wdp"/><Relationship Id="rId37" Type="http://schemas.openxmlformats.org/officeDocument/2006/relationships/image" Target="../media/image35.png"/><Relationship Id="rId40" Type="http://schemas.microsoft.com/office/2007/relationships/hdphoto" Target="../media/hdphoto24.wdp"/><Relationship Id="rId45" Type="http://schemas.openxmlformats.org/officeDocument/2006/relationships/image" Target="../media/image39.png"/><Relationship Id="rId5" Type="http://schemas.microsoft.com/office/2007/relationships/hdphoto" Target="../media/hdphoto7.wdp"/><Relationship Id="rId15" Type="http://schemas.openxmlformats.org/officeDocument/2006/relationships/image" Target="../media/image24.png"/><Relationship Id="rId23" Type="http://schemas.openxmlformats.org/officeDocument/2006/relationships/image" Target="../media/image28.png"/><Relationship Id="rId28" Type="http://schemas.microsoft.com/office/2007/relationships/hdphoto" Target="../media/hdphoto18.wdp"/><Relationship Id="rId36" Type="http://schemas.microsoft.com/office/2007/relationships/hdphoto" Target="../media/hdphoto22.wdp"/><Relationship Id="rId10" Type="http://schemas.microsoft.com/office/2007/relationships/hdphoto" Target="../media/hdphoto9.wdp"/><Relationship Id="rId19" Type="http://schemas.openxmlformats.org/officeDocument/2006/relationships/image" Target="../media/image26.png"/><Relationship Id="rId31" Type="http://schemas.openxmlformats.org/officeDocument/2006/relationships/image" Target="../media/image32.png"/><Relationship Id="rId44" Type="http://schemas.microsoft.com/office/2007/relationships/hdphoto" Target="../media/hdphoto26.wdp"/><Relationship Id="rId4" Type="http://schemas.openxmlformats.org/officeDocument/2006/relationships/image" Target="../media/image18.png"/><Relationship Id="rId9" Type="http://schemas.openxmlformats.org/officeDocument/2006/relationships/image" Target="../media/image21.png"/><Relationship Id="rId14" Type="http://schemas.microsoft.com/office/2007/relationships/hdphoto" Target="../media/hdphoto11.wdp"/><Relationship Id="rId22" Type="http://schemas.microsoft.com/office/2007/relationships/hdphoto" Target="../media/hdphoto15.wdp"/><Relationship Id="rId27" Type="http://schemas.openxmlformats.org/officeDocument/2006/relationships/image" Target="../media/image30.png"/><Relationship Id="rId30" Type="http://schemas.microsoft.com/office/2007/relationships/hdphoto" Target="../media/hdphoto19.wdp"/><Relationship Id="rId35" Type="http://schemas.openxmlformats.org/officeDocument/2006/relationships/image" Target="../media/image34.png"/><Relationship Id="rId43" Type="http://schemas.openxmlformats.org/officeDocument/2006/relationships/image" Target="../media/image3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4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59632" y="260648"/>
            <a:ext cx="56886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СОГБОУ «</a:t>
            </a:r>
            <a:r>
              <a:rPr lang="ru-RU" dirty="0" err="1" smtClean="0">
                <a:solidFill>
                  <a:srgbClr val="FF0000"/>
                </a:solidFill>
              </a:rPr>
              <a:t>Починковская</a:t>
            </a:r>
            <a:r>
              <a:rPr lang="ru-RU" dirty="0" smtClean="0">
                <a:solidFill>
                  <a:srgbClr val="FF0000"/>
                </a:solidFill>
              </a:rPr>
              <a:t> школа- интернат»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03648" y="1052736"/>
            <a:ext cx="57606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chemeClr val="bg1"/>
                </a:solidFill>
              </a:rPr>
              <a:t>Урок письма и развития речи</a:t>
            </a:r>
            <a:endParaRPr lang="ru-RU" sz="2400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39552" y="1844824"/>
            <a:ext cx="813690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C000"/>
                </a:solidFill>
              </a:rPr>
              <a:t>Сопоставление правил о написании безударных гласных и парных глухих и звонких согласных</a:t>
            </a:r>
            <a:endParaRPr lang="ru-RU" sz="4000" b="1" dirty="0">
              <a:solidFill>
                <a:srgbClr val="FFC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123728" y="3861048"/>
            <a:ext cx="38164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bg1"/>
                </a:solidFill>
              </a:rPr>
              <a:t>3 класс </a:t>
            </a:r>
            <a:r>
              <a:rPr lang="en-US" sz="2400" b="1" dirty="0" smtClean="0">
                <a:solidFill>
                  <a:schemeClr val="bg1"/>
                </a:solidFill>
              </a:rPr>
              <a:t>VIII </a:t>
            </a:r>
            <a:r>
              <a:rPr lang="ru-RU" sz="2400" b="1" dirty="0" smtClean="0">
                <a:solidFill>
                  <a:schemeClr val="bg1"/>
                </a:solidFill>
              </a:rPr>
              <a:t>вид</a:t>
            </a:r>
            <a:endParaRPr lang="ru-RU" sz="2400" b="1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635896" y="4869160"/>
            <a:ext cx="43924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000" b="1" dirty="0" smtClean="0">
                <a:solidFill>
                  <a:schemeClr val="bg1"/>
                </a:solidFill>
              </a:rPr>
              <a:t>Учитель: Судакова С. Е.</a:t>
            </a:r>
            <a:endParaRPr lang="ru-RU" sz="20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6625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ds02.infourok.ru/uploads/ex/0e58/0001a87f-695597c5/img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-26856"/>
            <a:ext cx="9149826" cy="68623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86746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allyslide.com/thumbs/b9fd80f802424ba2a3dd7c9849b810e4/img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1789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012706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900igr.net/up/datas/121239/006.jpg"/>
          <p:cNvPicPr/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1547664" y="404664"/>
            <a:ext cx="60486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C000"/>
                </a:solidFill>
              </a:rPr>
              <a:t>Парные согласные по звонкости-глухости</a:t>
            </a:r>
            <a:endParaRPr lang="ru-RU" sz="3600" b="1" dirty="0">
              <a:solidFill>
                <a:srgbClr val="FFC000"/>
              </a:solidFill>
            </a:endParaRPr>
          </a:p>
        </p:txBody>
      </p:sp>
      <p:pic>
        <p:nvPicPr>
          <p:cNvPr id="6" name="Рисунок 5" descr="http://clipartmania.ru/uploads/gallery/main/349/shell-235.pn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97990" y="2636912"/>
            <a:ext cx="988824" cy="1008112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http://clipartmania.ru/uploads/gallery/main/349/shell-235.pn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4802" y="4077072"/>
            <a:ext cx="1132840" cy="1113155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http://clipartmania.ru/uploads/gallery/main/349/shell-235.pn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79912" y="2609629"/>
            <a:ext cx="1132840" cy="1113155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 descr="http://clipartmania.ru/uploads/gallery/main/349/shell-235.pn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4077072"/>
            <a:ext cx="1132840" cy="111315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Рисунок 9" descr="http://clipartmania.ru/uploads/gallery/main/349/shell-235.pn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00508" y="2636912"/>
            <a:ext cx="1132840" cy="111315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Рисунок 10" descr="http://clipartmania.ru/uploads/gallery/main/349/shell-235.pn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29916" y="4077072"/>
            <a:ext cx="1132840" cy="111315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564644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fs00.infourok.ru/images/doc/253/258030/1/640/img16.jpg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187624" y="404664"/>
            <a:ext cx="69127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C000"/>
                </a:solidFill>
              </a:rPr>
              <a:t>ОСТРОВ  БЕЗГРАМОТЛЯНДИЯ</a:t>
            </a:r>
            <a:endParaRPr lang="ru-RU" sz="3600" b="1" dirty="0">
              <a:solidFill>
                <a:srgbClr val="FFC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92778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83768" y="908720"/>
            <a:ext cx="23042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3074" name="Picture 2" descr="http://steshka.ru/wp-content/uploads/2014/05/bukvav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52" b="99264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206955"/>
            <a:ext cx="801234" cy="9213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www.proza.ru/pics/2016/07/04/193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70" b="100000" l="846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2256" y="190858"/>
            <a:ext cx="1018681" cy="9213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://maminy-sekrety.ru/wp-content/uploads/2017/06/bukva-D-krasnaya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328" b="100000" l="0" r="9939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40937" y="234953"/>
            <a:ext cx="818888" cy="906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4" descr="http://www.proza.ru/pics/2016/07/04/193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363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59825" y="235476"/>
            <a:ext cx="1018681" cy="9213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http://www.easynotecards.com/uploads/1179/42/21848592_14f12b67a07__8000_00000056.jp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907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8" y="274402"/>
            <a:ext cx="923256" cy="8909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2" name="Picture 10" descr="http://kusangis.ru/img-q5y5x5n4g4041416t4b4n4p5s5f5s2p4u4/wp-content/uploads/2014/05/bukvao.jpg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0" b="98577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838201">
            <a:off x="5971709" y="262111"/>
            <a:ext cx="956684" cy="9751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4" name="Picture 12" descr="http://aura-dione.ru/gallery/images/1659170_bukva-r-krasivaya.jpg"/>
          <p:cNvPicPr>
            <a:picLocks noChangeAspect="1" noChangeArrowheads="1"/>
          </p:cNvPicPr>
          <p:nvPr/>
        </p:nvPicPr>
        <p:blipFill>
          <a:blip r:embed="rId13" cstate="email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48264" y="274402"/>
            <a:ext cx="833041" cy="927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6" name="Picture 14" descr="http://www.proza.ru/pics/2016/07/16/1463.jpg"/>
          <p:cNvPicPr>
            <a:picLocks noChangeAspect="1" noChangeArrowheads="1"/>
          </p:cNvPicPr>
          <p:nvPr/>
        </p:nvPicPr>
        <p:blipFill>
          <a:blip r:embed="rId15" cstate="email"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7797934" y="256996"/>
            <a:ext cx="1263289" cy="9257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8" name="Picture 16" descr="http://maminy-sekrety.ru/wp-content/uploads/2017/06/bukva-B-krasnaya.jpg"/>
          <p:cNvPicPr>
            <a:picLocks noChangeAspect="1" noChangeArrowheads="1"/>
          </p:cNvPicPr>
          <p:nvPr/>
        </p:nvPicPr>
        <p:blipFill>
          <a:blip r:embed="rId17" cstate="email">
            <a:extLst>
              <a:ext uri="{BEBA8EAE-BF5A-486C-A8C5-ECC9F3942E4B}">
                <a14:imgProps xmlns:a14="http://schemas.microsoft.com/office/drawing/2010/main">
                  <a14:imgLayer r:embed="rId18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81457" y="1676173"/>
            <a:ext cx="751569" cy="887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90" name="Picture 18" descr="http://goodphotoblog.ru/img-q5y5x5n4g4041416t4b4n4p5s5f5s2p4u4/wp-content/uploads/2014/05/bukvai.jpg"/>
          <p:cNvPicPr>
            <a:picLocks noChangeAspect="1" noChangeArrowheads="1"/>
          </p:cNvPicPr>
          <p:nvPr/>
        </p:nvPicPr>
        <p:blipFill>
          <a:blip r:embed="rId19" cstate="email">
            <a:extLst>
              <a:ext uri="{BEBA8EAE-BF5A-486C-A8C5-ECC9F3942E4B}">
                <a14:imgProps xmlns:a14="http://schemas.microsoft.com/office/drawing/2010/main">
                  <a14:imgLayer r:embed="rId20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33026" y="1656392"/>
            <a:ext cx="928295" cy="887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12" descr="http://aura-dione.ru/gallery/images/1659170_bukva-r-krasivaya.jpg"/>
          <p:cNvPicPr>
            <a:picLocks noChangeAspect="1" noChangeArrowheads="1"/>
          </p:cNvPicPr>
          <p:nvPr/>
        </p:nvPicPr>
        <p:blipFill>
          <a:blip r:embed="rId21" cstate="email">
            <a:extLst>
              <a:ext uri="{BEBA8EAE-BF5A-486C-A8C5-ECC9F3942E4B}">
                <a14:imgProps xmlns:a14="http://schemas.microsoft.com/office/drawing/2010/main">
                  <a14:imgLayer r:embed="rId22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06733" y="1636332"/>
            <a:ext cx="833041" cy="9277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92" name="Picture 20" descr="http://olgitca.ru/wp-content/uploads/2017/08/foto1-1.jpg"/>
          <p:cNvPicPr>
            <a:picLocks noChangeAspect="1" noChangeArrowheads="1"/>
          </p:cNvPicPr>
          <p:nvPr/>
        </p:nvPicPr>
        <p:blipFill>
          <a:blip r:embed="rId23" cstate="email">
            <a:extLst>
              <a:ext uri="{BEBA8EAE-BF5A-486C-A8C5-ECC9F3942E4B}">
                <a14:imgProps xmlns:a14="http://schemas.microsoft.com/office/drawing/2010/main">
                  <a14:imgLayer r:embed="rId24">
                    <a14:imgEffect>
                      <a14:backgroundRemoval t="0" b="99281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55931" y="1636332"/>
            <a:ext cx="803912" cy="9468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94" name="Picture 22" descr="http://steshka.ru/wp-content/uploads/2014/05/bukvag.jpg"/>
          <p:cNvPicPr>
            <a:picLocks noChangeAspect="1" noChangeArrowheads="1"/>
          </p:cNvPicPr>
          <p:nvPr/>
        </p:nvPicPr>
        <p:blipFill>
          <a:blip r:embed="rId25" cstate="email">
            <a:extLst>
              <a:ext uri="{BEBA8EAE-BF5A-486C-A8C5-ECC9F3942E4B}">
                <a14:imgProps xmlns:a14="http://schemas.microsoft.com/office/drawing/2010/main">
                  <a14:imgLayer r:embed="rId26">
                    <a14:imgEffect>
                      <a14:backgroundRemoval t="0" b="98582" l="363" r="9830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59843" y="1655551"/>
            <a:ext cx="816602" cy="9054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4" descr="http://www.proza.ru/pics/2016/07/04/193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363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3277" y="1639650"/>
            <a:ext cx="1018681" cy="9213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2" descr="http://steshka.ru/wp-content/uploads/2014/05/bukvav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52" b="99264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94090" y="2924944"/>
            <a:ext cx="801234" cy="9213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4" descr="http://www.proza.ru/pics/2016/07/04/193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363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49463" y="2924944"/>
            <a:ext cx="1018681" cy="9213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96" name="Picture 24" descr="http://www.easynotecards.com/uploads/1177/40/21848592_14f12b67a07__8000_00000052.jpg"/>
          <p:cNvPicPr>
            <a:picLocks noChangeAspect="1" noChangeArrowheads="1"/>
          </p:cNvPicPr>
          <p:nvPr/>
        </p:nvPicPr>
        <p:blipFill>
          <a:blip r:embed="rId27" cstate="email">
            <a:extLst>
              <a:ext uri="{BEBA8EAE-BF5A-486C-A8C5-ECC9F3942E4B}">
                <a14:imgProps xmlns:a14="http://schemas.microsoft.com/office/drawing/2010/main">
                  <a14:imgLayer r:embed="rId28">
                    <a14:imgEffect>
                      <a14:backgroundRemoval t="384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8144" y="2905093"/>
            <a:ext cx="964118" cy="9412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98" name="Picture 26" descr="http://maminy-sekrety.ru/wp-content/uploads/2017/06/bukva-n-krasnaya.jpg"/>
          <p:cNvPicPr>
            <a:picLocks noChangeAspect="1" noChangeArrowheads="1"/>
          </p:cNvPicPr>
          <p:nvPr/>
        </p:nvPicPr>
        <p:blipFill>
          <a:blip r:embed="rId29" cstate="email">
            <a:extLst>
              <a:ext uri="{BEBA8EAE-BF5A-486C-A8C5-ECC9F3942E4B}">
                <a14:imgProps xmlns:a14="http://schemas.microsoft.com/office/drawing/2010/main">
                  <a14:imgLayer r:embed="rId30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2262" y="2905093"/>
            <a:ext cx="937782" cy="9445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4" descr="http://www.proza.ru/pics/2016/07/04/193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363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97934" y="2938033"/>
            <a:ext cx="1018681" cy="9213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14" descr="http://www.proza.ru/pics/2016/07/16/1463.jpg"/>
          <p:cNvPicPr>
            <a:picLocks noChangeAspect="1" noChangeArrowheads="1"/>
          </p:cNvPicPr>
          <p:nvPr/>
        </p:nvPicPr>
        <p:blipFill>
          <a:blip r:embed="rId15" cstate="email">
            <a:extLst>
              <a:ext uri="{BEBA8EAE-BF5A-486C-A8C5-ECC9F3942E4B}">
                <a14:imgProps xmlns:a14="http://schemas.microsoft.com/office/drawing/2010/main">
                  <a14:imgLayer r:embed="rId16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33333" y="4221088"/>
            <a:ext cx="1263289" cy="9257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24" descr="http://www.easynotecards.com/uploads/1177/40/21848592_14f12b67a07__8000_00000052.jpg"/>
          <p:cNvPicPr>
            <a:picLocks noChangeAspect="1" noChangeArrowheads="1"/>
          </p:cNvPicPr>
          <p:nvPr/>
        </p:nvPicPr>
        <p:blipFill>
          <a:blip r:embed="rId31" cstate="email">
            <a:extLst>
              <a:ext uri="{BEBA8EAE-BF5A-486C-A8C5-ECC9F3942E4B}">
                <a14:imgProps xmlns:a14="http://schemas.microsoft.com/office/drawing/2010/main">
                  <a14:imgLayer r:embed="rId32">
                    <a14:imgEffect>
                      <a14:backgroundRemoval t="384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45873" y="4213354"/>
            <a:ext cx="964118" cy="9412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00" name="Picture 28" descr="http://alphabetonline.ru/images/letters2/yu/yu8.png"/>
          <p:cNvPicPr>
            <a:picLocks noChangeAspect="1" noChangeArrowheads="1"/>
          </p:cNvPicPr>
          <p:nvPr/>
        </p:nvPicPr>
        <p:blipFill>
          <a:blip r:embed="rId33" cstate="email">
            <a:extLst>
              <a:ext uri="{BEBA8EAE-BF5A-486C-A8C5-ECC9F3942E4B}">
                <a14:imgProps xmlns:a14="http://schemas.microsoft.com/office/drawing/2010/main">
                  <a14:imgLayer r:embed="rId34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09991" y="4213354"/>
            <a:ext cx="1215235" cy="9257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16" descr="http://maminy-sekrety.ru/wp-content/uploads/2017/06/bukva-B-krasnaya.jpg"/>
          <p:cNvPicPr>
            <a:picLocks noChangeAspect="1" noChangeArrowheads="1"/>
          </p:cNvPicPr>
          <p:nvPr/>
        </p:nvPicPr>
        <p:blipFill>
          <a:blip r:embed="rId17" cstate="email">
            <a:extLst>
              <a:ext uri="{BEBA8EAE-BF5A-486C-A8C5-ECC9F3942E4B}">
                <a14:imgProps xmlns:a14="http://schemas.microsoft.com/office/drawing/2010/main">
                  <a14:imgLayer r:embed="rId18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71684" y="4222216"/>
            <a:ext cx="751569" cy="8878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02" name="Picture 30" descr="http://www.proza.ru/pics/2016/07/09/283.jpg"/>
          <p:cNvPicPr>
            <a:picLocks noChangeAspect="1" noChangeArrowheads="1"/>
          </p:cNvPicPr>
          <p:nvPr/>
        </p:nvPicPr>
        <p:blipFill>
          <a:blip r:embed="rId35" cstate="email">
            <a:extLst>
              <a:ext uri="{BEBA8EAE-BF5A-486C-A8C5-ECC9F3942E4B}">
                <a14:imgProps xmlns:a14="http://schemas.microsoft.com/office/drawing/2010/main">
                  <a14:imgLayer r:embed="rId36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23253" y="4190633"/>
            <a:ext cx="975206" cy="8891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4" descr="http://www.proza.ru/pics/2016/07/04/193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363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98459" y="4190633"/>
            <a:ext cx="1018681" cy="9213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" name="Picture 24" descr="http://www.easynotecards.com/uploads/1177/40/21848592_14f12b67a07__8000_00000052.jpg"/>
          <p:cNvPicPr>
            <a:picLocks noChangeAspect="1" noChangeArrowheads="1"/>
          </p:cNvPicPr>
          <p:nvPr/>
        </p:nvPicPr>
        <p:blipFill>
          <a:blip r:embed="rId31" cstate="email">
            <a:extLst>
              <a:ext uri="{BEBA8EAE-BF5A-486C-A8C5-ECC9F3942E4B}">
                <a14:imgProps xmlns:a14="http://schemas.microsoft.com/office/drawing/2010/main">
                  <a14:imgLayer r:embed="rId32">
                    <a14:imgEffect>
                      <a14:backgroundRemoval t="384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33675" y="5589240"/>
            <a:ext cx="964118" cy="9412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9" name="Picture 10" descr="http://kusangis.ru/img-q5y5x5n4g4041416t4b4n4p5s5f5s2p4u4/wp-content/uploads/2014/05/bukvao.jpg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0" b="98577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838201">
            <a:off x="3744911" y="5572252"/>
            <a:ext cx="956684" cy="9751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06" name="Picture 34" descr="https://arhivurokov.ru/kopilka/up/html/2017/05/25/k_592662f154595/418431_12.jpeg"/>
          <p:cNvPicPr>
            <a:picLocks noChangeAspect="1" noChangeArrowheads="1"/>
          </p:cNvPicPr>
          <p:nvPr/>
        </p:nvPicPr>
        <p:blipFill>
          <a:blip r:embed="rId37" cstate="email">
            <a:extLst>
              <a:ext uri="{BEBA8EAE-BF5A-486C-A8C5-ECC9F3942E4B}">
                <a14:imgProps xmlns:a14="http://schemas.microsoft.com/office/drawing/2010/main">
                  <a14:imgLayer r:embed="rId38">
                    <a14:imgEffect>
                      <a14:backgroundRemoval t="0" b="100000" l="726" r="99637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2790" y="5624635"/>
            <a:ext cx="896632" cy="9475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30" descr="http://www.proza.ru/pics/2016/07/09/283.jpg"/>
          <p:cNvPicPr>
            <a:picLocks noChangeAspect="1" noChangeArrowheads="1"/>
          </p:cNvPicPr>
          <p:nvPr/>
        </p:nvPicPr>
        <p:blipFill>
          <a:blip r:embed="rId39" cstate="email">
            <a:extLst>
              <a:ext uri="{BEBA8EAE-BF5A-486C-A8C5-ECC9F3942E4B}">
                <a14:imgProps xmlns:a14="http://schemas.microsoft.com/office/drawing/2010/main">
                  <a14:imgLayer r:embed="rId40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47411" y="5624635"/>
            <a:ext cx="1045276" cy="9530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2" name="Picture 4" descr="http://www.proza.ru/pics/2016/07/04/193.jpg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363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92687" y="5656273"/>
            <a:ext cx="1018681" cy="9213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" name="Picture 10" descr="http://kusangis.ru/img-q5y5x5n4g4041416t4b4n4p5s5f5s2p4u4/wp-content/uploads/2014/05/bukvao.jpg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0" b="98577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838201">
            <a:off x="953253" y="180043"/>
            <a:ext cx="956684" cy="9751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08" name="Picture 36" descr="http://maminy-sekrety.ru/wp-content/uploads/2017/06/bukva-zh-krasnaya.jpg"/>
          <p:cNvPicPr>
            <a:picLocks noChangeAspect="1" noChangeArrowheads="1"/>
          </p:cNvPicPr>
          <p:nvPr/>
        </p:nvPicPr>
        <p:blipFill>
          <a:blip r:embed="rId41" cstate="email">
            <a:extLst>
              <a:ext uri="{BEBA8EAE-BF5A-486C-A8C5-ECC9F3942E4B}">
                <a14:imgProps xmlns:a14="http://schemas.microsoft.com/office/drawing/2010/main">
                  <a14:imgLayer r:embed="rId42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61673" y="235881"/>
            <a:ext cx="1299550" cy="9679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5" name="Picture 20" descr="http://olgitca.ru/wp-content/uploads/2017/08/foto1-1.jpg"/>
          <p:cNvPicPr>
            <a:picLocks noChangeAspect="1" noChangeArrowheads="1"/>
          </p:cNvPicPr>
          <p:nvPr/>
        </p:nvPicPr>
        <p:blipFill>
          <a:blip r:embed="rId23" cstate="email">
            <a:extLst>
              <a:ext uri="{BEBA8EAE-BF5A-486C-A8C5-ECC9F3942E4B}">
                <a14:imgProps xmlns:a14="http://schemas.microsoft.com/office/drawing/2010/main">
                  <a14:imgLayer r:embed="rId24">
                    <a14:imgEffect>
                      <a14:backgroundRemoval t="0" b="99281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13778" y="1634881"/>
            <a:ext cx="803912" cy="9468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10" descr="http://kusangis.ru/img-q5y5x5n4g4041416t4b4n4p5s5f5s2p4u4/wp-content/uploads/2014/05/bukvao.jpg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0" b="98577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838201">
            <a:off x="4924445" y="2898032"/>
            <a:ext cx="956684" cy="9751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10" name="Picture 38" descr="http://maminy-sekrety.ru/wp-content/uploads/2017/06/bukva-p-krasnaya.jpg"/>
          <p:cNvPicPr>
            <a:picLocks noChangeAspect="1" noChangeArrowheads="1"/>
          </p:cNvPicPr>
          <p:nvPr/>
        </p:nvPicPr>
        <p:blipFill>
          <a:blip r:embed="rId43" cstate="email">
            <a:extLst>
              <a:ext uri="{BEBA8EAE-BF5A-486C-A8C5-ECC9F3942E4B}">
                <a14:imgProps xmlns:a14="http://schemas.microsoft.com/office/drawing/2010/main">
                  <a14:imgLayer r:embed="rId44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97688" y="4219353"/>
            <a:ext cx="849670" cy="8568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8" name="Picture 6" descr="http://maminy-sekrety.ru/wp-content/uploads/2017/06/bukva-D-krasnaya.jpg"/>
          <p:cNvPicPr>
            <a:picLocks noChangeAspect="1" noChangeArrowheads="1"/>
          </p:cNvPicPr>
          <p:nvPr/>
        </p:nvPicPr>
        <p:blipFill>
          <a:blip r:embed="rId45" cstate="email">
            <a:extLst>
              <a:ext uri="{BEBA8EAE-BF5A-486C-A8C5-ECC9F3942E4B}">
                <a14:imgProps xmlns:a14="http://schemas.microsoft.com/office/drawing/2010/main">
                  <a14:imgLayer r:embed="rId46">
                    <a14:imgEffect>
                      <a14:backgroundRemoval t="328" b="100000" l="0" r="99395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55931" y="5574760"/>
            <a:ext cx="970476" cy="10737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41924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8" dur="1000"/>
                                        <p:tgtEl>
                                          <p:spTgt spid="30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/>
                                        <p:tgtEl>
                                          <p:spTgt spid="30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30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30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0" dur="1000"/>
                                        <p:tgtEl>
                                          <p:spTgt spid="30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/>
                                        <p:tgtEl>
                                          <p:spTgt spid="30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/>
                                        <p:tgtEl>
                                          <p:spTgt spid="30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/>
                                        <p:tgtEl>
                                          <p:spTgt spid="30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2" dur="10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4" dur="10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3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6" dur="1000"/>
                                        <p:tgtEl>
                                          <p:spTgt spid="3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/>
                                        <p:tgtEl>
                                          <p:spTgt spid="3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/>
                                        <p:tgtEl>
                                          <p:spTgt spid="3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5000">
                                          <p:val>
                                            <p:strVal val="ppt_x+-0.0500*(ppt_x*0.9511+(1-ppt_y)*0.3090)"/>
                                          </p:val>
                                        </p:tav>
                                        <p:tav tm="10000">
                                          <p:val>
                                            <p:strVal val="ppt_x+-0.1000*(ppt_x*0.8090+(1-ppt_y)*0.5878)"/>
                                          </p:val>
                                        </p:tav>
                                        <p:tav tm="15000">
                                          <p:val>
                                            <p:strVal val="ppt_x+-0.1500*(ppt_x*0.5878+(1-ppt_y)*0.8090)"/>
                                          </p:val>
                                        </p:tav>
                                        <p:tav tm="20000">
                                          <p:val>
                                            <p:strVal val="ppt_x+-0.2000*(ppt_x*0.3090+(1-ppt_y)*0.9511)"/>
                                          </p:val>
                                        </p:tav>
                                        <p:tav tm="25000">
                                          <p:val>
                                            <p:strVal val="ppt_x+-0.2500*(ppt_x*-0.0000+(1-ppt_y)*1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x+-0.3000*(ppt_x*-0.3090+(1-ppt_y)*0.9511)"/>
                                          </p:val>
                                        </p:tav>
                                        <p:tav tm="35000">
                                          <p:val>
                                            <p:strVal val="ppt_x+-0.3500*(ppt_x*-0.5878+(1-ppt_y)*0.8090)"/>
                                          </p:val>
                                        </p:tav>
                                        <p:tav tm="40000">
                                          <p:val>
                                            <p:strVal val="ppt_x+-0.4000*(ppt_x*-0.8090+(1-ppt_y)*0.5878)"/>
                                          </p:val>
                                        </p:tav>
                                        <p:tav tm="45000">
                                          <p:val>
                                            <p:strVal val="ppt_x+-0.4500*(ppt_x*-0.9511+(1-ppt_y)*0.3090)"/>
                                          </p:val>
                                        </p:tav>
                                        <p:tav tm="50000">
                                          <p:val>
                                            <p:strVal val="ppt_x+-0.5000*(ppt_x*-1.0000+(1-ppt_y)*-0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x+-0.5500*(ppt_x*-0.9511+(1-ppt_y)*-0.3090)"/>
                                          </p:val>
                                        </p:tav>
                                        <p:tav tm="60000">
                                          <p:val>
                                            <p:strVal val="ppt_x+-0.6000*(ppt_x*-0.8090+(1-ppt_y)*-0.5878)"/>
                                          </p:val>
                                        </p:tav>
                                        <p:tav tm="65000">
                                          <p:val>
                                            <p:strVal val="ppt_x+-0.6500*(ppt_x*-0.5878+(1-ppt_y)*-0.8090)"/>
                                          </p:val>
                                        </p:tav>
                                        <p:tav tm="70000">
                                          <p:val>
                                            <p:strVal val="ppt_x+-0.7000*(ppt_x*-0.3090+(1-ppt_y)*-0.9511)"/>
                                          </p:val>
                                        </p:tav>
                                        <p:tav tm="75000">
                                          <p:val>
                                            <p:strVal val="ppt_x+-0.7500*(ppt_x*0.0000+(1-ppt_y)*-1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x+-0.8000*(ppt_x*0.3090+(1-ppt_y)*-0.9511)"/>
                                          </p:val>
                                        </p:tav>
                                        <p:tav tm="85000">
                                          <p:val>
                                            <p:strVal val="ppt_x+-0.8500*(ppt_x*0.5878+(1-ppt_y)*-0.8090)"/>
                                          </p:val>
                                        </p:tav>
                                        <p:tav tm="90000">
                                          <p:val>
                                            <p:strVal val="ppt_x+-0.9000*(ppt_x*0.8090+(1-ppt_y)*-0.5878)"/>
                                          </p:val>
                                        </p:tav>
                                        <p:tav tm="95000">
                                          <p:val>
                                            <p:strVal val="ppt_x+-0.9500*(ppt_x*0.9511+(1-ppt_y)*-0.3090)"/>
                                          </p:val>
                                        </p:tav>
                                        <p:tav tm="100000">
                                          <p:val>
                                            <p:strVal val="ppt_x+-1.0000*(ppt_x*1.0000+(1-ppt_y)*0.0000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/>
                                        <p:tgtEl>
                                          <p:spTgt spid="3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5000">
                                          <p:val>
                                            <p:strVal val="ppt_y+-0.0500*(ppt_x*0.3090-(1-ppt_y)*0.9511)"/>
                                          </p:val>
                                        </p:tav>
                                        <p:tav tm="10000">
                                          <p:val>
                                            <p:strVal val="ppt_y+-0.1000*(ppt_x*0.5878-(1-ppt_y)*0.8090)"/>
                                          </p:val>
                                        </p:tav>
                                        <p:tav tm="15000">
                                          <p:val>
                                            <p:strVal val="ppt_y+-0.1500*(ppt_x*0.8090-(1-ppt_y)*0.5878)"/>
                                          </p:val>
                                        </p:tav>
                                        <p:tav tm="20000">
                                          <p:val>
                                            <p:strVal val="ppt_y+-0.2000*(ppt_x*0.9511-(1-ppt_y)*0.3090)"/>
                                          </p:val>
                                        </p:tav>
                                        <p:tav tm="25000">
                                          <p:val>
                                            <p:strVal val="ppt_y+-0.2500*(ppt_x*1.0000-(1-ppt_y)*-0.0000)"/>
                                          </p:val>
                                        </p:tav>
                                        <p:tav tm="30000">
                                          <p:val>
                                            <p:strVal val="ppt_y+-0.3000*(ppt_x*0.9511-(1-ppt_y)*-0.3090)"/>
                                          </p:val>
                                        </p:tav>
                                        <p:tav tm="35000">
                                          <p:val>
                                            <p:strVal val="ppt_y+-0.3500*(ppt_x*0.8090-(1-ppt_y)*-0.5878)"/>
                                          </p:val>
                                        </p:tav>
                                        <p:tav tm="40000">
                                          <p:val>
                                            <p:strVal val="ppt_y+-0.4000*(ppt_x*0.5878-(1-ppt_y)*-0.8090)"/>
                                          </p:val>
                                        </p:tav>
                                        <p:tav tm="45000">
                                          <p:val>
                                            <p:strVal val="ppt_y+-0.4500*(ppt_x*0.3090-(1-ppt_y)*-0.9511)"/>
                                          </p:val>
                                        </p:tav>
                                        <p:tav tm="50000">
                                          <p:val>
                                            <p:strVal val="ppt_y+-0.5000*(ppt_x*-0.0000-(1-ppt_y)*-1.0000)"/>
                                          </p:val>
                                        </p:tav>
                                        <p:tav tm="55000">
                                          <p:val>
                                            <p:strVal val="ppt_y+-0.5500*(ppt_x*-0.3090-(1-ppt_y)*-0.9511)"/>
                                          </p:val>
                                        </p:tav>
                                        <p:tav tm="60000">
                                          <p:val>
                                            <p:strVal val="ppt_y+-0.6000*(ppt_x*-0.5878-(1-ppt_y)*-0.8090)"/>
                                          </p:val>
                                        </p:tav>
                                        <p:tav tm="65000">
                                          <p:val>
                                            <p:strVal val="ppt_y+-0.6500*(ppt_x*-0.8090-(1-ppt_y)*-0.5878)"/>
                                          </p:val>
                                        </p:tav>
                                        <p:tav tm="70000">
                                          <p:val>
                                            <p:strVal val="ppt_y+-0.7000*(ppt_x*-0.9511-(1-ppt_y)*-0.3090)"/>
                                          </p:val>
                                        </p:tav>
                                        <p:tav tm="75000">
                                          <p:val>
                                            <p:strVal val="ppt_y+-0.7500*(ppt_x*-1.0000-(1-ppt_y)*0.0000)"/>
                                          </p:val>
                                        </p:tav>
                                        <p:tav tm="80000">
                                          <p:val>
                                            <p:strVal val="ppt_y+-0.8000*(ppt_x*-0.9511-(1-ppt_y)*0.3090)"/>
                                          </p:val>
                                        </p:tav>
                                        <p:tav tm="85000">
                                          <p:val>
                                            <p:strVal val="ppt_y+-0.8500*(ppt_x*-0.8090-(1-ppt_y)*0.5878)"/>
                                          </p:val>
                                        </p:tav>
                                        <p:tav tm="90000">
                                          <p:val>
                                            <p:strVal val="ppt_y+-0.9000*(ppt_x*-0.5878-(1-ppt_y)*0.8090)"/>
                                          </p:val>
                                        </p:tav>
                                        <p:tav tm="95000">
                                          <p:val>
                                            <p:strVal val="ppt_y+-0.9500*(ppt_x*-0.3090-(1-ppt_y)*0.9511)"/>
                                          </p:val>
                                        </p:tav>
                                        <p:tav tm="100000">
                                          <p:val>
                                            <p:strVal val="ppt_y+-1.0000*(ppt_x*0.0000-(1-ppt_y)*1.0000)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s://look.com.ua/pic/201706/1920x1200/look.com.ua-21816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441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148121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10" descr="http://images.easyfreeclipart.com/14/old-ship-royalty-free-stock-photos-image-13570948-14183.jpg"/>
          <p:cNvPicPr/>
          <p:nvPr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57" b="100000" l="0" r="99692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/>
        </p:blipFill>
        <p:spPr bwMode="auto">
          <a:xfrm>
            <a:off x="1043608" y="980728"/>
            <a:ext cx="7488832" cy="5140292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6255875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95536" y="1412777"/>
            <a:ext cx="432048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C000"/>
                </a:solidFill>
              </a:rPr>
              <a:t>Гладкое, полосатое,</a:t>
            </a:r>
          </a:p>
          <a:p>
            <a:r>
              <a:rPr lang="ru-RU" sz="3600" b="1" dirty="0" smtClean="0">
                <a:solidFill>
                  <a:srgbClr val="FFC000"/>
                </a:solidFill>
              </a:rPr>
              <a:t>Мягкое и лохматое,</a:t>
            </a:r>
          </a:p>
          <a:p>
            <a:r>
              <a:rPr lang="ru-RU" sz="3600" b="1" dirty="0" smtClean="0">
                <a:solidFill>
                  <a:srgbClr val="FFC000"/>
                </a:solidFill>
              </a:rPr>
              <a:t>Всегда ты со мною,</a:t>
            </a:r>
          </a:p>
          <a:p>
            <a:r>
              <a:rPr lang="ru-RU" sz="3600" b="1" dirty="0" smtClean="0">
                <a:solidFill>
                  <a:srgbClr val="FFC000"/>
                </a:solidFill>
              </a:rPr>
              <a:t>Когда руки мою.</a:t>
            </a:r>
            <a:endParaRPr lang="ru-RU" sz="3600" b="1" dirty="0">
              <a:solidFill>
                <a:srgbClr val="FFC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267744" y="402867"/>
            <a:ext cx="48965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Словарная работа</a:t>
            </a:r>
            <a:endParaRPr lang="ru-RU" sz="4000" b="1" dirty="0">
              <a:solidFill>
                <a:srgbClr val="FF0000"/>
              </a:solidFill>
            </a:endParaRPr>
          </a:p>
        </p:txBody>
      </p:sp>
      <p:pic>
        <p:nvPicPr>
          <p:cNvPr id="2050" name="Picture 2" descr="http://cdn.e96.ru/assets/images/catalog/furniture/bathroom/polotenca/1248780/1248780-arloni-marvel-pink_523054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99859" l="98" r="8984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1916832"/>
            <a:ext cx="4056010" cy="280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25948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267744" y="260648"/>
            <a:ext cx="432048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Словарная работа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79512" y="1229544"/>
            <a:ext cx="568863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C000"/>
                </a:solidFill>
              </a:rPr>
              <a:t>Чудеса по вечерам</a:t>
            </a:r>
          </a:p>
          <a:p>
            <a:r>
              <a:rPr lang="ru-RU" sz="3600" b="1" dirty="0" smtClean="0">
                <a:solidFill>
                  <a:srgbClr val="FFC000"/>
                </a:solidFill>
              </a:rPr>
              <a:t>Я показываю вам.</a:t>
            </a:r>
          </a:p>
          <a:p>
            <a:r>
              <a:rPr lang="ru-RU" sz="3600" b="1" dirty="0" smtClean="0">
                <a:solidFill>
                  <a:srgbClr val="FFC000"/>
                </a:solidFill>
              </a:rPr>
              <a:t>На моём, друзья, экране,</a:t>
            </a:r>
          </a:p>
          <a:p>
            <a:r>
              <a:rPr lang="ru-RU" sz="3600" b="1" dirty="0" smtClean="0">
                <a:solidFill>
                  <a:srgbClr val="FFC000"/>
                </a:solidFill>
              </a:rPr>
              <a:t>То моря шумят в тумане,</a:t>
            </a:r>
          </a:p>
          <a:p>
            <a:r>
              <a:rPr lang="ru-RU" sz="3600" b="1" dirty="0" smtClean="0">
                <a:solidFill>
                  <a:srgbClr val="FFC000"/>
                </a:solidFill>
              </a:rPr>
              <a:t>То плоды качает сад,</a:t>
            </a:r>
          </a:p>
          <a:p>
            <a:r>
              <a:rPr lang="ru-RU" sz="3600" b="1" dirty="0" smtClean="0">
                <a:solidFill>
                  <a:srgbClr val="FFC000"/>
                </a:solidFill>
              </a:rPr>
              <a:t>Есть программы для ребят.</a:t>
            </a:r>
            <a:endParaRPr lang="ru-RU" sz="3600" b="1" dirty="0">
              <a:solidFill>
                <a:srgbClr val="FFC000"/>
              </a:solidFill>
            </a:endParaRPr>
          </a:p>
        </p:txBody>
      </p:sp>
      <p:pic>
        <p:nvPicPr>
          <p:cNvPr id="7" name="Рисунок 6" descr="http://elson.ru/upload/42500/42408.jpg"/>
          <p:cNvPicPr/>
          <p:nvPr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208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508104" y="1229544"/>
            <a:ext cx="3491756" cy="286919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213304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547664" y="260648"/>
            <a:ext cx="475252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Словарная работа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51520" y="2073914"/>
            <a:ext cx="423152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C000"/>
                </a:solidFill>
              </a:rPr>
              <a:t>Сел за стол на табурет,</a:t>
            </a:r>
          </a:p>
          <a:p>
            <a:r>
              <a:rPr lang="ru-RU" sz="3600" b="1" dirty="0" smtClean="0">
                <a:solidFill>
                  <a:srgbClr val="FFC000"/>
                </a:solidFill>
              </a:rPr>
              <a:t>Жду, </a:t>
            </a:r>
            <a:r>
              <a:rPr lang="ru-RU" sz="3600" b="1" dirty="0">
                <a:solidFill>
                  <a:srgbClr val="FFC000"/>
                </a:solidFill>
              </a:rPr>
              <a:t>к</a:t>
            </a:r>
            <a:r>
              <a:rPr lang="ru-RU" sz="3600" b="1" dirty="0" smtClean="0">
                <a:solidFill>
                  <a:srgbClr val="FFC000"/>
                </a:solidFill>
              </a:rPr>
              <a:t>огда дадут …</a:t>
            </a:r>
            <a:endParaRPr lang="ru-RU" sz="3600" b="1" dirty="0">
              <a:solidFill>
                <a:srgbClr val="FFC000"/>
              </a:solidFill>
            </a:endParaRPr>
          </a:p>
        </p:txBody>
      </p:sp>
      <p:pic>
        <p:nvPicPr>
          <p:cNvPr id="3074" name="Picture 2" descr="http://www.funfeel.net/wp-content/uploads/2016/06/tri-blyuda-1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1878608"/>
            <a:ext cx="4100736" cy="31298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598281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123728" y="332656"/>
            <a:ext cx="446449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</a:rPr>
              <a:t>Словарная работа</a:t>
            </a:r>
            <a:endParaRPr lang="ru-RU" sz="4000" b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1520" y="1412776"/>
            <a:ext cx="374441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C000"/>
                </a:solidFill>
              </a:rPr>
              <a:t>На нижней полке миски, блюда,</a:t>
            </a:r>
          </a:p>
          <a:p>
            <a:r>
              <a:rPr lang="ru-RU" sz="3600" b="1" dirty="0" smtClean="0">
                <a:solidFill>
                  <a:srgbClr val="FFC000"/>
                </a:solidFill>
              </a:rPr>
              <a:t>А выше чайная …</a:t>
            </a:r>
          </a:p>
        </p:txBody>
      </p:sp>
      <p:pic>
        <p:nvPicPr>
          <p:cNvPr id="4098" name="Picture 2" descr="https://topsto-crimea.ru/images/detailed/179/1471256061.1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334" b="100000" l="0" r="9913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25455" y="1642995"/>
            <a:ext cx="5086006" cy="30482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9782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mypresentation.ru/documents/dd94b0723ea2404282f383b840de2e40/img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6622"/>
            <a:ext cx="9144000" cy="68313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074987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www.2b3.ru/wp-content/uploads/2016/03/slop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17445" y="2625865"/>
            <a:ext cx="5860841" cy="39072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 descr="http://uslide.ru/images/5/11614/960/img2.jpg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475656" y="260648"/>
            <a:ext cx="5802630" cy="215963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790453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404664"/>
            <a:ext cx="72728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FFC000"/>
                </a:solidFill>
              </a:rPr>
              <a:t>К </a:t>
            </a:r>
            <a:r>
              <a:rPr lang="ru-RU" sz="4000" b="1" dirty="0" smtClean="0">
                <a:solidFill>
                  <a:srgbClr val="FF0000"/>
                </a:solidFill>
              </a:rPr>
              <a:t>А</a:t>
            </a:r>
            <a:r>
              <a:rPr lang="ru-RU" sz="4000" b="1" dirty="0" smtClean="0">
                <a:solidFill>
                  <a:srgbClr val="FFC000"/>
                </a:solidFill>
              </a:rPr>
              <a:t> М Е Н И С Т О Е        Д Н О</a:t>
            </a:r>
            <a:endParaRPr lang="ru-RU" sz="4000" b="1" dirty="0">
              <a:solidFill>
                <a:srgbClr val="FFC000"/>
              </a:solidFill>
            </a:endParaRPr>
          </a:p>
        </p:txBody>
      </p:sp>
      <p:pic>
        <p:nvPicPr>
          <p:cNvPr id="3" name="Рисунок 2" descr="http://wwportal.com/data/uploads/2014/01/electric-skat-500x333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600" y="574457"/>
            <a:ext cx="553720" cy="368300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xtBox 3"/>
          <p:cNvSpPr txBox="1"/>
          <p:nvPr/>
        </p:nvSpPr>
        <p:spPr>
          <a:xfrm>
            <a:off x="611560" y="1112550"/>
            <a:ext cx="66967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FFC000"/>
                </a:solidFill>
              </a:rPr>
              <a:t>К </a:t>
            </a:r>
            <a:r>
              <a:rPr lang="ru-RU" sz="4000" b="1" dirty="0" smtClean="0">
                <a:solidFill>
                  <a:srgbClr val="FF0000"/>
                </a:solidFill>
              </a:rPr>
              <a:t>О</a:t>
            </a:r>
            <a:r>
              <a:rPr lang="ru-RU" sz="4000" b="1" dirty="0" smtClean="0">
                <a:solidFill>
                  <a:srgbClr val="FFC000"/>
                </a:solidFill>
              </a:rPr>
              <a:t> Л Ю Ч И Й     Ё Р Ш</a:t>
            </a:r>
            <a:endParaRPr lang="ru-RU" sz="4000" b="1" dirty="0">
              <a:solidFill>
                <a:srgbClr val="FFC000"/>
              </a:solidFill>
            </a:endParaRPr>
          </a:p>
        </p:txBody>
      </p:sp>
      <p:pic>
        <p:nvPicPr>
          <p:cNvPr id="5" name="Рисунок 4" descr="http://wwportal.com/data/uploads/2014/01/electric-skat-500x333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00860" y="1282343"/>
            <a:ext cx="553720" cy="36830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Box 6"/>
          <p:cNvSpPr txBox="1"/>
          <p:nvPr/>
        </p:nvSpPr>
        <p:spPr>
          <a:xfrm>
            <a:off x="683568" y="1916832"/>
            <a:ext cx="74168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FFC000"/>
                </a:solidFill>
              </a:rPr>
              <a:t>З </a:t>
            </a:r>
            <a:r>
              <a:rPr lang="ru-RU" sz="4000" b="1" dirty="0" smtClean="0">
                <a:solidFill>
                  <a:srgbClr val="FF0000"/>
                </a:solidFill>
              </a:rPr>
              <a:t>Е</a:t>
            </a:r>
            <a:r>
              <a:rPr lang="ru-RU" sz="4000" b="1" dirty="0" smtClean="0">
                <a:solidFill>
                  <a:srgbClr val="FFC000"/>
                </a:solidFill>
              </a:rPr>
              <a:t>  Л Ё Н Ы Е   В О Д О Р О С Л И</a:t>
            </a:r>
            <a:endParaRPr lang="ru-RU" sz="4000" b="1" dirty="0">
              <a:solidFill>
                <a:srgbClr val="FFC000"/>
              </a:solidFill>
            </a:endParaRPr>
          </a:p>
        </p:txBody>
      </p:sp>
      <p:pic>
        <p:nvPicPr>
          <p:cNvPr id="8" name="Рисунок 7" descr="http://wwportal.com/data/uploads/2014/01/electric-skat-500x333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17171" y="2086625"/>
            <a:ext cx="553720" cy="36830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extBox 8"/>
          <p:cNvSpPr txBox="1"/>
          <p:nvPr/>
        </p:nvSpPr>
        <p:spPr>
          <a:xfrm>
            <a:off x="683568" y="2780928"/>
            <a:ext cx="79928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FFC000"/>
                </a:solidFill>
              </a:rPr>
              <a:t>П </a:t>
            </a:r>
            <a:r>
              <a:rPr lang="ru-RU" sz="4000" b="1" dirty="0" smtClean="0">
                <a:solidFill>
                  <a:srgbClr val="FF0000"/>
                </a:solidFill>
              </a:rPr>
              <a:t>Я</a:t>
            </a:r>
            <a:r>
              <a:rPr lang="ru-RU" sz="4000" b="1" dirty="0" smtClean="0">
                <a:solidFill>
                  <a:srgbClr val="FFC000"/>
                </a:solidFill>
              </a:rPr>
              <a:t>  Т Н И С Т Ы Й     О С Ь М И Н О Г</a:t>
            </a:r>
            <a:endParaRPr lang="ru-RU" sz="4000" b="1" dirty="0">
              <a:solidFill>
                <a:srgbClr val="FFC000"/>
              </a:solidFill>
            </a:endParaRPr>
          </a:p>
        </p:txBody>
      </p:sp>
      <p:pic>
        <p:nvPicPr>
          <p:cNvPr id="10" name="Рисунок 9" descr="http://wwportal.com/data/uploads/2014/01/electric-skat-500x333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5616" y="2950721"/>
            <a:ext cx="553720" cy="368300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TextBox 10"/>
          <p:cNvSpPr txBox="1"/>
          <p:nvPr/>
        </p:nvSpPr>
        <p:spPr>
          <a:xfrm>
            <a:off x="683568" y="3573016"/>
            <a:ext cx="79208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FFC000"/>
                </a:solidFill>
              </a:rPr>
              <a:t>С К </a:t>
            </a:r>
            <a:r>
              <a:rPr lang="ru-RU" sz="4000" b="1" dirty="0" smtClean="0">
                <a:solidFill>
                  <a:srgbClr val="FF0000"/>
                </a:solidFill>
              </a:rPr>
              <a:t>А </a:t>
            </a:r>
            <a:r>
              <a:rPr lang="ru-RU" sz="4000" b="1" dirty="0" smtClean="0">
                <a:solidFill>
                  <a:srgbClr val="FFC000"/>
                </a:solidFill>
              </a:rPr>
              <a:t> Л И С Т Ы Й    Б Е Р Е Г</a:t>
            </a:r>
            <a:endParaRPr lang="ru-RU" sz="4000" b="1" dirty="0">
              <a:solidFill>
                <a:srgbClr val="FFC000"/>
              </a:solidFill>
            </a:endParaRPr>
          </a:p>
        </p:txBody>
      </p:sp>
      <p:pic>
        <p:nvPicPr>
          <p:cNvPr id="12" name="Рисунок 11" descr="http://wwportal.com/data/uploads/2014/01/electric-skat-500x333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2874" y="3739291"/>
            <a:ext cx="553720" cy="368300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TextBox 13"/>
          <p:cNvSpPr txBox="1"/>
          <p:nvPr/>
        </p:nvSpPr>
        <p:spPr>
          <a:xfrm>
            <a:off x="683568" y="4280902"/>
            <a:ext cx="77048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FFC000"/>
                </a:solidFill>
              </a:rPr>
              <a:t>М </a:t>
            </a:r>
            <a:r>
              <a:rPr lang="ru-RU" sz="4000" b="1" dirty="0" smtClean="0">
                <a:solidFill>
                  <a:srgbClr val="FF0000"/>
                </a:solidFill>
              </a:rPr>
              <a:t>О</a:t>
            </a:r>
            <a:r>
              <a:rPr lang="ru-RU" sz="4000" b="1" dirty="0" smtClean="0">
                <a:solidFill>
                  <a:srgbClr val="FFC000"/>
                </a:solidFill>
              </a:rPr>
              <a:t> Р С К О Й    К О Н Ё К</a:t>
            </a:r>
            <a:endParaRPr lang="ru-RU" sz="4000" b="1" dirty="0">
              <a:solidFill>
                <a:srgbClr val="FFC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828755" y="4416022"/>
            <a:ext cx="69127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4000" b="1" dirty="0">
              <a:solidFill>
                <a:srgbClr val="FFC000"/>
              </a:solidFill>
            </a:endParaRPr>
          </a:p>
        </p:txBody>
      </p:sp>
      <p:pic>
        <p:nvPicPr>
          <p:cNvPr id="17" name="Рисунок 16" descr="http://wwportal.com/data/uploads/2014/01/electric-skat-500x333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44131" y="4450695"/>
            <a:ext cx="553720" cy="368300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TextBox 17"/>
          <p:cNvSpPr txBox="1"/>
          <p:nvPr/>
        </p:nvSpPr>
        <p:spPr>
          <a:xfrm>
            <a:off x="683569" y="5229200"/>
            <a:ext cx="69127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FFC000"/>
                </a:solidFill>
              </a:rPr>
              <a:t>С </a:t>
            </a:r>
            <a:r>
              <a:rPr lang="ru-RU" sz="4000" b="1" dirty="0" smtClean="0">
                <a:solidFill>
                  <a:srgbClr val="FF0000"/>
                </a:solidFill>
              </a:rPr>
              <a:t>О</a:t>
            </a:r>
            <a:r>
              <a:rPr lang="ru-RU" sz="4000" b="1" dirty="0" smtClean="0">
                <a:solidFill>
                  <a:srgbClr val="FFC000"/>
                </a:solidFill>
              </a:rPr>
              <a:t> Л Ё Н Ы Е     Б Р Ы З Г И</a:t>
            </a:r>
            <a:endParaRPr lang="ru-RU" sz="4000" b="1" dirty="0">
              <a:solidFill>
                <a:srgbClr val="FFC000"/>
              </a:solidFill>
            </a:endParaRPr>
          </a:p>
        </p:txBody>
      </p:sp>
      <p:pic>
        <p:nvPicPr>
          <p:cNvPr id="19" name="Рисунок 18" descr="http://wwportal.com/data/uploads/2014/01/electric-skat-500x333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82436" y="5398993"/>
            <a:ext cx="553720" cy="3683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020165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2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0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8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6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4" dur="10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ема Office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235</TotalTime>
  <Words>213</Words>
  <Application>Microsoft Office PowerPoint</Application>
  <PresentationFormat>Экран (4:3)</PresentationFormat>
  <Paragraphs>33</Paragraphs>
  <Slides>15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комп</dc:creator>
  <cp:lastModifiedBy>комп</cp:lastModifiedBy>
  <cp:revision>23</cp:revision>
  <dcterms:created xsi:type="dcterms:W3CDTF">2018-03-16T13:49:42Z</dcterms:created>
  <dcterms:modified xsi:type="dcterms:W3CDTF">2018-03-30T19:57:56Z</dcterms:modified>
</cp:coreProperties>
</file>