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88" r:id="rId5"/>
    <p:sldId id="301" r:id="rId6"/>
    <p:sldId id="310" r:id="rId7"/>
    <p:sldId id="302" r:id="rId8"/>
    <p:sldId id="289" r:id="rId9"/>
    <p:sldId id="303" r:id="rId10"/>
    <p:sldId id="304" r:id="rId11"/>
    <p:sldId id="305" r:id="rId12"/>
    <p:sldId id="309" r:id="rId13"/>
    <p:sldId id="306" r:id="rId14"/>
    <p:sldId id="307" r:id="rId15"/>
    <p:sldId id="308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6E2657A-0388-481F-8C71-752F2FE69ED3}" type="datetimeFigureOut">
              <a:rPr lang="ru-RU" smtClean="0"/>
              <a:pPr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37BBB11-25DC-4B78-B00E-9C339207CD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140968"/>
            <a:ext cx="8431088" cy="35128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                     </a:t>
            </a:r>
          </a:p>
          <a:p>
            <a:pPr algn="ctr"/>
            <a:endParaRPr lang="ru-RU" dirty="0"/>
          </a:p>
          <a:p>
            <a:pPr algn="r"/>
            <a:r>
              <a:rPr lang="ru-RU" dirty="0" smtClean="0"/>
              <a:t> </a:t>
            </a:r>
            <a:r>
              <a:rPr lang="ru-RU" sz="2000" dirty="0" smtClean="0"/>
              <a:t>Акимова М.Н.</a:t>
            </a:r>
          </a:p>
          <a:p>
            <a:pPr algn="r"/>
            <a:r>
              <a:rPr lang="ru-RU" sz="1600" dirty="0"/>
              <a:t>Старший воспитатель </a:t>
            </a:r>
          </a:p>
          <a:p>
            <a:pPr algn="r"/>
            <a:r>
              <a:rPr lang="ru-RU" sz="1600" dirty="0"/>
              <a:t>МБДОУ «Детский сад №30» </a:t>
            </a:r>
            <a:endParaRPr lang="ru-RU" sz="1600" dirty="0" smtClean="0"/>
          </a:p>
          <a:p>
            <a:pPr algn="ctr"/>
            <a:endParaRPr lang="ru-RU" sz="1600" dirty="0" smtClean="0"/>
          </a:p>
          <a:p>
            <a:pPr algn="ctr"/>
            <a:r>
              <a:rPr lang="ru-RU" sz="1300" dirty="0" smtClean="0"/>
              <a:t>Анжеро-Судженский ГО</a:t>
            </a:r>
          </a:p>
          <a:p>
            <a:pPr algn="ctr"/>
            <a:r>
              <a:rPr lang="ru-RU" sz="1300" dirty="0" smtClean="0"/>
              <a:t>2016</a:t>
            </a:r>
            <a:endParaRPr lang="ru-RU" sz="13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3429000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Современные  требования к анализу (самоанализу) игровой деятельности в соответствии с ФГОС ДО</a:t>
            </a:r>
            <a:endParaRPr lang="ru-RU" sz="4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88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658485"/>
              </p:ext>
            </p:extLst>
          </p:nvPr>
        </p:nvGraphicFramePr>
        <p:xfrm>
          <a:off x="971600" y="692696"/>
          <a:ext cx="7632848" cy="48089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32848"/>
              </a:tblGrid>
              <a:tr h="9121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	Планирование игры</a:t>
                      </a:r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Изучение  особенностей  и интересов каждого ребенка для планирования игры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Постановка цели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9121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6673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85021"/>
              </p:ext>
            </p:extLst>
          </p:nvPr>
        </p:nvGraphicFramePr>
        <p:xfrm>
          <a:off x="611560" y="149957"/>
          <a:ext cx="8064896" cy="62067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64896"/>
              </a:tblGrid>
              <a:tr h="5746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31751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4.	Условия для игры  </a:t>
                      </a:r>
                    </a:p>
                  </a:txBody>
                  <a:tcPr/>
                </a:tc>
              </a:tr>
              <a:tr h="505300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достаточное количество игр, игрового материала, пособий и т.д. по количеству детей)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достаточно времени для организации игровой деятельности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 достаточно места для организации различных видов игр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игры, игрушки, пособия находятся в доступном для детей месте (на уровне роста детей)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обогащение жизненного опыта детей информацией и впечатлениями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соблюдение безопасных условия при проведении игры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	предоставление свободы выбора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88784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0828731"/>
              </p:ext>
            </p:extLst>
          </p:nvPr>
        </p:nvGraphicFramePr>
        <p:xfrm>
          <a:off x="1143000" y="731838"/>
          <a:ext cx="7920880" cy="3582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	Приемы руководства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16081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Косвенные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приемы – без непосредственного вмешательство в игру</a:t>
                      </a:r>
                    </a:p>
                    <a:p>
                      <a:pPr marL="457200" indent="-457200">
                        <a:buFont typeface="Wingdings" panose="05000000000000000000" pitchFamily="2" charset="2"/>
                        <a:buChar char="q"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Прямые приемы –</a:t>
                      </a:r>
                      <a:r>
                        <a:rPr lang="ru-RU" sz="2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непосредственное включение педагога в игру </a:t>
                      </a: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4464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595440"/>
              </p:ext>
            </p:extLst>
          </p:nvPr>
        </p:nvGraphicFramePr>
        <p:xfrm>
          <a:off x="467544" y="476672"/>
          <a:ext cx="7920880" cy="5716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0405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6077">
                <a:tc>
                  <a:txBody>
                    <a:bodyPr/>
                    <a:lstStyle/>
                    <a:p>
                      <a:endParaRPr lang="ru-RU" sz="3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6081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Начало игры. Мотивация на игру 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Распределение ролей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Привлечение детей к планированию предстоящего сюжета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Расположение педагога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892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395764"/>
              </p:ext>
            </p:extLst>
          </p:nvPr>
        </p:nvGraphicFramePr>
        <p:xfrm>
          <a:off x="611560" y="332656"/>
          <a:ext cx="8136904" cy="64011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36904"/>
              </a:tblGrid>
              <a:tr h="39654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83579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Партнерская позиция в ходе игры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420442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-диалог с детьми на равных (свободное общение, высказывание)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    - предоставление выбора (виды деятельности, партнера по деятельности, средства достижения)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- добровольное присоединение детей к деятельности (без психического дисциплинарного принуждения)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открытый временной конец деятельности (каждый действует в своём темпе)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-  предоставление детям  возможности проявить индивидуальные и возрастные особенности (самостоятельность в выполнении той или иной деятельности, оригинальность и т.п.) с учётом зоны актуального развития и зоны ближайшего развития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5802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559953"/>
              </p:ext>
            </p:extLst>
          </p:nvPr>
        </p:nvGraphicFramePr>
        <p:xfrm>
          <a:off x="683568" y="404663"/>
          <a:ext cx="7920880" cy="5747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0"/>
              </a:tblGrid>
              <a:tr h="5760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82076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7.	Окончание игры</a:t>
                      </a:r>
                    </a:p>
                  </a:txBody>
                  <a:tcPr/>
                </a:tc>
              </a:tr>
              <a:tr h="111919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Логическое завершение игры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63082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	Конструирование педагогом дальнейшего развития игры </a:t>
                      </a:r>
                    </a:p>
                    <a:p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389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что в следующий раз необходимо добавить, изменить и т.д.</a:t>
                      </a:r>
                    </a:p>
                    <a:p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1999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71601" y="620688"/>
            <a:ext cx="7334200" cy="1224136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4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b="1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>
                  <a:alpha val="5700"/>
                </a:srgb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5" y="2136338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118" y="2440371"/>
            <a:ext cx="3826065" cy="353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66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36296" y="1125489"/>
            <a:ext cx="144016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59012"/>
            <a:ext cx="2160240" cy="1556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987824" y="648435"/>
            <a:ext cx="3312368" cy="12772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ФГОС ДО </a:t>
            </a:r>
            <a:endParaRPr lang="ru-RU" sz="28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4451904" y="2060848"/>
            <a:ext cx="252028" cy="64807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339752" y="3068960"/>
            <a:ext cx="468052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Форма социализации ребенка</a:t>
            </a:r>
            <a:endParaRPr lang="ru-RU" sz="2400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417070" y="4221088"/>
            <a:ext cx="25202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339752" y="5157192"/>
            <a:ext cx="468052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ИГРА – ИСТОЧНИК РАЗВИТИЯ  РЕБЕНКА</a:t>
            </a:r>
            <a:endParaRPr lang="ru-RU" sz="2400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994" y="759012"/>
            <a:ext cx="792088" cy="105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657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764705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ФГОС ДО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859340"/>
            <a:ext cx="85689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Пункт 3.2.5.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 необходимые для развития для создания социальной ситуации развития детей, соответствующей специфике дошкольного возраста, предполагают: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создание условий для свободного выбора детьми деятельности, участников совместной деятельности;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поддержка детской инициативы и самостоятельности в разных видах деятельности (игровой, исследовательской, проектной, познавательной и т. д.);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 поддержка спонтанной игры детей, ее обогащение, обеспечение игрового времени и пространства.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647" y="620688"/>
            <a:ext cx="792088" cy="10561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74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9632" y="332656"/>
            <a:ext cx="6511925" cy="1143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Целевые ориентиры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2" y="1556792"/>
            <a:ext cx="4071937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166267"/>
            <a:ext cx="4541837" cy="557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033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462" y="620688"/>
            <a:ext cx="89343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-  средство</a:t>
            </a:r>
          </a:p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образовательной деятельности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44439" y="3416683"/>
            <a:ext cx="1728192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18604" y="2559679"/>
            <a:ext cx="2457160" cy="8066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Физическое </a:t>
            </a:r>
            <a:r>
              <a:rPr lang="ru-RU" dirty="0"/>
              <a:t>развитие</a:t>
            </a:r>
          </a:p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15341" y="2573363"/>
            <a:ext cx="2681759" cy="7929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Познавательное развитие </a:t>
            </a:r>
          </a:p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60030" y="5526115"/>
            <a:ext cx="2529168" cy="4951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922689" y="4526073"/>
            <a:ext cx="2681759" cy="7218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Художественно-эстетическое развитие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52040" y="4526074"/>
            <a:ext cx="2436212" cy="100004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Социально-коммуникативное развитие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5364088" y="3704715"/>
            <a:ext cx="1108453" cy="624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364088" y="2969823"/>
            <a:ext cx="554226" cy="60319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4" idx="1"/>
          </p:cNvCxnSpPr>
          <p:nvPr/>
        </p:nvCxnSpPr>
        <p:spPr>
          <a:xfrm flipH="1" flipV="1">
            <a:off x="2988252" y="3068960"/>
            <a:ext cx="556187" cy="635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4" idx="1"/>
          </p:cNvCxnSpPr>
          <p:nvPr/>
        </p:nvCxnSpPr>
        <p:spPr>
          <a:xfrm flipH="1">
            <a:off x="2267744" y="3704715"/>
            <a:ext cx="1276695" cy="624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>
            <a:stCxn id="4" idx="2"/>
          </p:cNvCxnSpPr>
          <p:nvPr/>
        </p:nvCxnSpPr>
        <p:spPr>
          <a:xfrm>
            <a:off x="4408535" y="3992747"/>
            <a:ext cx="0" cy="1255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9564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124745"/>
            <a:ext cx="7620000" cy="1872207"/>
          </a:xfrm>
          <a:prstGeom prst="rect">
            <a:avLst/>
          </a:prstGeom>
        </p:spPr>
      </p:pic>
      <p:sp>
        <p:nvSpPr>
          <p:cNvPr id="4" name="Стрелка вниз 3"/>
          <p:cNvSpPr/>
          <p:nvPr/>
        </p:nvSpPr>
        <p:spPr>
          <a:xfrm rot="19918183">
            <a:off x="4936041" y="3428002"/>
            <a:ext cx="1003862" cy="26642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280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2786058"/>
            <a:ext cx="3071834" cy="178595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1. Мотивационная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148064" y="2571744"/>
            <a:ext cx="3312368" cy="2000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2. </a:t>
            </a:r>
          </a:p>
          <a:p>
            <a:pPr algn="ctr"/>
            <a:r>
              <a:rPr lang="ru-RU" sz="2800" dirty="0" smtClean="0"/>
              <a:t>Содержательно-операционная</a:t>
            </a:r>
            <a:endParaRPr lang="ru-RU" sz="2800" dirty="0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3000364" y="1500174"/>
            <a:ext cx="108012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286248" y="1643050"/>
            <a:ext cx="1071570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71538" y="428604"/>
            <a:ext cx="7429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Критерии готовности педагога к  игровой деятельности</a:t>
            </a:r>
            <a:endParaRPr lang="ru-RU" sz="36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5400000">
            <a:off x="2643174" y="3286124"/>
            <a:ext cx="314327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2143108" y="4929198"/>
            <a:ext cx="4429156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Рефлексивная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1039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624736" cy="648072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Матрица анализа </a:t>
            </a:r>
            <a:r>
              <a:rPr 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игровой деятельности</a:t>
            </a:r>
            <a:r>
              <a:rPr lang="ru-RU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 Виды игр</a:t>
            </a:r>
            <a:r>
              <a:rPr lang="ru-RU" sz="3600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i="1" u="sng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36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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Сюжетно-</a:t>
            </a:r>
            <a:r>
              <a:rPr lang="ru-RU" sz="2800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отобразительные</a:t>
            </a: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игры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	Подражательные игры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	Сюжетно-ролевые игры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	Театрализованные игры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	Режиссерские игры</a:t>
            </a:r>
            <a:br>
              <a:rPr lang="ru-RU" sz="280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6013993"/>
              </p:ext>
            </p:extLst>
          </p:nvPr>
        </p:nvGraphicFramePr>
        <p:xfrm>
          <a:off x="683568" y="1196753"/>
          <a:ext cx="7344816" cy="56357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44816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Критерии анализа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2123">
                <a:tc>
                  <a:txBody>
                    <a:bodyPr/>
                    <a:lstStyle/>
                    <a:p>
                      <a:r>
                        <a:rPr lang="ru-RU" sz="3200" b="1" dirty="0" smtClean="0"/>
                        <a:t>1.	Вид игры</a:t>
                      </a:r>
                    </a:p>
                  </a:txBody>
                  <a:tcPr/>
                </a:tc>
              </a:tr>
              <a:tr h="4194319">
                <a:tc>
                  <a:txBody>
                    <a:bodyPr/>
                    <a:lstStyle/>
                    <a:p>
                      <a:pPr marL="342900" indent="-342900">
                        <a:buFont typeface="Wingdings" pitchFamily="2" charset="2"/>
                        <a:buAutoNum type="arabicPeriod"/>
                      </a:pPr>
                      <a:r>
                        <a:rPr lang="ru-RU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Игры, возникающие по инициативе детей (ребенка):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b="1" i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Самостоятельные</a:t>
                      </a:r>
                      <a:r>
                        <a:rPr lang="ru-RU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игры: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Игра – экспериментирование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  <a:r>
                        <a:rPr lang="ru-RU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Самостоятельные сюжетные игры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Сюжетно-</a:t>
                      </a:r>
                      <a:r>
                        <a:rPr lang="ru-RU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отобразительные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сюжетно-   ролевые, режиссерские, театрализованные.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2. </a:t>
                      </a:r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Игры, возникающие по инициативе взрослого: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  <a:r>
                        <a:rPr lang="ru-RU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Игры обучающие: 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сюжетно-дидактические, подвижные, музыкально-дидактические.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="1" i="1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Досуговые игры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 игры-развлечения, интеллектуальные, празднично-карнавальные, театрально-постановочные.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="1" i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3. Игры, идущие от исторически сложившихся традиций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Традиционные или народные.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ru-RU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</a:p>
                    <a:p>
                      <a:pPr marL="0" indent="0">
                        <a:buFont typeface="Wingdings" pitchFamily="2" charset="2"/>
                        <a:buNone/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2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588323"/>
              </p:ext>
            </p:extLst>
          </p:nvPr>
        </p:nvGraphicFramePr>
        <p:xfrm>
          <a:off x="683568" y="476672"/>
          <a:ext cx="7392144" cy="3159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2144"/>
              </a:tblGrid>
              <a:tr h="5958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5865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	Взаимодействие</a:t>
                      </a:r>
                      <a:r>
                        <a:rPr lang="ru-RU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игре</a:t>
                      </a:r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</a:p>
                  </a:txBody>
                  <a:tcPr/>
                </a:tc>
              </a:tr>
              <a:tr h="595865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совместная (В) </a:t>
                      </a:r>
                    </a:p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	самостоятельная (С)</a:t>
                      </a:r>
                    </a:p>
                    <a:p>
                      <a:endParaRPr lang="ru-RU" sz="2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958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229856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834</TotalTime>
  <Words>352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 Современные  требования к анализу (самоанализу) игровой деятельности в соответствии с ФГОС ДО</vt:lpstr>
      <vt:lpstr>Презентация PowerPoint</vt:lpstr>
      <vt:lpstr>Презентация PowerPoint</vt:lpstr>
      <vt:lpstr>Целевые ориентиры</vt:lpstr>
      <vt:lpstr>Презентация PowerPoint</vt:lpstr>
      <vt:lpstr>Презентация PowerPoint</vt:lpstr>
      <vt:lpstr>Презентация PowerPoint</vt:lpstr>
      <vt:lpstr>Матрица анализа  игровой деятельности  1.  Виды игр   Сюжетно-отобразительные игры  Подражательные игры  Сюжетно-ролевые игры  Театрализованные игры  Режиссерские игры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Сергей</cp:lastModifiedBy>
  <cp:revision>72</cp:revision>
  <dcterms:created xsi:type="dcterms:W3CDTF">2016-01-20T12:02:05Z</dcterms:created>
  <dcterms:modified xsi:type="dcterms:W3CDTF">2018-03-30T12:17:01Z</dcterms:modified>
</cp:coreProperties>
</file>