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7" r:id="rId10"/>
    <p:sldId id="268" r:id="rId11"/>
    <p:sldId id="263" r:id="rId12"/>
    <p:sldId id="264" r:id="rId13"/>
    <p:sldId id="265" r:id="rId14"/>
    <p:sldId id="270" r:id="rId15"/>
    <p:sldId id="271" r:id="rId16"/>
    <p:sldId id="269" r:id="rId17"/>
    <p:sldId id="272" r:id="rId18"/>
    <p:sldId id="273" r:id="rId19"/>
    <p:sldId id="276" r:id="rId20"/>
    <p:sldId id="280" r:id="rId21"/>
    <p:sldId id="288" r:id="rId22"/>
    <p:sldId id="277" r:id="rId23"/>
    <p:sldId id="287" r:id="rId24"/>
    <p:sldId id="289" r:id="rId25"/>
    <p:sldId id="290" r:id="rId26"/>
    <p:sldId id="283" r:id="rId27"/>
    <p:sldId id="278" r:id="rId28"/>
    <p:sldId id="279" r:id="rId29"/>
    <p:sldId id="281" r:id="rId30"/>
    <p:sldId id="282" r:id="rId31"/>
    <p:sldId id="284" r:id="rId32"/>
    <p:sldId id="291" r:id="rId33"/>
    <p:sldId id="285" r:id="rId34"/>
    <p:sldId id="292" r:id="rId35"/>
    <p:sldId id="274" r:id="rId36"/>
    <p:sldId id="275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B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всего пропущено уроков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1815</c:v>
                </c:pt>
                <c:pt idx="1">
                  <c:v>636</c:v>
                </c:pt>
                <c:pt idx="2">
                  <c:v>2257</c:v>
                </c:pt>
                <c:pt idx="3">
                  <c:v>2220</c:v>
                </c:pt>
                <c:pt idx="4">
                  <c:v>1277</c:v>
                </c:pt>
                <c:pt idx="5">
                  <c:v>1099</c:v>
                </c:pt>
                <c:pt idx="6">
                  <c:v>1022</c:v>
                </c:pt>
                <c:pt idx="7">
                  <c:v>1911</c:v>
                </c:pt>
                <c:pt idx="8">
                  <c:v>2553</c:v>
                </c:pt>
                <c:pt idx="9">
                  <c:v>2266</c:v>
                </c:pt>
                <c:pt idx="10">
                  <c:v>2308</c:v>
                </c:pt>
                <c:pt idx="11">
                  <c:v>3675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 бол., ув причина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1466</c:v>
                </c:pt>
                <c:pt idx="1">
                  <c:v>636</c:v>
                </c:pt>
                <c:pt idx="2">
                  <c:v>1602</c:v>
                </c:pt>
                <c:pt idx="3">
                  <c:v>1588</c:v>
                </c:pt>
                <c:pt idx="4">
                  <c:v>864</c:v>
                </c:pt>
                <c:pt idx="5">
                  <c:v>1088</c:v>
                </c:pt>
                <c:pt idx="6">
                  <c:v>977</c:v>
                </c:pt>
                <c:pt idx="7">
                  <c:v>968</c:v>
                </c:pt>
                <c:pt idx="8">
                  <c:v>1325</c:v>
                </c:pt>
                <c:pt idx="9">
                  <c:v>1602</c:v>
                </c:pt>
                <c:pt idx="10">
                  <c:v>1883</c:v>
                </c:pt>
                <c:pt idx="11">
                  <c:v>3304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из них без уважительной причины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349</c:v>
                </c:pt>
                <c:pt idx="1">
                  <c:v>0</c:v>
                </c:pt>
                <c:pt idx="2">
                  <c:v>655</c:v>
                </c:pt>
                <c:pt idx="3">
                  <c:v>632</c:v>
                </c:pt>
                <c:pt idx="4">
                  <c:v>413</c:v>
                </c:pt>
                <c:pt idx="5">
                  <c:v>11</c:v>
                </c:pt>
                <c:pt idx="6">
                  <c:v>45</c:v>
                </c:pt>
                <c:pt idx="7">
                  <c:v>943</c:v>
                </c:pt>
                <c:pt idx="8">
                  <c:v>1228</c:v>
                </c:pt>
                <c:pt idx="9">
                  <c:v>664</c:v>
                </c:pt>
                <c:pt idx="10">
                  <c:v>425</c:v>
                </c:pt>
                <c:pt idx="11">
                  <c:v>371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7689728"/>
        <c:axId val="167251328"/>
      </c:barChart>
      <c:catAx>
        <c:axId val="167689728"/>
        <c:scaling>
          <c:orientation val="minMax"/>
        </c:scaling>
        <c:delete val="0"/>
        <c:axPos val="b"/>
        <c:majorTickMark val="out"/>
        <c:minorTickMark val="none"/>
        <c:tickLblPos val="nextTo"/>
        <c:crossAx val="167251328"/>
        <c:crosses val="autoZero"/>
        <c:auto val="1"/>
        <c:lblAlgn val="ctr"/>
        <c:lblOffset val="100"/>
        <c:noMultiLvlLbl val="0"/>
      </c:catAx>
      <c:valAx>
        <c:axId val="1672513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768972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1 четверть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471</c:v>
                </c:pt>
                <c:pt idx="1">
                  <c:v>446</c:v>
                </c:pt>
                <c:pt idx="2">
                  <c:v>187</c:v>
                </c:pt>
                <c:pt idx="3">
                  <c:v>188</c:v>
                </c:pt>
                <c:pt idx="4">
                  <c:v>1087</c:v>
                </c:pt>
                <c:pt idx="5">
                  <c:v>460</c:v>
                </c:pt>
                <c:pt idx="6">
                  <c:v>324</c:v>
                </c:pt>
                <c:pt idx="7">
                  <c:v>474</c:v>
                </c:pt>
                <c:pt idx="8">
                  <c:v>159</c:v>
                </c:pt>
                <c:pt idx="9">
                  <c:v>498</c:v>
                </c:pt>
                <c:pt idx="10">
                  <c:v>680</c:v>
                </c:pt>
                <c:pt idx="11">
                  <c:v>316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без уважительных причин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0</c:v>
                </c:pt>
                <c:pt idx="1">
                  <c:v>28</c:v>
                </c:pt>
                <c:pt idx="2">
                  <c:v>13</c:v>
                </c:pt>
                <c:pt idx="3">
                  <c:v>0</c:v>
                </c:pt>
                <c:pt idx="4">
                  <c:v>1</c:v>
                </c:pt>
                <c:pt idx="5">
                  <c:v>30</c:v>
                </c:pt>
                <c:pt idx="6">
                  <c:v>78</c:v>
                </c:pt>
                <c:pt idx="7">
                  <c:v>58</c:v>
                </c:pt>
                <c:pt idx="8">
                  <c:v>2</c:v>
                </c:pt>
                <c:pt idx="9">
                  <c:v>396</c:v>
                </c:pt>
                <c:pt idx="10">
                  <c:v>77</c:v>
                </c:pt>
                <c:pt idx="1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 четверть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Лист1!$D$2:$D$13</c:f>
              <c:numCache>
                <c:formatCode>General</c:formatCode>
                <c:ptCount val="12"/>
                <c:pt idx="0">
                  <c:v>486</c:v>
                </c:pt>
                <c:pt idx="1">
                  <c:v>637</c:v>
                </c:pt>
                <c:pt idx="2">
                  <c:v>577</c:v>
                </c:pt>
                <c:pt idx="3">
                  <c:v>253</c:v>
                </c:pt>
                <c:pt idx="4">
                  <c:v>440</c:v>
                </c:pt>
                <c:pt idx="5">
                  <c:v>544</c:v>
                </c:pt>
                <c:pt idx="6">
                  <c:v>347</c:v>
                </c:pt>
                <c:pt idx="7">
                  <c:v>343</c:v>
                </c:pt>
                <c:pt idx="8">
                  <c:v>299</c:v>
                </c:pt>
                <c:pt idx="9">
                  <c:v>702</c:v>
                </c:pt>
                <c:pt idx="10">
                  <c:v>1020</c:v>
                </c:pt>
                <c:pt idx="11">
                  <c:v>312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без уважительных причин2</c:v>
                </c:pt>
              </c:strCache>
            </c:strRef>
          </c:tx>
          <c:invertIfNegative val="0"/>
          <c:cat>
            <c:strRef>
              <c:f>Лист1!$A$2:$A$13</c:f>
              <c:strCache>
                <c:ptCount val="12"/>
                <c:pt idx="0">
                  <c:v>5а</c:v>
                </c:pt>
                <c:pt idx="1">
                  <c:v>5б</c:v>
                </c:pt>
                <c:pt idx="2">
                  <c:v>6а</c:v>
                </c:pt>
                <c:pt idx="3">
                  <c:v>6б</c:v>
                </c:pt>
                <c:pt idx="4">
                  <c:v>7а</c:v>
                </c:pt>
                <c:pt idx="5">
                  <c:v>7б</c:v>
                </c:pt>
                <c:pt idx="6">
                  <c:v>8а</c:v>
                </c:pt>
                <c:pt idx="7">
                  <c:v>8б</c:v>
                </c:pt>
                <c:pt idx="8">
                  <c:v>9а</c:v>
                </c:pt>
                <c:pt idx="9">
                  <c:v>9б</c:v>
                </c:pt>
                <c:pt idx="10">
                  <c:v>10</c:v>
                </c:pt>
                <c:pt idx="11">
                  <c:v>11</c:v>
                </c:pt>
              </c:strCache>
            </c:strRef>
          </c:cat>
          <c:val>
            <c:numRef>
              <c:f>Лист1!$E$2:$E$13</c:f>
              <c:numCache>
                <c:formatCode>General</c:formatCode>
                <c:ptCount val="12"/>
                <c:pt idx="0">
                  <c:v>23</c:v>
                </c:pt>
                <c:pt idx="1">
                  <c:v>0</c:v>
                </c:pt>
                <c:pt idx="2">
                  <c:v>32</c:v>
                </c:pt>
                <c:pt idx="3">
                  <c:v>0</c:v>
                </c:pt>
                <c:pt idx="4">
                  <c:v>139</c:v>
                </c:pt>
                <c:pt idx="5">
                  <c:v>37</c:v>
                </c:pt>
                <c:pt idx="6">
                  <c:v>48</c:v>
                </c:pt>
                <c:pt idx="7">
                  <c:v>9</c:v>
                </c:pt>
                <c:pt idx="8">
                  <c:v>70</c:v>
                </c:pt>
                <c:pt idx="9">
                  <c:v>642</c:v>
                </c:pt>
                <c:pt idx="10">
                  <c:v>148</c:v>
                </c:pt>
                <c:pt idx="1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3104000"/>
        <c:axId val="94881472"/>
      </c:barChart>
      <c:catAx>
        <c:axId val="183104000"/>
        <c:scaling>
          <c:orientation val="minMax"/>
        </c:scaling>
        <c:delete val="0"/>
        <c:axPos val="b"/>
        <c:majorTickMark val="out"/>
        <c:minorTickMark val="none"/>
        <c:tickLblPos val="nextTo"/>
        <c:crossAx val="94881472"/>
        <c:crosses val="autoZero"/>
        <c:auto val="1"/>
        <c:lblAlgn val="ctr"/>
        <c:lblOffset val="100"/>
        <c:noMultiLvlLbl val="0"/>
      </c:catAx>
      <c:valAx>
        <c:axId val="94881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83104000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2DC563-7E16-41FA-B190-1C641F26C4E2}" type="doc">
      <dgm:prSet loTypeId="urn:microsoft.com/office/officeart/2005/8/layout/radial3" loCatId="cycle" qsTypeId="urn:microsoft.com/office/officeart/2005/8/quickstyle/simple3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DF80D01C-2EB8-47D7-B415-09B9C0932D79}">
      <dgm:prSet phldrT="[Текст]" custT="1"/>
      <dgm:spPr/>
      <dgm:t>
        <a:bodyPr/>
        <a:lstStyle/>
        <a:p>
          <a:r>
            <a:rPr lang="ru-RU" sz="4000" b="1" i="0" dirty="0" smtClean="0">
              <a:solidFill>
                <a:srgbClr val="FF0000"/>
              </a:solidFill>
              <a:effectLst/>
            </a:rPr>
            <a:t>Самый классный класс</a:t>
          </a:r>
          <a:endParaRPr lang="ru-RU" sz="4000" b="1" i="0" dirty="0">
            <a:solidFill>
              <a:srgbClr val="FF0000"/>
            </a:solidFill>
            <a:effectLst/>
          </a:endParaRPr>
        </a:p>
      </dgm:t>
    </dgm:pt>
    <dgm:pt modelId="{E4C40ED4-2A47-4E67-B631-472E4610EC95}" type="parTrans" cxnId="{6BCC9AF1-523D-4AA4-86CC-8E146FAB9B72}">
      <dgm:prSet/>
      <dgm:spPr/>
      <dgm:t>
        <a:bodyPr/>
        <a:lstStyle/>
        <a:p>
          <a:endParaRPr lang="ru-RU"/>
        </a:p>
      </dgm:t>
    </dgm:pt>
    <dgm:pt modelId="{91E31D65-697E-43D5-A91D-2D27E9EDA752}" type="sibTrans" cxnId="{6BCC9AF1-523D-4AA4-86CC-8E146FAB9B72}">
      <dgm:prSet/>
      <dgm:spPr/>
      <dgm:t>
        <a:bodyPr/>
        <a:lstStyle/>
        <a:p>
          <a:endParaRPr lang="ru-RU"/>
        </a:p>
      </dgm:t>
    </dgm:pt>
    <dgm:pt modelId="{9F974627-9291-4D30-B63D-35D758A2589E}">
      <dgm:prSet phldrT="[Текст]" custT="1"/>
      <dgm:spPr/>
      <dgm:t>
        <a:bodyPr/>
        <a:lstStyle/>
        <a:p>
          <a:r>
            <a:rPr lang="ru-RU" sz="900" b="1" i="0" dirty="0" smtClean="0">
              <a:effectLst/>
            </a:rPr>
            <a:t>ПОВЫСИТЬ УРОВЕНЬ МОТИВАЦИИ ДЕТЕЙ К УСПЕШНОЙ УЧЕБНОЙ ДЕЯТЕЛЬНОСТИ</a:t>
          </a:r>
          <a:endParaRPr lang="ru-RU" sz="900" b="1" i="0" dirty="0">
            <a:effectLst/>
          </a:endParaRPr>
        </a:p>
      </dgm:t>
    </dgm:pt>
    <dgm:pt modelId="{BE1BBB33-7EB3-41DD-A786-FCE225A804FF}" type="parTrans" cxnId="{1A64A67A-56D8-4EE5-8E3E-C695655FFD23}">
      <dgm:prSet/>
      <dgm:spPr/>
      <dgm:t>
        <a:bodyPr/>
        <a:lstStyle/>
        <a:p>
          <a:endParaRPr lang="ru-RU"/>
        </a:p>
      </dgm:t>
    </dgm:pt>
    <dgm:pt modelId="{C8E8B5CC-88B1-4777-8322-B91A7E5AD290}" type="sibTrans" cxnId="{1A64A67A-56D8-4EE5-8E3E-C695655FFD23}">
      <dgm:prSet/>
      <dgm:spPr/>
      <dgm:t>
        <a:bodyPr/>
        <a:lstStyle/>
        <a:p>
          <a:endParaRPr lang="ru-RU"/>
        </a:p>
      </dgm:t>
    </dgm:pt>
    <dgm:pt modelId="{8501C322-CE6D-4433-AB1A-103E89D72763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ПОВЫСИТЬ УРОВЕНЬ ДИСЦИПЛИНИРОВАННОСТИ УЧАЩИХСЯ, УЛУЧШИТЬ ПОКАЗАТЕЛИ ПОСЕЩАЕМОСТИ УЧЕБНЫХ ЗАНЯТИЙ</a:t>
          </a:r>
          <a:endParaRPr lang="ru-RU" sz="900" b="1" i="0" dirty="0">
            <a:effectLst/>
          </a:endParaRPr>
        </a:p>
      </dgm:t>
    </dgm:pt>
    <dgm:pt modelId="{E85D9B77-0565-487C-B272-32852D0A6674}" type="parTrans" cxnId="{42502CC2-5B37-474D-8967-C51F1823FCBE}">
      <dgm:prSet/>
      <dgm:spPr/>
      <dgm:t>
        <a:bodyPr/>
        <a:lstStyle/>
        <a:p>
          <a:endParaRPr lang="ru-RU"/>
        </a:p>
      </dgm:t>
    </dgm:pt>
    <dgm:pt modelId="{0FAB7F69-58E5-4682-8FE0-1DA5B923030F}" type="sibTrans" cxnId="{42502CC2-5B37-474D-8967-C51F1823FCBE}">
      <dgm:prSet/>
      <dgm:spPr/>
      <dgm:t>
        <a:bodyPr/>
        <a:lstStyle/>
        <a:p>
          <a:endParaRPr lang="ru-RU"/>
        </a:p>
      </dgm:t>
    </dgm:pt>
    <dgm:pt modelId="{D405D1FC-0033-4CD7-8C31-579E56202062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ПРИВЛЕЧЬ РЕБЯТ К АКТИВНОЙ ЖИЗНИ КЛАССА,  ШКОЛЫ  И ПОСЕЛКА, А ТАКЖЕ  ПРОСЛЕДИТЬ ИХ   РЕЗУЛЬТАТЫ </a:t>
          </a:r>
          <a:endParaRPr lang="ru-RU" sz="900" b="1" i="0" dirty="0">
            <a:effectLst/>
          </a:endParaRPr>
        </a:p>
      </dgm:t>
    </dgm:pt>
    <dgm:pt modelId="{91D60F6A-431F-4F10-8F18-8620F040E7D9}" type="parTrans" cxnId="{94038E62-38FE-493F-B542-D552A151C7FC}">
      <dgm:prSet/>
      <dgm:spPr/>
      <dgm:t>
        <a:bodyPr/>
        <a:lstStyle/>
        <a:p>
          <a:endParaRPr lang="ru-RU"/>
        </a:p>
      </dgm:t>
    </dgm:pt>
    <dgm:pt modelId="{B6A8926D-44C1-4C47-9E43-34C142765847}" type="sibTrans" cxnId="{94038E62-38FE-493F-B542-D552A151C7FC}">
      <dgm:prSet/>
      <dgm:spPr/>
      <dgm:t>
        <a:bodyPr/>
        <a:lstStyle/>
        <a:p>
          <a:endParaRPr lang="ru-RU"/>
        </a:p>
      </dgm:t>
    </dgm:pt>
    <dgm:pt modelId="{2289E2CC-E6AF-48F5-9561-FB345C911391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РАЗВИТЬ КЛАССНОЕ САМОУПРАВЛЕНИЕ, ЧТОБЫ ОНО РАБОТАЛО СИСТЕМНО </a:t>
          </a:r>
          <a:endParaRPr lang="ru-RU" sz="900" b="1" i="0" dirty="0">
            <a:effectLst/>
          </a:endParaRPr>
        </a:p>
      </dgm:t>
    </dgm:pt>
    <dgm:pt modelId="{1EFD679E-7FB2-4CC3-958A-796A9A5E07E2}" type="parTrans" cxnId="{7F5E2C4A-413A-4215-9DA3-99073E739265}">
      <dgm:prSet/>
      <dgm:spPr/>
      <dgm:t>
        <a:bodyPr/>
        <a:lstStyle/>
        <a:p>
          <a:endParaRPr lang="ru-RU"/>
        </a:p>
      </dgm:t>
    </dgm:pt>
    <dgm:pt modelId="{5E0FCE12-53D2-45F3-901D-A17DA8AD5688}" type="sibTrans" cxnId="{7F5E2C4A-413A-4215-9DA3-99073E739265}">
      <dgm:prSet/>
      <dgm:spPr/>
      <dgm:t>
        <a:bodyPr/>
        <a:lstStyle/>
        <a:p>
          <a:endParaRPr lang="ru-RU"/>
        </a:p>
      </dgm:t>
    </dgm:pt>
    <dgm:pt modelId="{BFC82753-D646-4308-8BE8-2C4999FFE68C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СОЗДАТЬ УСЛОВИЯ, УЧИТЫВАЮЩИЕ ИНДИВИДУАЛЬНЫЕ СПОСОБНОСТИ, ВОЗМОЖНОСТИ УЧАЩИХСЯ</a:t>
          </a:r>
          <a:endParaRPr lang="ru-RU" sz="900" b="1" i="0" dirty="0">
            <a:effectLst/>
          </a:endParaRPr>
        </a:p>
      </dgm:t>
    </dgm:pt>
    <dgm:pt modelId="{068836E1-CFEA-4F4A-B042-08279EE18062}" type="parTrans" cxnId="{B69F40D4-C5B4-4C8A-8A4A-793B9D446813}">
      <dgm:prSet/>
      <dgm:spPr/>
      <dgm:t>
        <a:bodyPr/>
        <a:lstStyle/>
        <a:p>
          <a:endParaRPr lang="ru-RU"/>
        </a:p>
      </dgm:t>
    </dgm:pt>
    <dgm:pt modelId="{1347AB88-D85F-4F4A-9447-D7D7F69AD66F}" type="sibTrans" cxnId="{B69F40D4-C5B4-4C8A-8A4A-793B9D446813}">
      <dgm:prSet/>
      <dgm:spPr/>
      <dgm:t>
        <a:bodyPr/>
        <a:lstStyle/>
        <a:p>
          <a:endParaRPr lang="ru-RU"/>
        </a:p>
      </dgm:t>
    </dgm:pt>
    <dgm:pt modelId="{066267B4-BF76-4D5F-BD51-3FE1FC7BD5DA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СТИМУЛИРОВАТЬ КРЕАТИВНОЕ ОТНОШЕНИЕ УЧАЩЕГОСЯ К РАБОТЕ КЛАССНОГО КОЛЛЕКТИВА; </a:t>
          </a:r>
          <a:endParaRPr lang="ru-RU" sz="900" b="1" i="0" dirty="0">
            <a:effectLst/>
          </a:endParaRPr>
        </a:p>
      </dgm:t>
    </dgm:pt>
    <dgm:pt modelId="{DF4D6E72-4FCB-4898-B361-74927AA74AD1}" type="parTrans" cxnId="{4B82B3F0-15AA-477E-9049-1DAC19B4702B}">
      <dgm:prSet/>
      <dgm:spPr/>
      <dgm:t>
        <a:bodyPr/>
        <a:lstStyle/>
        <a:p>
          <a:endParaRPr lang="ru-RU"/>
        </a:p>
      </dgm:t>
    </dgm:pt>
    <dgm:pt modelId="{036F2C45-0B51-47DE-9C2C-CDFDE39A1396}" type="sibTrans" cxnId="{4B82B3F0-15AA-477E-9049-1DAC19B4702B}">
      <dgm:prSet/>
      <dgm:spPr/>
      <dgm:t>
        <a:bodyPr/>
        <a:lstStyle/>
        <a:p>
          <a:endParaRPr lang="ru-RU"/>
        </a:p>
      </dgm:t>
    </dgm:pt>
    <dgm:pt modelId="{7A89902D-BCDA-48CC-A801-7DAED7C5CDB4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РАЗВИТЬ У УЧАЩИХСЯ САМОСТОЯТЕЛЬНОСТЬ МЫШЛЕНИЯ И СПОСОБНОСТЬ К САМООБРАЗОВАНИЮ И САМОРАЗВИТИЮ</a:t>
          </a:r>
          <a:endParaRPr lang="ru-RU" sz="900" b="1" i="0" dirty="0">
            <a:effectLst/>
          </a:endParaRPr>
        </a:p>
      </dgm:t>
    </dgm:pt>
    <dgm:pt modelId="{9A4C8815-B7F7-4AC0-8B38-3F1BBC04AE50}" type="parTrans" cxnId="{33C9E6CA-014F-47C4-A157-80236A3581AA}">
      <dgm:prSet/>
      <dgm:spPr/>
      <dgm:t>
        <a:bodyPr/>
        <a:lstStyle/>
        <a:p>
          <a:endParaRPr lang="ru-RU"/>
        </a:p>
      </dgm:t>
    </dgm:pt>
    <dgm:pt modelId="{CB2E872D-481D-4E66-8B49-86FCFA701A2E}" type="sibTrans" cxnId="{33C9E6CA-014F-47C4-A157-80236A3581AA}">
      <dgm:prSet/>
      <dgm:spPr/>
      <dgm:t>
        <a:bodyPr/>
        <a:lstStyle/>
        <a:p>
          <a:endParaRPr lang="ru-RU"/>
        </a:p>
      </dgm:t>
    </dgm:pt>
    <dgm:pt modelId="{2BA5B55E-7A0C-4216-BE69-70791A45CF11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ПОДНЯТЬ САМООЦЕНКУ ДЕТЕЙ, ВОСПИТАТЬ В НИХ КОНКУРЕНТОСПОСОБНОСТЬ</a:t>
          </a:r>
          <a:endParaRPr lang="ru-RU" sz="900" b="1" i="0" dirty="0">
            <a:effectLst/>
          </a:endParaRPr>
        </a:p>
      </dgm:t>
    </dgm:pt>
    <dgm:pt modelId="{B38D5F00-1198-4F26-ABCC-CE822731DE72}" type="parTrans" cxnId="{E631E64A-3151-476E-9B7A-EEFEB4C51B2F}">
      <dgm:prSet/>
      <dgm:spPr/>
      <dgm:t>
        <a:bodyPr/>
        <a:lstStyle/>
        <a:p>
          <a:endParaRPr lang="ru-RU"/>
        </a:p>
      </dgm:t>
    </dgm:pt>
    <dgm:pt modelId="{564C085E-9925-47E5-8C08-949488EF228E}" type="sibTrans" cxnId="{E631E64A-3151-476E-9B7A-EEFEB4C51B2F}">
      <dgm:prSet/>
      <dgm:spPr/>
      <dgm:t>
        <a:bodyPr/>
        <a:lstStyle/>
        <a:p>
          <a:endParaRPr lang="ru-RU"/>
        </a:p>
      </dgm:t>
    </dgm:pt>
    <dgm:pt modelId="{25251D23-6C21-429F-BEBD-DAA5A3978A59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ПРИВЛЕЧЬ РОДИТЕЛЕЙ К РАБОТЕ В КЛАССНОМ КОЛЛЕКТИВЕ</a:t>
          </a:r>
          <a:endParaRPr lang="ru-RU" sz="900" b="1" i="0" dirty="0">
            <a:effectLst/>
          </a:endParaRPr>
        </a:p>
      </dgm:t>
    </dgm:pt>
    <dgm:pt modelId="{17BFFCE6-0290-4826-A6EA-E195867197D0}" type="parTrans" cxnId="{A5861D71-5631-4119-8E21-FF9DE290E059}">
      <dgm:prSet/>
      <dgm:spPr/>
      <dgm:t>
        <a:bodyPr/>
        <a:lstStyle/>
        <a:p>
          <a:endParaRPr lang="ru-RU"/>
        </a:p>
      </dgm:t>
    </dgm:pt>
    <dgm:pt modelId="{AA559F82-5AE8-46C6-B18D-D7C298E386CD}" type="sibTrans" cxnId="{A5861D71-5631-4119-8E21-FF9DE290E059}">
      <dgm:prSet/>
      <dgm:spPr/>
      <dgm:t>
        <a:bodyPr/>
        <a:lstStyle/>
        <a:p>
          <a:endParaRPr lang="ru-RU"/>
        </a:p>
      </dgm:t>
    </dgm:pt>
    <dgm:pt modelId="{107D4ECF-C6C4-4299-94F3-3CDD6E114A01}">
      <dgm:prSet/>
      <dgm:spPr/>
      <dgm:t>
        <a:bodyPr/>
        <a:lstStyle/>
        <a:p>
          <a:endParaRPr lang="ru-RU" sz="2800" b="1" i="0" dirty="0">
            <a:effectLst/>
          </a:endParaRPr>
        </a:p>
      </dgm:t>
    </dgm:pt>
    <dgm:pt modelId="{3B976DB6-FC98-4018-A153-9E45A80EA604}" type="parTrans" cxnId="{F30EC480-75AA-4EC8-BCA6-588AE01457F2}">
      <dgm:prSet/>
      <dgm:spPr/>
      <dgm:t>
        <a:bodyPr/>
        <a:lstStyle/>
        <a:p>
          <a:endParaRPr lang="ru-RU"/>
        </a:p>
      </dgm:t>
    </dgm:pt>
    <dgm:pt modelId="{9BE4EE57-1F01-4FB4-9778-0A958D6F40E2}" type="sibTrans" cxnId="{F30EC480-75AA-4EC8-BCA6-588AE01457F2}">
      <dgm:prSet/>
      <dgm:spPr/>
      <dgm:t>
        <a:bodyPr/>
        <a:lstStyle/>
        <a:p>
          <a:endParaRPr lang="ru-RU"/>
        </a:p>
      </dgm:t>
    </dgm:pt>
    <dgm:pt modelId="{675B5DB7-B3C7-4AA4-9042-712882B6A368}">
      <dgm:prSet custT="1"/>
      <dgm:spPr/>
      <dgm:t>
        <a:bodyPr/>
        <a:lstStyle/>
        <a:p>
          <a:r>
            <a:rPr lang="ru-RU" sz="900" b="1" i="0" dirty="0" smtClean="0">
              <a:effectLst/>
            </a:rPr>
            <a:t>ВОСПИТАТЬ В ДЕТЯХ ЧУВСТВО ОТВЕТСТВЕННОСТИ ЗА РЕЗУЛЬТАТЫ СВОЕГО ТРУДА, РАЗВИТЬ КОМАНДНЫЙ ДУХ И СПЛОЧЕННОСТЬ</a:t>
          </a:r>
          <a:endParaRPr lang="ru-RU" sz="900" b="1" i="0" dirty="0">
            <a:effectLst/>
          </a:endParaRPr>
        </a:p>
      </dgm:t>
    </dgm:pt>
    <dgm:pt modelId="{CAB070C9-1FCA-4451-B02B-D98057827BBE}" type="parTrans" cxnId="{BFB42649-B715-45BC-9930-325FA9F790F0}">
      <dgm:prSet/>
      <dgm:spPr/>
      <dgm:t>
        <a:bodyPr/>
        <a:lstStyle/>
        <a:p>
          <a:endParaRPr lang="ru-RU"/>
        </a:p>
      </dgm:t>
    </dgm:pt>
    <dgm:pt modelId="{4B139973-8BE3-4F3A-9FB8-E62282E7B347}" type="sibTrans" cxnId="{BFB42649-B715-45BC-9930-325FA9F790F0}">
      <dgm:prSet/>
      <dgm:spPr/>
      <dgm:t>
        <a:bodyPr/>
        <a:lstStyle/>
        <a:p>
          <a:endParaRPr lang="ru-RU"/>
        </a:p>
      </dgm:t>
    </dgm:pt>
    <dgm:pt modelId="{5D06AC12-7763-498C-B675-D455411420A2}" type="pres">
      <dgm:prSet presAssocID="{4C2DC563-7E16-41FA-B190-1C641F26C4E2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1E6B810-6739-42B3-9AD8-18A8801D923A}" type="pres">
      <dgm:prSet presAssocID="{4C2DC563-7E16-41FA-B190-1C641F26C4E2}" presName="radial" presStyleCnt="0">
        <dgm:presLayoutVars>
          <dgm:animLvl val="ctr"/>
        </dgm:presLayoutVars>
      </dgm:prSet>
      <dgm:spPr/>
    </dgm:pt>
    <dgm:pt modelId="{2EAAB1CA-C25C-4F41-96D1-8E9A93270996}" type="pres">
      <dgm:prSet presAssocID="{DF80D01C-2EB8-47D7-B415-09B9C0932D79}" presName="centerShape" presStyleLbl="vennNode1" presStyleIdx="0" presStyleCnt="11" custScaleX="108791" custScaleY="108791"/>
      <dgm:spPr/>
      <dgm:t>
        <a:bodyPr/>
        <a:lstStyle/>
        <a:p>
          <a:endParaRPr lang="ru-RU"/>
        </a:p>
      </dgm:t>
    </dgm:pt>
    <dgm:pt modelId="{2F43BF46-9BAD-44C4-9523-7522BB87F9B2}" type="pres">
      <dgm:prSet presAssocID="{9F974627-9291-4D30-B63D-35D758A2589E}" presName="node" presStyleLbl="venn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4823B31-F261-48EA-8707-4F8B4828C725}" type="pres">
      <dgm:prSet presAssocID="{8501C322-CE6D-4433-AB1A-103E89D72763}" presName="node" presStyleLbl="venn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171CAA-4F78-4B15-871F-D921096250A6}" type="pres">
      <dgm:prSet presAssocID="{D405D1FC-0033-4CD7-8C31-579E56202062}" presName="node" presStyleLbl="venn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6EB648-8D1D-46D8-AD8C-37B57ED59191}" type="pres">
      <dgm:prSet presAssocID="{2289E2CC-E6AF-48F5-9561-FB345C911391}" presName="node" presStyleLbl="venn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1757D-F22C-4C32-943F-C8DCFB9FBBFE}" type="pres">
      <dgm:prSet presAssocID="{BFC82753-D646-4308-8BE8-2C4999FFE68C}" presName="node" presStyleLbl="venn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47CAB-B3CC-47B7-AA8F-87CDD8ACCB48}" type="pres">
      <dgm:prSet presAssocID="{675B5DB7-B3C7-4AA4-9042-712882B6A368}" presName="node" presStyleLbl="venn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227EBE-A90D-4AE4-B65D-2FA5D3D161E1}" type="pres">
      <dgm:prSet presAssocID="{066267B4-BF76-4D5F-BD51-3FE1FC7BD5DA}" presName="node" presStyleLbl="venn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D45A10-5514-43A5-A200-EA94EBB5C7F6}" type="pres">
      <dgm:prSet presAssocID="{7A89902D-BCDA-48CC-A801-7DAED7C5CDB4}" presName="node" presStyleLbl="venn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34CFE8-7AB0-4F9B-8764-B43E7F460E14}" type="pres">
      <dgm:prSet presAssocID="{2BA5B55E-7A0C-4216-BE69-70791A45CF11}" presName="node" presStyleLbl="venn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A4781D-04BB-4BA8-B1BE-5B4B422B4F5F}" type="pres">
      <dgm:prSet presAssocID="{25251D23-6C21-429F-BEBD-DAA5A3978A59}" presName="node" presStyleLbl="venn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33A9E4-C50B-4D9F-B0B4-727588D913AF}" type="presOf" srcId="{675B5DB7-B3C7-4AA4-9042-712882B6A368}" destId="{24B47CAB-B3CC-47B7-AA8F-87CDD8ACCB48}" srcOrd="0" destOrd="0" presId="urn:microsoft.com/office/officeart/2005/8/layout/radial3"/>
    <dgm:cxn modelId="{A5861D71-5631-4119-8E21-FF9DE290E059}" srcId="{DF80D01C-2EB8-47D7-B415-09B9C0932D79}" destId="{25251D23-6C21-429F-BEBD-DAA5A3978A59}" srcOrd="9" destOrd="0" parTransId="{17BFFCE6-0290-4826-A6EA-E195867197D0}" sibTransId="{AA559F82-5AE8-46C6-B18D-D7C298E386CD}"/>
    <dgm:cxn modelId="{9A1B428C-A127-4B44-926A-4735E018028D}" type="presOf" srcId="{7A89902D-BCDA-48CC-A801-7DAED7C5CDB4}" destId="{DFD45A10-5514-43A5-A200-EA94EBB5C7F6}" srcOrd="0" destOrd="0" presId="urn:microsoft.com/office/officeart/2005/8/layout/radial3"/>
    <dgm:cxn modelId="{BFB42649-B715-45BC-9930-325FA9F790F0}" srcId="{DF80D01C-2EB8-47D7-B415-09B9C0932D79}" destId="{675B5DB7-B3C7-4AA4-9042-712882B6A368}" srcOrd="5" destOrd="0" parTransId="{CAB070C9-1FCA-4451-B02B-D98057827BBE}" sibTransId="{4B139973-8BE3-4F3A-9FB8-E62282E7B347}"/>
    <dgm:cxn modelId="{B399C843-F3CC-4680-98CF-FC299B611F05}" type="presOf" srcId="{8501C322-CE6D-4433-AB1A-103E89D72763}" destId="{54823B31-F261-48EA-8707-4F8B4828C725}" srcOrd="0" destOrd="0" presId="urn:microsoft.com/office/officeart/2005/8/layout/radial3"/>
    <dgm:cxn modelId="{33C9E6CA-014F-47C4-A157-80236A3581AA}" srcId="{DF80D01C-2EB8-47D7-B415-09B9C0932D79}" destId="{7A89902D-BCDA-48CC-A801-7DAED7C5CDB4}" srcOrd="7" destOrd="0" parTransId="{9A4C8815-B7F7-4AC0-8B38-3F1BBC04AE50}" sibTransId="{CB2E872D-481D-4E66-8B49-86FCFA701A2E}"/>
    <dgm:cxn modelId="{93CB2A73-122D-41DE-86B6-88BFDBF34280}" type="presOf" srcId="{DF80D01C-2EB8-47D7-B415-09B9C0932D79}" destId="{2EAAB1CA-C25C-4F41-96D1-8E9A93270996}" srcOrd="0" destOrd="0" presId="urn:microsoft.com/office/officeart/2005/8/layout/radial3"/>
    <dgm:cxn modelId="{4B82B3F0-15AA-477E-9049-1DAC19B4702B}" srcId="{DF80D01C-2EB8-47D7-B415-09B9C0932D79}" destId="{066267B4-BF76-4D5F-BD51-3FE1FC7BD5DA}" srcOrd="6" destOrd="0" parTransId="{DF4D6E72-4FCB-4898-B361-74927AA74AD1}" sibTransId="{036F2C45-0B51-47DE-9C2C-CDFDE39A1396}"/>
    <dgm:cxn modelId="{94038E62-38FE-493F-B542-D552A151C7FC}" srcId="{DF80D01C-2EB8-47D7-B415-09B9C0932D79}" destId="{D405D1FC-0033-4CD7-8C31-579E56202062}" srcOrd="2" destOrd="0" parTransId="{91D60F6A-431F-4F10-8F18-8620F040E7D9}" sibTransId="{B6A8926D-44C1-4C47-9E43-34C142765847}"/>
    <dgm:cxn modelId="{6BCC9AF1-523D-4AA4-86CC-8E146FAB9B72}" srcId="{4C2DC563-7E16-41FA-B190-1C641F26C4E2}" destId="{DF80D01C-2EB8-47D7-B415-09B9C0932D79}" srcOrd="0" destOrd="0" parTransId="{E4C40ED4-2A47-4E67-B631-472E4610EC95}" sibTransId="{91E31D65-697E-43D5-A91D-2D27E9EDA752}"/>
    <dgm:cxn modelId="{7D1C85BB-3357-4BDD-A72F-C6E69B0A4715}" type="presOf" srcId="{2BA5B55E-7A0C-4216-BE69-70791A45CF11}" destId="{BC34CFE8-7AB0-4F9B-8764-B43E7F460E14}" srcOrd="0" destOrd="0" presId="urn:microsoft.com/office/officeart/2005/8/layout/radial3"/>
    <dgm:cxn modelId="{D38AA13E-3345-4FB4-9428-DF1F02D687C4}" type="presOf" srcId="{066267B4-BF76-4D5F-BD51-3FE1FC7BD5DA}" destId="{14227EBE-A90D-4AE4-B65D-2FA5D3D161E1}" srcOrd="0" destOrd="0" presId="urn:microsoft.com/office/officeart/2005/8/layout/radial3"/>
    <dgm:cxn modelId="{EDCAD19A-4FCE-480E-B165-9C97D67567EE}" type="presOf" srcId="{2289E2CC-E6AF-48F5-9561-FB345C911391}" destId="{046EB648-8D1D-46D8-AD8C-37B57ED59191}" srcOrd="0" destOrd="0" presId="urn:microsoft.com/office/officeart/2005/8/layout/radial3"/>
    <dgm:cxn modelId="{1A64A67A-56D8-4EE5-8E3E-C695655FFD23}" srcId="{DF80D01C-2EB8-47D7-B415-09B9C0932D79}" destId="{9F974627-9291-4D30-B63D-35D758A2589E}" srcOrd="0" destOrd="0" parTransId="{BE1BBB33-7EB3-41DD-A786-FCE225A804FF}" sibTransId="{C8E8B5CC-88B1-4777-8322-B91A7E5AD290}"/>
    <dgm:cxn modelId="{B66C7753-5BC3-408B-B714-E6D696B99EC9}" type="presOf" srcId="{25251D23-6C21-429F-BEBD-DAA5A3978A59}" destId="{5DA4781D-04BB-4BA8-B1BE-5B4B422B4F5F}" srcOrd="0" destOrd="0" presId="urn:microsoft.com/office/officeart/2005/8/layout/radial3"/>
    <dgm:cxn modelId="{807A5EEB-328A-428D-A76E-2FB92CADD6BD}" type="presOf" srcId="{BFC82753-D646-4308-8BE8-2C4999FFE68C}" destId="{81E1757D-F22C-4C32-943F-C8DCFB9FBBFE}" srcOrd="0" destOrd="0" presId="urn:microsoft.com/office/officeart/2005/8/layout/radial3"/>
    <dgm:cxn modelId="{42502CC2-5B37-474D-8967-C51F1823FCBE}" srcId="{DF80D01C-2EB8-47D7-B415-09B9C0932D79}" destId="{8501C322-CE6D-4433-AB1A-103E89D72763}" srcOrd="1" destOrd="0" parTransId="{E85D9B77-0565-487C-B272-32852D0A6674}" sibTransId="{0FAB7F69-58E5-4682-8FE0-1DA5B923030F}"/>
    <dgm:cxn modelId="{1E88648F-8C05-44AF-9A81-69FE2053C9FB}" type="presOf" srcId="{D405D1FC-0033-4CD7-8C31-579E56202062}" destId="{F3171CAA-4F78-4B15-871F-D921096250A6}" srcOrd="0" destOrd="0" presId="urn:microsoft.com/office/officeart/2005/8/layout/radial3"/>
    <dgm:cxn modelId="{E631E64A-3151-476E-9B7A-EEFEB4C51B2F}" srcId="{DF80D01C-2EB8-47D7-B415-09B9C0932D79}" destId="{2BA5B55E-7A0C-4216-BE69-70791A45CF11}" srcOrd="8" destOrd="0" parTransId="{B38D5F00-1198-4F26-ABCC-CE822731DE72}" sibTransId="{564C085E-9925-47E5-8C08-949488EF228E}"/>
    <dgm:cxn modelId="{7F5E2C4A-413A-4215-9DA3-99073E739265}" srcId="{DF80D01C-2EB8-47D7-B415-09B9C0932D79}" destId="{2289E2CC-E6AF-48F5-9561-FB345C911391}" srcOrd="3" destOrd="0" parTransId="{1EFD679E-7FB2-4CC3-958A-796A9A5E07E2}" sibTransId="{5E0FCE12-53D2-45F3-901D-A17DA8AD5688}"/>
    <dgm:cxn modelId="{F6D9E1D4-990F-42E9-A1A6-5B32D9D7A055}" type="presOf" srcId="{4C2DC563-7E16-41FA-B190-1C641F26C4E2}" destId="{5D06AC12-7763-498C-B675-D455411420A2}" srcOrd="0" destOrd="0" presId="urn:microsoft.com/office/officeart/2005/8/layout/radial3"/>
    <dgm:cxn modelId="{B69F40D4-C5B4-4C8A-8A4A-793B9D446813}" srcId="{DF80D01C-2EB8-47D7-B415-09B9C0932D79}" destId="{BFC82753-D646-4308-8BE8-2C4999FFE68C}" srcOrd="4" destOrd="0" parTransId="{068836E1-CFEA-4F4A-B042-08279EE18062}" sibTransId="{1347AB88-D85F-4F4A-9447-D7D7F69AD66F}"/>
    <dgm:cxn modelId="{F30EC480-75AA-4EC8-BCA6-588AE01457F2}" srcId="{4C2DC563-7E16-41FA-B190-1C641F26C4E2}" destId="{107D4ECF-C6C4-4299-94F3-3CDD6E114A01}" srcOrd="1" destOrd="0" parTransId="{3B976DB6-FC98-4018-A153-9E45A80EA604}" sibTransId="{9BE4EE57-1F01-4FB4-9778-0A958D6F40E2}"/>
    <dgm:cxn modelId="{C5AF76D0-28C4-4A26-A4B1-16D593F63DFA}" type="presOf" srcId="{9F974627-9291-4D30-B63D-35D758A2589E}" destId="{2F43BF46-9BAD-44C4-9523-7522BB87F9B2}" srcOrd="0" destOrd="0" presId="urn:microsoft.com/office/officeart/2005/8/layout/radial3"/>
    <dgm:cxn modelId="{C72178DD-4027-42EF-B150-87450D175A61}" type="presParOf" srcId="{5D06AC12-7763-498C-B675-D455411420A2}" destId="{51E6B810-6739-42B3-9AD8-18A8801D923A}" srcOrd="0" destOrd="0" presId="urn:microsoft.com/office/officeart/2005/8/layout/radial3"/>
    <dgm:cxn modelId="{3F72CF7D-F44A-4B2A-870B-6631061A38B2}" type="presParOf" srcId="{51E6B810-6739-42B3-9AD8-18A8801D923A}" destId="{2EAAB1CA-C25C-4F41-96D1-8E9A93270996}" srcOrd="0" destOrd="0" presId="urn:microsoft.com/office/officeart/2005/8/layout/radial3"/>
    <dgm:cxn modelId="{DEAF6E73-24D4-4517-8FB8-83521C397536}" type="presParOf" srcId="{51E6B810-6739-42B3-9AD8-18A8801D923A}" destId="{2F43BF46-9BAD-44C4-9523-7522BB87F9B2}" srcOrd="1" destOrd="0" presId="urn:microsoft.com/office/officeart/2005/8/layout/radial3"/>
    <dgm:cxn modelId="{C80AE7AA-9423-446E-9132-494D308766A1}" type="presParOf" srcId="{51E6B810-6739-42B3-9AD8-18A8801D923A}" destId="{54823B31-F261-48EA-8707-4F8B4828C725}" srcOrd="2" destOrd="0" presId="urn:microsoft.com/office/officeart/2005/8/layout/radial3"/>
    <dgm:cxn modelId="{4FFF3290-8BA7-435B-901B-7CBEE958D4ED}" type="presParOf" srcId="{51E6B810-6739-42B3-9AD8-18A8801D923A}" destId="{F3171CAA-4F78-4B15-871F-D921096250A6}" srcOrd="3" destOrd="0" presId="urn:microsoft.com/office/officeart/2005/8/layout/radial3"/>
    <dgm:cxn modelId="{E5FDD353-0669-4037-9643-77F499F5B154}" type="presParOf" srcId="{51E6B810-6739-42B3-9AD8-18A8801D923A}" destId="{046EB648-8D1D-46D8-AD8C-37B57ED59191}" srcOrd="4" destOrd="0" presId="urn:microsoft.com/office/officeart/2005/8/layout/radial3"/>
    <dgm:cxn modelId="{FC882243-B0A5-4148-9055-5366C1BC562A}" type="presParOf" srcId="{51E6B810-6739-42B3-9AD8-18A8801D923A}" destId="{81E1757D-F22C-4C32-943F-C8DCFB9FBBFE}" srcOrd="5" destOrd="0" presId="urn:microsoft.com/office/officeart/2005/8/layout/radial3"/>
    <dgm:cxn modelId="{4DC031E1-7A71-422D-93C3-6212EEF6621B}" type="presParOf" srcId="{51E6B810-6739-42B3-9AD8-18A8801D923A}" destId="{24B47CAB-B3CC-47B7-AA8F-87CDD8ACCB48}" srcOrd="6" destOrd="0" presId="urn:microsoft.com/office/officeart/2005/8/layout/radial3"/>
    <dgm:cxn modelId="{DCA59B73-1494-4F56-9658-B72AF2C66FD7}" type="presParOf" srcId="{51E6B810-6739-42B3-9AD8-18A8801D923A}" destId="{14227EBE-A90D-4AE4-B65D-2FA5D3D161E1}" srcOrd="7" destOrd="0" presId="urn:microsoft.com/office/officeart/2005/8/layout/radial3"/>
    <dgm:cxn modelId="{00A1FF74-E20A-4F76-98F1-BD8C9F05CF88}" type="presParOf" srcId="{51E6B810-6739-42B3-9AD8-18A8801D923A}" destId="{DFD45A10-5514-43A5-A200-EA94EBB5C7F6}" srcOrd="8" destOrd="0" presId="urn:microsoft.com/office/officeart/2005/8/layout/radial3"/>
    <dgm:cxn modelId="{105B02E6-EEDC-439C-895C-766FF09C8FCC}" type="presParOf" srcId="{51E6B810-6739-42B3-9AD8-18A8801D923A}" destId="{BC34CFE8-7AB0-4F9B-8764-B43E7F460E14}" srcOrd="9" destOrd="0" presId="urn:microsoft.com/office/officeart/2005/8/layout/radial3"/>
    <dgm:cxn modelId="{3CC3E528-02CC-4EDD-A490-BF5447454D0D}" type="presParOf" srcId="{51E6B810-6739-42B3-9AD8-18A8801D923A}" destId="{5DA4781D-04BB-4BA8-B1BE-5B4B422B4F5F}" srcOrd="10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AAB1CA-C25C-4F41-96D1-8E9A93270996}">
      <dsp:nvSpPr>
        <dsp:cNvPr id="0" name=""/>
        <dsp:cNvSpPr/>
      </dsp:nvSpPr>
      <dsp:spPr>
        <a:xfrm>
          <a:off x="2137050" y="1099358"/>
          <a:ext cx="3345898" cy="3345898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i="0" kern="1200" dirty="0" smtClean="0">
              <a:solidFill>
                <a:srgbClr val="FF0000"/>
              </a:solidFill>
              <a:effectLst/>
            </a:rPr>
            <a:t>Самый классный класс</a:t>
          </a:r>
          <a:endParaRPr lang="ru-RU" sz="4000" b="1" i="0" kern="1200" dirty="0">
            <a:solidFill>
              <a:srgbClr val="FF0000"/>
            </a:solidFill>
            <a:effectLst/>
          </a:endParaRPr>
        </a:p>
      </dsp:txBody>
      <dsp:txXfrm>
        <a:off x="2627045" y="1589353"/>
        <a:ext cx="2365908" cy="2365908"/>
      </dsp:txXfrm>
    </dsp:sp>
    <dsp:sp modelId="{2F43BF46-9BAD-44C4-9523-7522BB87F9B2}">
      <dsp:nvSpPr>
        <dsp:cNvPr id="0" name=""/>
        <dsp:cNvSpPr/>
      </dsp:nvSpPr>
      <dsp:spPr>
        <a:xfrm>
          <a:off x="3041117" y="548"/>
          <a:ext cx="1537764" cy="1537764"/>
        </a:xfrm>
        <a:prstGeom prst="ellipse">
          <a:avLst/>
        </a:prstGeom>
        <a:solidFill>
          <a:schemeClr val="accent3">
            <a:alpha val="50000"/>
            <a:hueOff val="245240"/>
            <a:satOff val="-8112"/>
            <a:lumOff val="-11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ПОВЫСИТЬ УРОВЕНЬ МОТИВАЦИИ ДЕТЕЙ К УСПЕШНОЙ УЧЕБНОЙ ДЕЯТЕЛЬНОСТИ</a:t>
          </a:r>
          <a:endParaRPr lang="ru-RU" sz="900" b="1" i="0" kern="1200" dirty="0">
            <a:effectLst/>
          </a:endParaRPr>
        </a:p>
      </dsp:txBody>
      <dsp:txXfrm>
        <a:off x="3266317" y="225748"/>
        <a:ext cx="1087364" cy="1087364"/>
      </dsp:txXfrm>
    </dsp:sp>
    <dsp:sp modelId="{54823B31-F261-48EA-8707-4F8B4828C725}">
      <dsp:nvSpPr>
        <dsp:cNvPr id="0" name=""/>
        <dsp:cNvSpPr/>
      </dsp:nvSpPr>
      <dsp:spPr>
        <a:xfrm>
          <a:off x="4218379" y="383064"/>
          <a:ext cx="1537764" cy="1537764"/>
        </a:xfrm>
        <a:prstGeom prst="ellipse">
          <a:avLst/>
        </a:prstGeom>
        <a:solidFill>
          <a:schemeClr val="accent3">
            <a:alpha val="50000"/>
            <a:hueOff val="490479"/>
            <a:satOff val="-16225"/>
            <a:lumOff val="-235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ПОВЫСИТЬ УРОВЕНЬ ДИСЦИПЛИНИРОВАННОСТИ УЧАЩИХСЯ, УЛУЧШИТЬ ПОКАЗАТЕЛИ ПОСЕЩАЕМОСТИ УЧЕБНЫХ ЗАНЯТИЙ</a:t>
          </a:r>
          <a:endParaRPr lang="ru-RU" sz="900" b="1" i="0" kern="1200" dirty="0">
            <a:effectLst/>
          </a:endParaRPr>
        </a:p>
      </dsp:txBody>
      <dsp:txXfrm>
        <a:off x="4443579" y="608264"/>
        <a:ext cx="1087364" cy="1087364"/>
      </dsp:txXfrm>
    </dsp:sp>
    <dsp:sp modelId="{F3171CAA-4F78-4B15-871F-D921096250A6}">
      <dsp:nvSpPr>
        <dsp:cNvPr id="0" name=""/>
        <dsp:cNvSpPr/>
      </dsp:nvSpPr>
      <dsp:spPr>
        <a:xfrm>
          <a:off x="4945966" y="1384502"/>
          <a:ext cx="1537764" cy="1537764"/>
        </a:xfrm>
        <a:prstGeom prst="ellipse">
          <a:avLst/>
        </a:prstGeom>
        <a:solidFill>
          <a:schemeClr val="accent3">
            <a:alpha val="50000"/>
            <a:hueOff val="735719"/>
            <a:satOff val="-24338"/>
            <a:lumOff val="-35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ПРИВЛЕЧЬ РЕБЯТ К АКТИВНОЙ ЖИЗНИ КЛАССА,  ШКОЛЫ  И ПОСЕЛКА, А ТАКЖЕ  ПРОСЛЕДИТЬ ИХ   РЕЗУЛЬТАТЫ </a:t>
          </a:r>
          <a:endParaRPr lang="ru-RU" sz="900" b="1" i="0" kern="1200" dirty="0">
            <a:effectLst/>
          </a:endParaRPr>
        </a:p>
      </dsp:txBody>
      <dsp:txXfrm>
        <a:off x="5171166" y="1609702"/>
        <a:ext cx="1087364" cy="1087364"/>
      </dsp:txXfrm>
    </dsp:sp>
    <dsp:sp modelId="{046EB648-8D1D-46D8-AD8C-37B57ED59191}">
      <dsp:nvSpPr>
        <dsp:cNvPr id="0" name=""/>
        <dsp:cNvSpPr/>
      </dsp:nvSpPr>
      <dsp:spPr>
        <a:xfrm>
          <a:off x="4945966" y="2622348"/>
          <a:ext cx="1537764" cy="1537764"/>
        </a:xfrm>
        <a:prstGeom prst="ellipse">
          <a:avLst/>
        </a:prstGeom>
        <a:solidFill>
          <a:schemeClr val="accent3">
            <a:alpha val="50000"/>
            <a:hueOff val="980958"/>
            <a:satOff val="-32450"/>
            <a:lumOff val="-47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РАЗВИТЬ КЛАССНОЕ САМОУПРАВЛЕНИЕ, ЧТОБЫ ОНО РАБОТАЛО СИСТЕМНО </a:t>
          </a:r>
          <a:endParaRPr lang="ru-RU" sz="900" b="1" i="0" kern="1200" dirty="0">
            <a:effectLst/>
          </a:endParaRPr>
        </a:p>
      </dsp:txBody>
      <dsp:txXfrm>
        <a:off x="5171166" y="2847548"/>
        <a:ext cx="1087364" cy="1087364"/>
      </dsp:txXfrm>
    </dsp:sp>
    <dsp:sp modelId="{81E1757D-F22C-4C32-943F-C8DCFB9FBBFE}">
      <dsp:nvSpPr>
        <dsp:cNvPr id="0" name=""/>
        <dsp:cNvSpPr/>
      </dsp:nvSpPr>
      <dsp:spPr>
        <a:xfrm>
          <a:off x="4218379" y="3623787"/>
          <a:ext cx="1537764" cy="1537764"/>
        </a:xfrm>
        <a:prstGeom prst="ellipse">
          <a:avLst/>
        </a:prstGeom>
        <a:solidFill>
          <a:schemeClr val="accent3">
            <a:alpha val="50000"/>
            <a:hueOff val="1226198"/>
            <a:satOff val="-40562"/>
            <a:lumOff val="-58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СОЗДАТЬ УСЛОВИЯ, УЧИТЫВАЮЩИЕ ИНДИВИДУАЛЬНЫЕ СПОСОБНОСТИ, ВОЗМОЖНОСТИ УЧАЩИХСЯ</a:t>
          </a:r>
          <a:endParaRPr lang="ru-RU" sz="900" b="1" i="0" kern="1200" dirty="0">
            <a:effectLst/>
          </a:endParaRPr>
        </a:p>
      </dsp:txBody>
      <dsp:txXfrm>
        <a:off x="4443579" y="3848987"/>
        <a:ext cx="1087364" cy="1087364"/>
      </dsp:txXfrm>
    </dsp:sp>
    <dsp:sp modelId="{24B47CAB-B3CC-47B7-AA8F-87CDD8ACCB48}">
      <dsp:nvSpPr>
        <dsp:cNvPr id="0" name=""/>
        <dsp:cNvSpPr/>
      </dsp:nvSpPr>
      <dsp:spPr>
        <a:xfrm>
          <a:off x="3041117" y="4006302"/>
          <a:ext cx="1537764" cy="1537764"/>
        </a:xfrm>
        <a:prstGeom prst="ellipse">
          <a:avLst/>
        </a:prstGeom>
        <a:solidFill>
          <a:schemeClr val="accent3">
            <a:alpha val="50000"/>
            <a:hueOff val="1471437"/>
            <a:satOff val="-48675"/>
            <a:lumOff val="-70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ВОСПИТАТЬ В ДЕТЯХ ЧУВСТВО ОТВЕТСТВЕННОСТИ ЗА РЕЗУЛЬТАТЫ СВОЕГО ТРУДА, РАЗВИТЬ КОМАНДНЫЙ ДУХ И СПЛОЧЕННОСТЬ</a:t>
          </a:r>
          <a:endParaRPr lang="ru-RU" sz="900" b="1" i="0" kern="1200" dirty="0">
            <a:effectLst/>
          </a:endParaRPr>
        </a:p>
      </dsp:txBody>
      <dsp:txXfrm>
        <a:off x="3266317" y="4231502"/>
        <a:ext cx="1087364" cy="1087364"/>
      </dsp:txXfrm>
    </dsp:sp>
    <dsp:sp modelId="{14227EBE-A90D-4AE4-B65D-2FA5D3D161E1}">
      <dsp:nvSpPr>
        <dsp:cNvPr id="0" name=""/>
        <dsp:cNvSpPr/>
      </dsp:nvSpPr>
      <dsp:spPr>
        <a:xfrm>
          <a:off x="1863856" y="3623787"/>
          <a:ext cx="1537764" cy="1537764"/>
        </a:xfrm>
        <a:prstGeom prst="ellipse">
          <a:avLst/>
        </a:prstGeom>
        <a:solidFill>
          <a:schemeClr val="accent3">
            <a:alpha val="50000"/>
            <a:hueOff val="1716677"/>
            <a:satOff val="-56787"/>
            <a:lumOff val="-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СТИМУЛИРОВАТЬ КРЕАТИВНОЕ ОТНОШЕНИЕ УЧАЩЕГОСЯ К РАБОТЕ КЛАССНОГО КОЛЛЕКТИВА; </a:t>
          </a:r>
          <a:endParaRPr lang="ru-RU" sz="900" b="1" i="0" kern="1200" dirty="0">
            <a:effectLst/>
          </a:endParaRPr>
        </a:p>
      </dsp:txBody>
      <dsp:txXfrm>
        <a:off x="2089056" y="3848987"/>
        <a:ext cx="1087364" cy="1087364"/>
      </dsp:txXfrm>
    </dsp:sp>
    <dsp:sp modelId="{DFD45A10-5514-43A5-A200-EA94EBB5C7F6}">
      <dsp:nvSpPr>
        <dsp:cNvPr id="0" name=""/>
        <dsp:cNvSpPr/>
      </dsp:nvSpPr>
      <dsp:spPr>
        <a:xfrm>
          <a:off x="1136268" y="2622348"/>
          <a:ext cx="1537764" cy="1537764"/>
        </a:xfrm>
        <a:prstGeom prst="ellipse">
          <a:avLst/>
        </a:prstGeom>
        <a:solidFill>
          <a:schemeClr val="accent3">
            <a:alpha val="50000"/>
            <a:hueOff val="1961916"/>
            <a:satOff val="-64900"/>
            <a:lumOff val="-94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РАЗВИТЬ У УЧАЩИХСЯ САМОСТОЯТЕЛЬНОСТЬ МЫШЛЕНИЯ И СПОСОБНОСТЬ К САМООБРАЗОВАНИЮ И САМОРАЗВИТИЮ</a:t>
          </a:r>
          <a:endParaRPr lang="ru-RU" sz="900" b="1" i="0" kern="1200" dirty="0">
            <a:effectLst/>
          </a:endParaRPr>
        </a:p>
      </dsp:txBody>
      <dsp:txXfrm>
        <a:off x="1361468" y="2847548"/>
        <a:ext cx="1087364" cy="1087364"/>
      </dsp:txXfrm>
    </dsp:sp>
    <dsp:sp modelId="{BC34CFE8-7AB0-4F9B-8764-B43E7F460E14}">
      <dsp:nvSpPr>
        <dsp:cNvPr id="0" name=""/>
        <dsp:cNvSpPr/>
      </dsp:nvSpPr>
      <dsp:spPr>
        <a:xfrm>
          <a:off x="1136268" y="1384502"/>
          <a:ext cx="1537764" cy="1537764"/>
        </a:xfrm>
        <a:prstGeom prst="ellipse">
          <a:avLst/>
        </a:prstGeom>
        <a:solidFill>
          <a:schemeClr val="accent3">
            <a:alpha val="50000"/>
            <a:hueOff val="2207156"/>
            <a:satOff val="-73012"/>
            <a:lumOff val="-1058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ПОДНЯТЬ САМООЦЕНКУ ДЕТЕЙ, ВОСПИТАТЬ В НИХ КОНКУРЕНТОСПОСОБНОСТЬ</a:t>
          </a:r>
          <a:endParaRPr lang="ru-RU" sz="900" b="1" i="0" kern="1200" dirty="0">
            <a:effectLst/>
          </a:endParaRPr>
        </a:p>
      </dsp:txBody>
      <dsp:txXfrm>
        <a:off x="1361468" y="1609702"/>
        <a:ext cx="1087364" cy="1087364"/>
      </dsp:txXfrm>
    </dsp:sp>
    <dsp:sp modelId="{5DA4781D-04BB-4BA8-B1BE-5B4B422B4F5F}">
      <dsp:nvSpPr>
        <dsp:cNvPr id="0" name=""/>
        <dsp:cNvSpPr/>
      </dsp:nvSpPr>
      <dsp:spPr>
        <a:xfrm>
          <a:off x="1863856" y="383064"/>
          <a:ext cx="1537764" cy="1537764"/>
        </a:xfrm>
        <a:prstGeom prst="ellipse">
          <a:avLst/>
        </a:prstGeom>
        <a:solidFill>
          <a:schemeClr val="accent3">
            <a:alpha val="50000"/>
            <a:hueOff val="2452395"/>
            <a:satOff val="-81125"/>
            <a:lumOff val="-1176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b="1" i="0" kern="1200" dirty="0" smtClean="0">
              <a:effectLst/>
            </a:rPr>
            <a:t>ПРИВЛЕЧЬ РОДИТЕЛЕЙ К РАБОТЕ В КЛАССНОМ КОЛЛЕКТИВЕ</a:t>
          </a:r>
          <a:endParaRPr lang="ru-RU" sz="900" b="1" i="0" kern="1200" dirty="0">
            <a:effectLst/>
          </a:endParaRPr>
        </a:p>
      </dsp:txBody>
      <dsp:txXfrm>
        <a:off x="2089056" y="608264"/>
        <a:ext cx="1087364" cy="10873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0.351</cdr:x>
      <cdr:y>0.20095</cdr:y>
    </cdr:from>
    <cdr:to>
      <cdr:x>0.5778</cdr:x>
      <cdr:y>0.33595</cdr:y>
    </cdr:to>
    <cdr:sp macro="" textlink="">
      <cdr:nvSpPr>
        <cdr:cNvPr id="2" name="Выноска 2 1"/>
        <cdr:cNvSpPr/>
      </cdr:nvSpPr>
      <cdr:spPr>
        <a:xfrm xmlns:a="http://schemas.openxmlformats.org/drawingml/2006/main">
          <a:off x="2674640" y="964704"/>
          <a:ext cx="1728192" cy="648072"/>
        </a:xfrm>
        <a:prstGeom xmlns:a="http://schemas.openxmlformats.org/drawingml/2006/main" prst="borderCallout2">
          <a:avLst>
            <a:gd name="adj1" fmla="val 18750"/>
            <a:gd name="adj2" fmla="val -8333"/>
            <a:gd name="adj3" fmla="val 18750"/>
            <a:gd name="adj4" fmla="val -16667"/>
            <a:gd name="adj5" fmla="val 329654"/>
            <a:gd name="adj6" fmla="val -32888"/>
          </a:avLst>
        </a:prstGeom>
      </cdr:spPr>
      <cdr:style>
        <a:lnRef xmlns:a="http://schemas.openxmlformats.org/drawingml/2006/main" idx="2">
          <a:schemeClr val="accent3">
            <a:shade val="50000"/>
          </a:schemeClr>
        </a:lnRef>
        <a:fillRef xmlns:a="http://schemas.openxmlformats.org/drawingml/2006/main" idx="1">
          <a:schemeClr val="accent3"/>
        </a:fillRef>
        <a:effectRef xmlns:a="http://schemas.openxmlformats.org/drawingml/2006/main" idx="0">
          <a:schemeClr val="accent3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b="1" dirty="0" smtClean="0"/>
            <a:t>Пропусков по без уважительной причине нет</a:t>
          </a:r>
          <a:endParaRPr lang="ru-RU" b="1" dirty="0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CDE27DCF-ED74-4BB0-B651-A86F2A6696ED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F7E498A0-6AF5-46B4-8E8C-08AA830D3494}" type="datetimeFigureOut">
              <a:rPr lang="ru-RU" smtClean="0"/>
              <a:t>30.03.2018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Relationship Id="rId6" Type="http://schemas.microsoft.com/office/2007/relationships/hdphoto" Target="../media/hdphoto3.wdp"/><Relationship Id="rId5" Type="http://schemas.openxmlformats.org/officeDocument/2006/relationships/image" Target="../media/image29.png"/><Relationship Id="rId4" Type="http://schemas.microsoft.com/office/2007/relationships/hdphoto" Target="../media/hdphoto2.wdp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010" y="2088574"/>
            <a:ext cx="3548302" cy="303025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905000"/>
            <a:ext cx="8208912" cy="2593975"/>
          </a:xfrm>
        </p:spPr>
        <p:txBody>
          <a:bodyPr/>
          <a:lstStyle/>
          <a:p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Рейтинговая система</a:t>
            </a:r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 </a:t>
            </a:r>
            <a:r>
              <a:rPr lang="ru-RU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средство мониторинга формирования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успешной </a:t>
            </a:r>
            <a:b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личности</a:t>
            </a:r>
            <a:r>
              <a:rPr lang="ru-RU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085184"/>
            <a:ext cx="7270576" cy="1066800"/>
          </a:xfrm>
        </p:spPr>
        <p:txBody>
          <a:bodyPr>
            <a:normAutofit fontScale="77500" lnSpcReduction="20000"/>
          </a:bodyPr>
          <a:lstStyle/>
          <a:p>
            <a:pPr algn="r"/>
            <a:r>
              <a:rPr lang="ru-RU" b="1" dirty="0"/>
              <a:t>Выполнил</a:t>
            </a:r>
          </a:p>
          <a:p>
            <a:pPr algn="r"/>
            <a:r>
              <a:rPr lang="ru-RU" b="1" dirty="0"/>
              <a:t> классный руководитель</a:t>
            </a:r>
          </a:p>
          <a:p>
            <a:pPr algn="r"/>
            <a:r>
              <a:rPr lang="ru-RU" b="1" dirty="0"/>
              <a:t> 6 «б» класса: </a:t>
            </a:r>
          </a:p>
          <a:p>
            <a:pPr algn="r"/>
            <a:r>
              <a:rPr lang="ru-RU" b="1" dirty="0"/>
              <a:t>Филиппова Екатерина Ивановна</a:t>
            </a:r>
          </a:p>
          <a:p>
            <a:pPr algn="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8460432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МБОУ «ДЕПУТАТСКАЯ СРЕДНЯЯ ОБЩЕОБРАЗОВАТЕЛЬНАЯ ШКОЛА С УИОП»  </a:t>
            </a:r>
          </a:p>
          <a:p>
            <a:pPr algn="ctr"/>
            <a:r>
              <a:rPr lang="ru-RU" sz="1400" b="1" dirty="0" smtClean="0"/>
              <a:t>УСТЬ – ЯНСКОГО РАЙОНА</a:t>
            </a:r>
            <a:endParaRPr lang="ru-RU" sz="1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88915" y="6309320"/>
            <a:ext cx="22022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п. Депутатский 2018</a:t>
            </a: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66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r>
              <a:rPr lang="ru-RU" sz="4000" b="1" dirty="0"/>
              <a:t>Технология и система подсчета </a:t>
            </a:r>
            <a:r>
              <a:rPr lang="ru-RU" sz="4000" b="1" dirty="0" smtClean="0"/>
              <a:t>баллов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Нельзя </a:t>
            </a:r>
            <a:r>
              <a:rPr lang="ru-RU" dirty="0"/>
              <a:t>не отметить, что есть дети, которые учатся на пределе своих возможностей (как отличники и хорошисты, так и слабоуспевающие дети) и их рост может быть совершенно незначительным, поэтому конкретного критерия по этому направлению еще не разработано.          </a:t>
            </a:r>
          </a:p>
          <a:p>
            <a:r>
              <a:rPr lang="ru-RU" dirty="0"/>
              <a:t>По общим итогам именно классный руководитель акцентирует внимание учащихся на том, что при подведении итогов важен, прежде всего, не общий балл, набранный учеником, а его рост.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  <p:pic>
        <p:nvPicPr>
          <p:cNvPr id="1026" name="Picture 2" descr="G:\Катины Сертификаты\3dcab2614b7347b90fa3287a67194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0000" l="1692" r="100000">
                        <a14:foregroundMark x1="74308" y1="56500" x2="74308" y2="56500"/>
                        <a14:foregroundMark x1="52000" y1="65500" x2="52000" y2="65500"/>
                        <a14:foregroundMark x1="31692" y1="72500" x2="31692" y2="72500"/>
                        <a14:foregroundMark x1="13385" y1="74250" x2="13385" y2="74250"/>
                        <a14:foregroundMark x1="5846" y1="77250" x2="5846" y2="77250"/>
                        <a14:foregroundMark x1="1692" y1="75500" x2="1692" y2="7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653136"/>
            <a:ext cx="2615332" cy="160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381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7976568"/>
              </p:ext>
            </p:extLst>
          </p:nvPr>
        </p:nvGraphicFramePr>
        <p:xfrm>
          <a:off x="323528" y="1412776"/>
          <a:ext cx="7848869" cy="49489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576"/>
                <a:gridCol w="1062447"/>
                <a:gridCol w="967288"/>
                <a:gridCol w="1432979"/>
                <a:gridCol w="974172"/>
                <a:gridCol w="748998"/>
                <a:gridCol w="741069"/>
                <a:gridCol w="682396"/>
                <a:gridCol w="895944"/>
              </a:tblGrid>
              <a:tr h="5498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Критерии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Баллы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Ответственный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Срок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</a:tr>
              <a:tr h="8248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Родительское собрание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Присутствует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Отсутствует по уважительной причине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Отсутствует по неуважительной причине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Кл. рук.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Один раз в четверть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749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+ 5 баллов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0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– 5 баллов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37469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Ведение дневника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дневник полностью заполнен, аккуратен, расписание и домашнее задание полностью записаны – 1 балл, имеется подпись родителя – 1 балл и всего 2 балла за каждую неделю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плохое оформление дневника, отсутствуют расписание и домашнее задание - -1 балл  отсутствует подпись родителя - -1 балл;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Кл. рук.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еженедельно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749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+ 2 балла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- 2 балла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824819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Опоздание и прогул занятий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Опозданий нет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Опоздал на урок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Прогул занятий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Прогул одного урока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Прогул целого дня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Учебный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сектор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еженедельно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749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- 1 балл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-5 баллов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- 10 баллов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749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Дежурство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без замечаний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за каждое замечание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Кл. рук.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еженедельно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749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- 1 балл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Критерии мониторинга</a:t>
            </a:r>
            <a:endParaRPr lang="ru-RU" sz="4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5219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6913676"/>
              </p:ext>
            </p:extLst>
          </p:nvPr>
        </p:nvGraphicFramePr>
        <p:xfrm>
          <a:off x="323528" y="332656"/>
          <a:ext cx="7848871" cy="6080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576"/>
                <a:gridCol w="1062446"/>
                <a:gridCol w="107818"/>
                <a:gridCol w="859470"/>
                <a:gridCol w="1432980"/>
                <a:gridCol w="974172"/>
                <a:gridCol w="748999"/>
                <a:gridCol w="741069"/>
                <a:gridCol w="682397"/>
                <a:gridCol w="895944"/>
              </a:tblGrid>
              <a:tr h="2959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№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Критерии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Баллы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Ответственный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Срок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 anchor="ctr"/>
                </a:tc>
              </a:tr>
              <a:tr h="44395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5.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Добросовестное выполнение обязанностей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без замечаний  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За каждое замечание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староста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еженедельно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479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- 1 балл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345298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6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7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Участие в любом мероприятии: в школьном, поселковом, районном; участие в олипиадах (интернет олимпиадах), конференциях, спортивных соревнованиях - за каждый подтверждающий документ;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Отв. лицо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еженедельно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479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+5 баллов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95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7.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Школьная форма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Без замечаний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отсутствует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Отв. лицо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еженедельно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479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- 3 балла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88791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8.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Замечания по школе от дежурного класса, дежурных учителей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замечаний нет 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имеются замечания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Кл. рук,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староста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еженедельно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479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4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на усмотрение классного руководителя с 1 по 5 баллов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29597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9. 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Родительская активность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Любое проявление родителя в жизнь коллектива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Кл. рук.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еженедельно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1479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+ 5 баллов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 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  <a:tr h="73992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10.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За полное отсутствие пропусков занятий в четверти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+ 5 баллов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</a:rPr>
                        <a:t>Кл. рук</a:t>
                      </a:r>
                      <a:endParaRPr lang="ru-RU" sz="105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1 раз в четверть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8350" marR="2835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20982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/>
              <a:t>Таблица рейтинговой системы на примере I четверти 2016 – 2017 учебного года.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6818175"/>
              </p:ext>
            </p:extLst>
          </p:nvPr>
        </p:nvGraphicFramePr>
        <p:xfrm>
          <a:off x="323520" y="1628795"/>
          <a:ext cx="7920895" cy="4763195"/>
        </p:xfrm>
        <a:graphic>
          <a:graphicData uri="http://schemas.openxmlformats.org/drawingml/2006/table">
            <a:tbl>
              <a:tblPr firstRow="1" firstCol="1" bandRow="1">
                <a:tableStyleId>{00A15C55-8517-42AA-B614-E9B94910E393}</a:tableStyleId>
              </a:tblPr>
              <a:tblGrid>
                <a:gridCol w="371820"/>
                <a:gridCol w="845045"/>
                <a:gridCol w="429693"/>
                <a:gridCol w="296533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291925"/>
                <a:gridCol w="653502"/>
                <a:gridCol w="653502"/>
              </a:tblGrid>
              <a:tr h="600633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r>
                        <a:rPr lang="ru-RU" sz="1100" dirty="0" smtClean="0">
                          <a:effectLst/>
                        </a:rPr>
                        <a:t>№ </a:t>
                      </a:r>
                      <a:r>
                        <a:rPr lang="ru-RU" sz="1100" dirty="0" err="1" smtClean="0">
                          <a:effectLst/>
                        </a:rPr>
                        <a:t>пп</a:t>
                      </a:r>
                      <a:endParaRPr lang="ru-RU" sz="1100" dirty="0" smtClean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 smtClean="0">
                          <a:effectLst/>
                        </a:rPr>
                        <a:t>Список учащихся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Род собрание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Введение дневника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Опоздания, прогулы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Дежурство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Выполнение обязанностей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457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недели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недели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Аммосов С.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+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Биктим. Д.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Голиков Х.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Каральк. В.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Макеева О.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Миронов Э.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отп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Мулик Вер.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Перова Ар.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Плат. Эрх. 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Сергеева П.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Слепцов М.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Слепцова 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Федьева В.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  <a:tr h="2646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Шадрина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 як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+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3370" marR="5337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3761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5059395"/>
              </p:ext>
            </p:extLst>
          </p:nvPr>
        </p:nvGraphicFramePr>
        <p:xfrm>
          <a:off x="323528" y="332656"/>
          <a:ext cx="7848865" cy="6384729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368368"/>
                <a:gridCol w="837200"/>
                <a:gridCol w="791533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431285"/>
                <a:gridCol w="503841"/>
              </a:tblGrid>
              <a:tr h="1097779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</a:t>
                      </a:r>
                      <a:r>
                        <a:rPr lang="ru-RU" sz="1200" dirty="0" err="1">
                          <a:effectLst/>
                        </a:rPr>
                        <a:t>пп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Список учащихся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Мероприятия, олимп </a:t>
                      </a:r>
                      <a:r>
                        <a:rPr lang="ru-RU" sz="1200" dirty="0" err="1">
                          <a:effectLst/>
                        </a:rPr>
                        <a:t>итд</a:t>
                      </a:r>
                      <a:r>
                        <a:rPr lang="ru-RU" sz="1200" dirty="0">
                          <a:effectLst/>
                        </a:rPr>
                        <a:t>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Школьная форма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Замечания по школе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Родительская активность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 (за отсут. Попусков за четверть)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96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недели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недели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7445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Аммосов С.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+15,+3 (цветы,плакат, верев курсы)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(школьная форма)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117956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Биктим. Д.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+15,+3,+3,+5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(цвет, рисунок, вер курсы,)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589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Голиков Х.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+5,+3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(фото, рис)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8846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Каральк. В.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+5,+5,+3,+5 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(2 фото, прич, плак)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71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764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4445227"/>
              </p:ext>
            </p:extLst>
          </p:nvPr>
        </p:nvGraphicFramePr>
        <p:xfrm>
          <a:off x="323528" y="332656"/>
          <a:ext cx="7848865" cy="6192688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68368"/>
                <a:gridCol w="837200"/>
                <a:gridCol w="791533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431285"/>
                <a:gridCol w="503841"/>
              </a:tblGrid>
              <a:tr h="20642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Макеева О.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+3,+5,+5,+5,+3,+3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(вер курс, </a:t>
                      </a:r>
                      <a:r>
                        <a:rPr lang="ru-RU" sz="1200" dirty="0" err="1">
                          <a:effectLst/>
                        </a:rPr>
                        <a:t>приче</a:t>
                      </a:r>
                      <a:r>
                        <a:rPr lang="ru-RU" sz="1200" dirty="0">
                          <a:effectLst/>
                        </a:rPr>
                        <a:t>,,</a:t>
                      </a:r>
                      <a:r>
                        <a:rPr lang="ru-RU" sz="1200" dirty="0" err="1">
                          <a:effectLst/>
                        </a:rPr>
                        <a:t>плак</a:t>
                      </a:r>
                      <a:r>
                        <a:rPr lang="ru-RU" sz="1200" dirty="0">
                          <a:effectLst/>
                        </a:rPr>
                        <a:t>, за 3 место в беге, фото)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8846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Миронов Э.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+3,+5,+5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(вер курсы, фото,рис)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н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5897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Мулик</a:t>
                      </a:r>
                      <a:r>
                        <a:rPr lang="ru-RU" sz="1200" dirty="0">
                          <a:effectLst/>
                        </a:rPr>
                        <a:t> Вер.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(цв, прич)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-1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176933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Перова Ар.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+3,+5,+5,+5,+5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(вер курс, </a:t>
                      </a:r>
                      <a:r>
                        <a:rPr lang="ru-RU" sz="1200" dirty="0" err="1">
                          <a:effectLst/>
                        </a:rPr>
                        <a:t>прич</a:t>
                      </a:r>
                      <a:r>
                        <a:rPr lang="ru-RU" sz="1200" dirty="0">
                          <a:effectLst/>
                        </a:rPr>
                        <a:t>, рис, за фото, </a:t>
                      </a:r>
                      <a:r>
                        <a:rPr lang="ru-RU" sz="1200" dirty="0" err="1">
                          <a:effectLst/>
                        </a:rPr>
                        <a:t>плак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 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88467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Плат. Эрх. 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+3,+5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(вер курс, фото)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-2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+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58507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8471721"/>
              </p:ext>
            </p:extLst>
          </p:nvPr>
        </p:nvGraphicFramePr>
        <p:xfrm>
          <a:off x="323528" y="332656"/>
          <a:ext cx="7848865" cy="377190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368368"/>
                <a:gridCol w="837200"/>
                <a:gridCol w="791533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289214"/>
                <a:gridCol w="431285"/>
                <a:gridCol w="503841"/>
              </a:tblGrid>
              <a:tr h="2526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10.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Сергеева П.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+5,+5,+5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(цв, рис, прич)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75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84221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Слепцов М.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-1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53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1684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Слепцова Р.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+3,+5</a:t>
                      </a: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(плак,прич)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50532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Федьева В.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+5,+3,+5,+5,5,+5,+5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(рис, вер курс, фото, прич, цвет, плак)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 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93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  <a:tr h="25266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Шадрина Н.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+5,+2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(прич, плакат)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+5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67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1055" marR="21055" marT="0" marB="0"/>
                </a:tc>
              </a:tr>
            </a:tbl>
          </a:graphicData>
        </a:graphic>
      </p:graphicFrame>
      <p:pic>
        <p:nvPicPr>
          <p:cNvPr id="4" name="Picture 2" descr="G:\Катины Сертификаты\3dcab2614b7347b90fa3287a671940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0000" l="1692" r="100000">
                        <a14:foregroundMark x1="74308" y1="56500" x2="74308" y2="56500"/>
                        <a14:foregroundMark x1="52000" y1="65500" x2="52000" y2="65500"/>
                        <a14:foregroundMark x1="31692" y1="72500" x2="31692" y2="72500"/>
                        <a14:foregroundMark x1="13385" y1="74250" x2="13385" y2="74250"/>
                        <a14:foregroundMark x1="5846" y1="77250" x2="5846" y2="77250"/>
                        <a14:foregroundMark x1="1692" y1="75500" x2="1692" y2="7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653136"/>
            <a:ext cx="2615332" cy="160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7588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Система поощрения: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7620000" cy="161277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По итогам каждой четверти места распределяются по трем призовым местам  отдельно для </a:t>
            </a:r>
            <a:r>
              <a:rPr lang="ru-RU" dirty="0" smtClean="0"/>
              <a:t>мальчиков и девочек. </a:t>
            </a:r>
            <a:r>
              <a:rPr lang="ru-RU" dirty="0"/>
              <a:t>Призы организовываю я сама (сладости, магнитики, разные мелочи, значки, постеры и т.д.) На примере по итогам I четверти 2016 – 2017 учебного года: 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251503"/>
              </p:ext>
            </p:extLst>
          </p:nvPr>
        </p:nvGraphicFramePr>
        <p:xfrm>
          <a:off x="395536" y="3501008"/>
          <a:ext cx="7619998" cy="19202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20962"/>
                <a:gridCol w="1457628"/>
                <a:gridCol w="599164"/>
                <a:gridCol w="832320"/>
                <a:gridCol w="680262"/>
                <a:gridCol w="680795"/>
                <a:gridCol w="680795"/>
                <a:gridCol w="756024"/>
                <a:gridCol w="756024"/>
                <a:gridCol w="756024"/>
              </a:tblGrid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</a:t>
                      </a:r>
                      <a:r>
                        <a:rPr lang="ru-RU" sz="1200" dirty="0">
                          <a:effectLst/>
                        </a:rPr>
                        <a:t>четверть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Мальчики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Аммосов</a:t>
                      </a:r>
                      <a:r>
                        <a:rPr lang="ru-RU" sz="1200" dirty="0">
                          <a:effectLst/>
                        </a:rPr>
                        <a:t> Саша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Голиков Харыскан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Миронов Эрик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Платонов Эрхан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Слепцов Максим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</a:t>
                      </a:r>
                      <a:r>
                        <a:rPr lang="ru-RU" sz="1200" dirty="0">
                          <a:effectLst/>
                        </a:rPr>
                        <a:t>место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3024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9155099"/>
              </p:ext>
            </p:extLst>
          </p:nvPr>
        </p:nvGraphicFramePr>
        <p:xfrm>
          <a:off x="395536" y="836712"/>
          <a:ext cx="7619998" cy="3291840"/>
        </p:xfrm>
        <a:graphic>
          <a:graphicData uri="http://schemas.openxmlformats.org/drawingml/2006/table">
            <a:tbl>
              <a:tblPr firstRow="1" firstCol="1" bandRow="1">
                <a:tableStyleId>{93296810-A885-4BE3-A3E7-6D5BEEA58F35}</a:tableStyleId>
              </a:tblPr>
              <a:tblGrid>
                <a:gridCol w="420962"/>
                <a:gridCol w="1457628"/>
                <a:gridCol w="599164"/>
                <a:gridCol w="832320"/>
                <a:gridCol w="680262"/>
                <a:gridCol w="680795"/>
                <a:gridCol w="680795"/>
                <a:gridCol w="756024"/>
                <a:gridCol w="756024"/>
                <a:gridCol w="756024"/>
              </a:tblGrid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I </a:t>
                      </a:r>
                      <a:r>
                        <a:rPr lang="ru-RU" sz="1200" dirty="0">
                          <a:effectLst/>
                        </a:rPr>
                        <a:t>четверть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 </a:t>
                      </a:r>
                      <a:r>
                        <a:rPr lang="ru-RU" sz="1200">
                          <a:effectLst/>
                        </a:rPr>
                        <a:t>четверть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Девочки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Итог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Места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Биктимирова Диана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IV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Каралькина Валерия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71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Макеева Олеся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84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Мулик Вера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56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Перова Арина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Сергеева Полина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62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Слепцова Руслана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49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Федьева Виктория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73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88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  <a:tr h="26890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9.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Шадрина Николина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VII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87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I </a:t>
                      </a:r>
                      <a:r>
                        <a:rPr lang="ru-RU" sz="1200">
                          <a:effectLst/>
                        </a:rPr>
                        <a:t>место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60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85</a:t>
                      </a:r>
                      <a:endParaRPr lang="ru-RU" sz="12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622" marR="57622" marT="0" marB="0"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327401"/>
            <a:ext cx="42862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265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6325775"/>
              </p:ext>
            </p:extLst>
          </p:nvPr>
        </p:nvGraphicFramePr>
        <p:xfrm>
          <a:off x="457200" y="332656"/>
          <a:ext cx="7620000" cy="27719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8024"/>
                <a:gridCol w="1409700"/>
                <a:gridCol w="1409700"/>
                <a:gridCol w="1409700"/>
                <a:gridCol w="912876"/>
              </a:tblGrid>
              <a:tr h="1905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2015-16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2016-17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0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пропуск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болезни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пропуск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 болезни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Слепцова Руслана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Биктимирова Диана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Федьева Виктория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Платонов Эрхан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Мулик Вера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Голиков Харыскан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Сергеева Полина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Перова Арина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Миронов Эрик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Каралькина Валерия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Макеева Олеся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903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547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547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pic>
        <p:nvPicPr>
          <p:cNvPr id="1026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284984"/>
            <a:ext cx="4128033" cy="296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Рисунок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7586663"/>
            <a:ext cx="5505450" cy="4248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457200" y="25288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57200" y="71294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12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543800" cy="3806279"/>
          </a:xfrm>
        </p:spPr>
        <p:txBody>
          <a:bodyPr/>
          <a:lstStyle/>
          <a:p>
            <a:r>
              <a:rPr lang="ru-RU" sz="3200" dirty="0"/>
              <a:t>«Воспитание не только должно развивать разум человека </a:t>
            </a:r>
            <a:r>
              <a:rPr lang="ru-RU" sz="3200" dirty="0" smtClean="0"/>
              <a:t>и </a:t>
            </a:r>
            <a:r>
              <a:rPr lang="ru-RU" sz="3200" dirty="0"/>
              <a:t>дать ему известный объем сведений, </a:t>
            </a:r>
            <a:r>
              <a:rPr lang="ru-RU" sz="3200" dirty="0" smtClean="0"/>
              <a:t>но </a:t>
            </a:r>
            <a:r>
              <a:rPr lang="ru-RU" sz="3200" dirty="0"/>
              <a:t>должно зажечь в нем жажду серьезного труда</a:t>
            </a:r>
            <a:r>
              <a:rPr lang="ru-RU" sz="3200" dirty="0" smtClean="0"/>
              <a:t>, </a:t>
            </a:r>
            <a:r>
              <a:rPr lang="ru-RU" sz="3200" dirty="0"/>
              <a:t>без которого жизнь его не может быть </a:t>
            </a:r>
            <a:r>
              <a:rPr lang="ru-RU" sz="3200" dirty="0" smtClean="0"/>
              <a:t>ни </a:t>
            </a:r>
            <a:r>
              <a:rPr lang="ru-RU" sz="3200" dirty="0"/>
              <a:t>достойной, ни счастливой</a:t>
            </a:r>
            <a:r>
              <a:rPr lang="ru-RU" sz="3200" dirty="0" smtClean="0"/>
              <a:t>».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7414592" cy="1066800"/>
          </a:xfrm>
        </p:spPr>
        <p:txBody>
          <a:bodyPr/>
          <a:lstStyle/>
          <a:p>
            <a:pPr algn="r"/>
            <a:r>
              <a:rPr lang="ru-RU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К.Д. Ушинский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8231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Наши достижения за 5 класс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27" y="1536700"/>
            <a:ext cx="3244546" cy="45894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933056"/>
            <a:ext cx="1969708" cy="2626277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1484784"/>
            <a:ext cx="2939819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4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Наши достижения за 5 класс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556792"/>
            <a:ext cx="3456384" cy="25922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27" y="1536700"/>
            <a:ext cx="3244546" cy="4589463"/>
          </a:xfrm>
        </p:spPr>
      </p:pic>
      <p:pic>
        <p:nvPicPr>
          <p:cNvPr id="4098" name="Picture 2" descr="C:\Users\uchenik\Desktop\Катины Сертификаты\класс\Новая папка\IMG-20180327-WA008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293096"/>
            <a:ext cx="2398912" cy="179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chenik\Desktop\Катины Сертификаты\класс\Новая папка\IMG-20180327-WA00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5" y="4293096"/>
            <a:ext cx="1347983" cy="179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561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Наши достижения за 5 класс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27" y="1536700"/>
            <a:ext cx="3244546" cy="4589463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7351" y="1536700"/>
            <a:ext cx="3442097" cy="4589463"/>
          </a:xfrm>
        </p:spPr>
      </p:pic>
    </p:spTree>
    <p:extLst>
      <p:ext uri="{BB962C8B-B14F-4D97-AF65-F5344CB8AC3E}">
        <p14:creationId xmlns:p14="http://schemas.microsoft.com/office/powerpoint/2010/main" val="2961834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Наши достижения за 5 класс</a:t>
            </a:r>
            <a:endParaRPr lang="ru-RU" sz="40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51" y="1536701"/>
            <a:ext cx="1630785" cy="217438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1550417"/>
            <a:ext cx="2160240" cy="2164333"/>
          </a:xfrm>
        </p:spPr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127" y="1536700"/>
            <a:ext cx="3244546" cy="458946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608" y="3915122"/>
            <a:ext cx="3359226" cy="2418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403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Наши родители в конкурсе «Семейный портрет»</a:t>
            </a:r>
            <a:endParaRPr lang="ru-RU" sz="4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916832"/>
            <a:ext cx="3657600" cy="24395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2002631"/>
            <a:ext cx="3657600" cy="36576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509120"/>
            <a:ext cx="1967880" cy="196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9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Наши спортсмены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6900" y="1600200"/>
            <a:ext cx="4800600" cy="4800600"/>
          </a:xfrm>
        </p:spPr>
      </p:pic>
    </p:spTree>
    <p:extLst>
      <p:ext uri="{BB962C8B-B14F-4D97-AF65-F5344CB8AC3E}">
        <p14:creationId xmlns:p14="http://schemas.microsoft.com/office/powerpoint/2010/main" val="252993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ГТО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484784"/>
            <a:ext cx="3657600" cy="274320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828" b="80156" l="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48680"/>
            <a:ext cx="3442097" cy="4589463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9297" b="9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708920"/>
            <a:ext cx="3253290" cy="43377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4365104"/>
            <a:ext cx="3240360" cy="2243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22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Пропуски уроков за год</a:t>
            </a:r>
            <a:endParaRPr lang="ru-RU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828708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547664" y="5085184"/>
            <a:ext cx="432048" cy="129614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Выноска 2 5"/>
          <p:cNvSpPr/>
          <p:nvPr/>
        </p:nvSpPr>
        <p:spPr>
          <a:xfrm>
            <a:off x="2483768" y="2060848"/>
            <a:ext cx="1872208" cy="64807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65959"/>
              <a:gd name="adj6" fmla="val -40054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Самый низкий показатель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6626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/>
              <a:t>Самый классный класс 2017</a:t>
            </a:r>
            <a:endParaRPr lang="ru-RU" sz="4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800" y="1536700"/>
            <a:ext cx="3246399" cy="458946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3792905"/>
            <a:ext cx="2137048" cy="2137048"/>
          </a:xfrm>
        </p:spPr>
      </p:pic>
      <p:pic>
        <p:nvPicPr>
          <p:cNvPr id="3074" name="Picture 2" descr="C:\Users\uchenik\Desktop\Катины Сертификаты\класс\Новая папка\IMG-20180327-WA004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556792"/>
            <a:ext cx="2160240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chenik\Desktop\Катины Сертификаты\класс\Новая папка\IMG-20180327-WA003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8570" y="3835482"/>
            <a:ext cx="2065598" cy="2094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4035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3727" y="1536700"/>
            <a:ext cx="3244546" cy="4589463"/>
          </a:xfrm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Наши достижения за </a:t>
            </a:r>
            <a:r>
              <a:rPr lang="ru-RU" sz="4000" b="1" dirty="0" smtClean="0"/>
              <a:t>6 </a:t>
            </a:r>
            <a:r>
              <a:rPr lang="ru-RU" sz="4000" b="1" dirty="0"/>
              <a:t>класс</a:t>
            </a:r>
            <a:endParaRPr lang="ru-RU" sz="4000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5205" y="1484784"/>
            <a:ext cx="3456384" cy="2592288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835" y="4221088"/>
            <a:ext cx="2204864" cy="220486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221088"/>
            <a:ext cx="2018327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3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А что из себя представляет рейтинговая система?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Рейтинг – отнесение к тому или иному классу, разряду, показатель успешности чего – либо (англ. </a:t>
            </a:r>
            <a:r>
              <a:rPr lang="ru-RU" dirty="0" err="1"/>
              <a:t>rating</a:t>
            </a:r>
            <a:r>
              <a:rPr lang="ru-RU" dirty="0"/>
              <a:t> оценка). В образовании рейтинг – ранжирование обучающихся в группе по результатам комплексной, суммарной оценки их достижений в течение процесса обучения.</a:t>
            </a:r>
          </a:p>
          <a:p>
            <a:r>
              <a:rPr lang="ru-RU" dirty="0"/>
              <a:t>В моей системе Рейтинг – «накопленный балл» -  индивидуальный числовой показатель собственного труда каждого учащегося, оценки успешного обучения, контроля посещаемости занятий, проявления творческого и активного подхода в разной деятельности в жизни коллектива, совокупность разных индивидуальных и коллективных достижений, результат дисциплинированности, обязательности,  </a:t>
            </a:r>
            <a:r>
              <a:rPr lang="ru-RU" dirty="0" err="1"/>
              <a:t>самопроявления</a:t>
            </a:r>
            <a:r>
              <a:rPr lang="ru-RU" dirty="0"/>
              <a:t> и саморазвития ребенка в классификационном списке учебной и </a:t>
            </a:r>
            <a:r>
              <a:rPr lang="ru-RU" dirty="0" err="1"/>
              <a:t>внеучебной</a:t>
            </a:r>
            <a:r>
              <a:rPr lang="ru-RU" dirty="0"/>
              <a:t> деятельности. 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42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Всемирный день поэзии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51" y="1536700"/>
            <a:ext cx="3442097" cy="4589463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812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Призы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911" y="1484784"/>
            <a:ext cx="6432715" cy="4824536"/>
          </a:xfrm>
        </p:spPr>
      </p:pic>
    </p:spTree>
    <p:extLst>
      <p:ext uri="{BB962C8B-B14F-4D97-AF65-F5344CB8AC3E}">
        <p14:creationId xmlns:p14="http://schemas.microsoft.com/office/powerpoint/2010/main" val="2260593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Президентские игры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51" y="1536700"/>
            <a:ext cx="3442097" cy="4589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6127" y="1536700"/>
            <a:ext cx="3244546" cy="4589463"/>
          </a:xfrm>
        </p:spPr>
      </p:pic>
    </p:spTree>
    <p:extLst>
      <p:ext uri="{BB962C8B-B14F-4D97-AF65-F5344CB8AC3E}">
        <p14:creationId xmlns:p14="http://schemas.microsoft.com/office/powerpoint/2010/main" val="69620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Президентские игры</a:t>
            </a:r>
            <a:endParaRPr lang="ru-RU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251520" y="1535112"/>
            <a:ext cx="2664296" cy="741759"/>
          </a:xfrm>
        </p:spPr>
        <p:txBody>
          <a:bodyPr/>
          <a:lstStyle/>
          <a:p>
            <a:r>
              <a:rPr lang="ru-RU" dirty="0" smtClean="0"/>
              <a:t>3 место настольному теннису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1" y="2276872"/>
            <a:ext cx="2596584" cy="3672408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512044" y="1535113"/>
            <a:ext cx="2565156" cy="639762"/>
          </a:xfrm>
        </p:spPr>
        <p:txBody>
          <a:bodyPr/>
          <a:lstStyle/>
          <a:p>
            <a:r>
              <a:rPr lang="ru-RU" dirty="0" smtClean="0"/>
              <a:t>3 место по пулевой стрельбе</a:t>
            </a:r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5618" y="2254771"/>
            <a:ext cx="2611853" cy="3694509"/>
          </a:xfrm>
        </p:spPr>
      </p:pic>
      <p:sp>
        <p:nvSpPr>
          <p:cNvPr id="10" name="Текст 7"/>
          <p:cNvSpPr txBox="1">
            <a:spLocks/>
          </p:cNvSpPr>
          <p:nvPr/>
        </p:nvSpPr>
        <p:spPr>
          <a:xfrm>
            <a:off x="2385130" y="5623495"/>
            <a:ext cx="3657600" cy="3198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None/>
              <a:defRPr sz="1600" b="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1 место по плаванию</a:t>
            </a:r>
            <a:endParaRPr lang="ru-RU" dirty="0"/>
          </a:p>
        </p:txBody>
      </p:sp>
      <p:pic>
        <p:nvPicPr>
          <p:cNvPr id="11" name="Объект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1916832"/>
            <a:ext cx="259622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04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Итоги 1 и 2 четверти текущего уч. года</a:t>
            </a:r>
            <a:endParaRPr lang="ru-RU" sz="32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44886829"/>
              </p:ext>
            </p:extLst>
          </p:nvPr>
        </p:nvGraphicFramePr>
        <p:xfrm>
          <a:off x="457200" y="1600200"/>
          <a:ext cx="76200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339752" y="4725144"/>
            <a:ext cx="360040" cy="16561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162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Итогом моей работы  могут служить следующие результаты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ru-RU" dirty="0" smtClean="0"/>
              <a:t>Мониторинг </a:t>
            </a:r>
            <a:r>
              <a:rPr lang="ru-RU" dirty="0"/>
              <a:t>посещения уроков - весьма существенно снизилось количество немотивированных пропусков занятий.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Обучающиеся </a:t>
            </a:r>
            <a:r>
              <a:rPr lang="ru-RU" dirty="0"/>
              <a:t>активно  участвуют  в различных мероприятиях (классных, школьных, районных)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Учащиеся </a:t>
            </a:r>
            <a:r>
              <a:rPr lang="ru-RU" dirty="0"/>
              <a:t>проявляют  инициативу и творчество 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У </a:t>
            </a:r>
            <a:r>
              <a:rPr lang="ru-RU" dirty="0"/>
              <a:t>учащихся развивается  самостоятельность, формируется  ответственное  отношение к делу.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Родители </a:t>
            </a:r>
            <a:r>
              <a:rPr lang="ru-RU" dirty="0"/>
              <a:t>наравне с учащимися  активно принимают участие в жизни классного коллектива </a:t>
            </a:r>
          </a:p>
          <a:p>
            <a:pPr marL="11430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106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Исходя из всего вышесказанного, могу сделать выводы</a:t>
            </a:r>
            <a:r>
              <a:rPr lang="ru-RU" sz="3200" b="1" dirty="0" smtClean="0"/>
              <a:t>: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Разумеется</a:t>
            </a:r>
            <a:r>
              <a:rPr lang="ru-RU" dirty="0"/>
              <a:t>, рейтинговая система увеличивает нагрузку на классного руководителя,  так как требует от него большей творческой выдумки в работе;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Эта </a:t>
            </a:r>
            <a:r>
              <a:rPr lang="ru-RU" dirty="0"/>
              <a:t>работа должна проводиться в системе, только тогда можно говорить о ее результатах;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Система </a:t>
            </a:r>
            <a:r>
              <a:rPr lang="ru-RU" dirty="0"/>
              <a:t>рейтинга  дает возможность организовать и поддерживать ритмичную систематическую работу учащихся в течение всего учебного года;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Система </a:t>
            </a:r>
            <a:r>
              <a:rPr lang="ru-RU" dirty="0"/>
              <a:t>предоставляет учащемуся  способность выбирать стратегию своей деятельности и добиваться высоких результатов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Ребенок </a:t>
            </a:r>
            <a:r>
              <a:rPr lang="ru-RU" dirty="0"/>
              <a:t>видит свои реальные успехи (или неудачи) в сопоставлении с другими учениками, это оказывает  определенное мобилизующее влияние на его дальнейшие действия.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Рейтинговая </a:t>
            </a:r>
            <a:r>
              <a:rPr lang="ru-RU" dirty="0"/>
              <a:t>система  играет определенную роль и демократичность – гласность и открытость системы.</a:t>
            </a:r>
          </a:p>
          <a:p>
            <a:pPr marL="571500" indent="-457200">
              <a:buFont typeface="+mj-lt"/>
              <a:buAutoNum type="arabicPeriod"/>
            </a:pPr>
            <a:r>
              <a:rPr lang="ru-RU" dirty="0" smtClean="0"/>
              <a:t>В </a:t>
            </a:r>
            <a:r>
              <a:rPr lang="ru-RU" dirty="0"/>
              <a:t>отечественной педагогике эта технология завоевывает все больше и больше популярности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577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27168" cy="1143000"/>
          </a:xfrm>
        </p:spPr>
        <p:txBody>
          <a:bodyPr/>
          <a:lstStyle/>
          <a:p>
            <a:r>
              <a:rPr lang="ru-RU" sz="2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Создавая </a:t>
            </a:r>
            <a:r>
              <a:rPr lang="ru-RU" sz="2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систему мониторинга рейтинговой системы и, чтобы добиться вышеупомянутой цели, я ставлю перед собой следующие задачи: 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4290371"/>
              </p:ext>
            </p:extLst>
          </p:nvPr>
        </p:nvGraphicFramePr>
        <p:xfrm>
          <a:off x="457200" y="1052736"/>
          <a:ext cx="762000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300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Какие преимущества рейтинговой системы: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0200"/>
            <a:ext cx="8012798" cy="4800600"/>
          </a:xfrm>
        </p:spPr>
        <p:txBody>
          <a:bodyPr>
            <a:no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Ребенок </a:t>
            </a:r>
            <a:r>
              <a:rPr lang="ru-RU" sz="1800" dirty="0"/>
              <a:t>научится сохранять и развивать то, что уже имеет;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Особое </a:t>
            </a:r>
            <a:r>
              <a:rPr lang="ru-RU" sz="1800" dirty="0"/>
              <a:t>внимание уделяется на самоорганизацию и дисциплинированность;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Возможность </a:t>
            </a:r>
            <a:r>
              <a:rPr lang="ru-RU" sz="1800" dirty="0"/>
              <a:t>оценить свои силы, умения и знания и сравнить себя с остальными. Научится делать анализы, выводы по итогам своего труда, способностей. Именно открытость и прозрачность позволит определить ребенку свои выигрышные и слабые места. Увидеть, по какой позиции он может свой рейтинг поднять, а значит, в каком направлении он проявлял недостаточно активности.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Развивается </a:t>
            </a:r>
            <a:r>
              <a:rPr lang="ru-RU" sz="1800" dirty="0"/>
              <a:t>дух </a:t>
            </a:r>
            <a:r>
              <a:rPr lang="ru-RU" sz="1800" dirty="0" smtClean="0"/>
              <a:t>соревновательной, конкурентоспособности. </a:t>
            </a:r>
            <a:r>
              <a:rPr lang="ru-RU" sz="1800" dirty="0"/>
              <a:t>Для подростка мнение одноклассников более значимо, чем мнение взрослого. 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Рейтинг </a:t>
            </a:r>
            <a:r>
              <a:rPr lang="ru-RU" sz="1800" dirty="0"/>
              <a:t>позволяет оценивать не природные данные ребенка, а динамику его роста по отношению и к самому себе тоже. Успешным может быть ученик и с недостаточно высоким уровнем интеллектуального развития, но прилагающий максимум усилий и трудолюбия. </a:t>
            </a:r>
          </a:p>
          <a:p>
            <a:pPr marL="571500" indent="-457200">
              <a:buFont typeface="+mj-lt"/>
              <a:buAutoNum type="arabicPeriod"/>
            </a:pPr>
            <a:r>
              <a:rPr lang="ru-RU" sz="1800" dirty="0" smtClean="0"/>
              <a:t>Рейтинг </a:t>
            </a:r>
            <a:r>
              <a:rPr lang="ru-RU" sz="1800" dirty="0"/>
              <a:t>-  это социализация детей, и стимулирование их активности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986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катерина\Desktop\Катины Сертификаты\00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140968"/>
            <a:ext cx="3392026" cy="311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Что дает рейтинговая система классному руководителю?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Позволяет </a:t>
            </a:r>
            <a:r>
              <a:rPr lang="ru-RU" dirty="0"/>
              <a:t>вести систематический учет учебных и </a:t>
            </a:r>
            <a:r>
              <a:rPr lang="ru-RU" dirty="0" smtClean="0"/>
              <a:t>внеучебных </a:t>
            </a:r>
            <a:r>
              <a:rPr lang="ru-RU" dirty="0"/>
              <a:t>достижений учащихся, что впоследствии составит портфолио ученика.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Позволяет </a:t>
            </a:r>
            <a:r>
              <a:rPr lang="ru-RU" dirty="0"/>
              <a:t>дифференцированно оценивать выполнение разных видов деятельности.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 smtClean="0"/>
              <a:t>Постоянно </a:t>
            </a:r>
            <a:r>
              <a:rPr lang="ru-RU" dirty="0"/>
              <a:t>требует систематической и 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последовательной </a:t>
            </a:r>
            <a:r>
              <a:rPr lang="ru-RU" dirty="0"/>
              <a:t>работы.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Позволяет раскрыть каждую личность, 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индивидуальные </a:t>
            </a:r>
            <a:r>
              <a:rPr lang="ru-RU" dirty="0"/>
              <a:t>способности детей.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dirty="0"/>
              <a:t>Позволяет повысить активность родителей,  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которые </a:t>
            </a:r>
            <a:r>
              <a:rPr lang="ru-RU" dirty="0"/>
              <a:t>болея за ребенка, тоже вовлекаются  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в </a:t>
            </a:r>
            <a:r>
              <a:rPr lang="ru-RU" dirty="0"/>
              <a:t>школьную жизнь коллектива. </a:t>
            </a:r>
          </a:p>
        </p:txBody>
      </p:sp>
    </p:spTree>
    <p:extLst>
      <p:ext uri="{BB962C8B-B14F-4D97-AF65-F5344CB8AC3E}">
        <p14:creationId xmlns:p14="http://schemas.microsoft.com/office/powerpoint/2010/main" val="3014163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катерина\Desktop\Катины Сертификаты\2238394_stock-photo-summer-t-shirt-coupl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7915" y="3717032"/>
            <a:ext cx="2608113" cy="2608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/>
              <a:t>Что дает данная система оценивания  подростку?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Приучает  </a:t>
            </a:r>
            <a:r>
              <a:rPr lang="ru-RU" sz="2400" dirty="0"/>
              <a:t>ребят к  ответственности и активной жизненной позиции. 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Дает </a:t>
            </a:r>
            <a:r>
              <a:rPr lang="ru-RU" sz="2400" dirty="0"/>
              <a:t>возможность самому решать судьбу своего балла и прогнозировать его.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Дает </a:t>
            </a:r>
            <a:r>
              <a:rPr lang="ru-RU" sz="2400" dirty="0"/>
              <a:t>возможность сравнения своего результата с результатами учащихся класса.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Воспитывает  </a:t>
            </a:r>
            <a:r>
              <a:rPr lang="ru-RU" sz="2400" dirty="0"/>
              <a:t>ответственность, </a:t>
            </a:r>
            <a:endParaRPr lang="ru-RU" sz="2400" dirty="0" smtClean="0"/>
          </a:p>
          <a:p>
            <a:pPr marL="114300" indent="241300">
              <a:buNone/>
            </a:pPr>
            <a:r>
              <a:rPr lang="ru-RU" sz="2400" dirty="0" smtClean="0"/>
              <a:t>трудолюбие</a:t>
            </a:r>
            <a:r>
              <a:rPr lang="ru-RU" sz="2400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sz="2400" dirty="0" smtClean="0"/>
              <a:t>Создает </a:t>
            </a:r>
            <a:r>
              <a:rPr lang="ru-RU" sz="2400" dirty="0"/>
              <a:t>свободу выбора вида дел и </a:t>
            </a:r>
            <a:endParaRPr lang="ru-RU" sz="2400" dirty="0" smtClean="0"/>
          </a:p>
          <a:p>
            <a:pPr marL="114300" indent="336550">
              <a:buNone/>
            </a:pPr>
            <a:r>
              <a:rPr lang="ru-RU" sz="2400" dirty="0" smtClean="0"/>
              <a:t>продолжительности </a:t>
            </a:r>
            <a:r>
              <a:rPr lang="ru-RU" sz="2400" dirty="0"/>
              <a:t>его выполнения.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1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/>
          <a:lstStyle/>
          <a:p>
            <a:r>
              <a:rPr lang="ru-RU" sz="4000" b="1" dirty="0"/>
              <a:t>Технология и система подсчета </a:t>
            </a:r>
            <a:r>
              <a:rPr lang="ru-RU" sz="4000" b="1" dirty="0" smtClean="0"/>
              <a:t>баллов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начале каждой четверти я даю всем детям по 50 уже готовых баллов. Главным условием,  в данной ситуации, является то, что ребенок должен по мере возможности сохранить и путем проявления себя по разным критериям увеличить окончательный итоговый балл в конце четверти. Детей знакомлю  с критериями оценивания. Учащиеся уже должны быть в курсе за что, сколько баллов можно получить или потерять. Перед стартом новой четверти еще раз конкретизируются </a:t>
            </a:r>
            <a:r>
              <a:rPr lang="ru-RU" dirty="0" smtClean="0"/>
              <a:t>баллы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  <p:pic>
        <p:nvPicPr>
          <p:cNvPr id="5" name="Picture 2" descr="G:\Катины Сертификаты\3dcab2614b7347b90fa3287a671940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0000" l="1692" r="100000">
                        <a14:foregroundMark x1="74308" y1="56500" x2="74308" y2="56500"/>
                        <a14:foregroundMark x1="52000" y1="65500" x2="52000" y2="65500"/>
                        <a14:foregroundMark x1="31692" y1="72500" x2="31692" y2="72500"/>
                        <a14:foregroundMark x1="13385" y1="74250" x2="13385" y2="74250"/>
                        <a14:foregroundMark x1="5846" y1="77250" x2="5846" y2="77250"/>
                        <a14:foregroundMark x1="1692" y1="75500" x2="1692" y2="75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653136"/>
            <a:ext cx="2615332" cy="1609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12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95120" cy="1143000"/>
          </a:xfrm>
        </p:spPr>
        <p:txBody>
          <a:bodyPr/>
          <a:lstStyle/>
          <a:p>
            <a:r>
              <a:rPr lang="ru-RU" sz="4000" b="1" dirty="0"/>
              <a:t>Технология и система подсчета </a:t>
            </a:r>
            <a:r>
              <a:rPr lang="ru-RU" sz="4000" b="1" dirty="0" smtClean="0"/>
              <a:t>баллов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Одним </a:t>
            </a:r>
            <a:r>
              <a:rPr lang="ru-RU" dirty="0"/>
              <a:t>из важнейших моментов в выставлении баллов учащимся является классный час. С целью повышения общественной активности учащихся в систему рейтинга, еженедельно каждый классный час начинается с отчета ответственных лиц по направлениям, которые контролировали и фиксировали замечания. Ребята должны знать, за что и кому выставляются баллы. Ведущую роль при подсчете итогового результата играет классный руководитель, осуществляющий строго индивидуальный подход к оценке каждого ученика. Классный руководитель ведет учет  выполнения разовых поручений, так и участия во всех классных, общешкольных и районных мероприятиях (часы общения, походы, спортивные соревнования, выставки, концерты, субботники, генеральные уборки и т.д.) и тоже ставит баллы четко по критериям во время классного часа. Если возникают спорные моменты,  следует обсудить с классом (заслуживает ли выполненное дело дополнительной оценки или нет),  ребята сами предлагают кому-то повысить, а кому-то снять баллы. Все итоговые баллы определяются открытым  подсчетом.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288" y="410265"/>
            <a:ext cx="1172038" cy="1000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7275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седство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Стандартная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седство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264</TotalTime>
  <Words>2797</Words>
  <Application>Microsoft Office PowerPoint</Application>
  <PresentationFormat>Экран (4:3)</PresentationFormat>
  <Paragraphs>1135</Paragraphs>
  <Slides>36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Соседство</vt:lpstr>
      <vt:lpstr>«Рейтинговая система –  средство мониторинга формирования  успешной  личности.»</vt:lpstr>
      <vt:lpstr>«Воспитание не только должно развивать разум человека и дать ему известный объем сведений, но должно зажечь в нем жажду серьезного труда, без которого жизнь его не может быть ни достойной, ни счастливой».</vt:lpstr>
      <vt:lpstr>А что из себя представляет рейтинговая система?</vt:lpstr>
      <vt:lpstr>Создавая систему мониторинга рейтинговой системы и, чтобы добиться вышеупомянутой цели, я ставлю перед собой следующие задачи: </vt:lpstr>
      <vt:lpstr>Какие преимущества рейтинговой системы:</vt:lpstr>
      <vt:lpstr>Что дает рейтинговая система классному руководителю?</vt:lpstr>
      <vt:lpstr>Что дает данная система оценивания  подростку?</vt:lpstr>
      <vt:lpstr>Технология и система подсчета баллов</vt:lpstr>
      <vt:lpstr>Технология и система подсчета баллов</vt:lpstr>
      <vt:lpstr>Технология и система подсчета баллов</vt:lpstr>
      <vt:lpstr>Критерии мониторинга</vt:lpstr>
      <vt:lpstr>Презентация PowerPoint</vt:lpstr>
      <vt:lpstr>Таблица рейтинговой системы на примере I четверти 2016 – 2017 учебного года.</vt:lpstr>
      <vt:lpstr>Презентация PowerPoint</vt:lpstr>
      <vt:lpstr>Презентация PowerPoint</vt:lpstr>
      <vt:lpstr>Презентация PowerPoint</vt:lpstr>
      <vt:lpstr>Система поощрения: </vt:lpstr>
      <vt:lpstr>Презентация PowerPoint</vt:lpstr>
      <vt:lpstr>Презентация PowerPoint</vt:lpstr>
      <vt:lpstr>Наши достижения за 5 класс</vt:lpstr>
      <vt:lpstr>Наши достижения за 5 класс</vt:lpstr>
      <vt:lpstr>Наши достижения за 5 класс</vt:lpstr>
      <vt:lpstr>Наши достижения за 5 класс</vt:lpstr>
      <vt:lpstr>Наши родители в конкурсе «Семейный портрет»</vt:lpstr>
      <vt:lpstr>Наши спортсмены</vt:lpstr>
      <vt:lpstr>ГТО</vt:lpstr>
      <vt:lpstr>Пропуски уроков за год</vt:lpstr>
      <vt:lpstr>Самый классный класс 2017</vt:lpstr>
      <vt:lpstr>Наши достижения за 6 класс</vt:lpstr>
      <vt:lpstr>Всемирный день поэзии</vt:lpstr>
      <vt:lpstr>Призы</vt:lpstr>
      <vt:lpstr>Президентские игры</vt:lpstr>
      <vt:lpstr>Президентские игры</vt:lpstr>
      <vt:lpstr>Итоги 1 и 2 четверти текущего уч. года</vt:lpstr>
      <vt:lpstr>Итогом моей работы  могут служить следующие результаты:</vt:lpstr>
      <vt:lpstr>Исходя из всего вышесказанного, могу сделать выводы: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Учитель-13</cp:lastModifiedBy>
  <cp:revision>38</cp:revision>
  <dcterms:created xsi:type="dcterms:W3CDTF">2018-03-19T14:48:34Z</dcterms:created>
  <dcterms:modified xsi:type="dcterms:W3CDTF">2018-03-30T01:33:31Z</dcterms:modified>
</cp:coreProperties>
</file>