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9" r:id="rId2"/>
    <p:sldId id="280" r:id="rId3"/>
    <p:sldId id="268" r:id="rId4"/>
    <p:sldId id="281" r:id="rId5"/>
    <p:sldId id="269" r:id="rId6"/>
    <p:sldId id="289" r:id="rId7"/>
    <p:sldId id="262" r:id="rId8"/>
    <p:sldId id="265" r:id="rId9"/>
    <p:sldId id="290" r:id="rId10"/>
    <p:sldId id="271" r:id="rId11"/>
    <p:sldId id="284" r:id="rId12"/>
    <p:sldId id="28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CFEA0-9C1B-4F44-8E79-4390202AFEF1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4847D-B0F6-4930-BED8-2A5536A510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738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12BCA-B494-4069-A1A7-5801B577AB9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12BCA-B494-4069-A1A7-5801B577AB9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890CB-08FD-4FE6-9B06-F430878D29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158-E1EA-4F77-B8D3-235B2612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890CB-08FD-4FE6-9B06-F430878D29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158-E1EA-4F77-B8D3-235B2612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890CB-08FD-4FE6-9B06-F430878D29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158-E1EA-4F77-B8D3-235B2612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890CB-08FD-4FE6-9B06-F430878D29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158-E1EA-4F77-B8D3-235B2612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890CB-08FD-4FE6-9B06-F430878D29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158-E1EA-4F77-B8D3-235B2612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890CB-08FD-4FE6-9B06-F430878D29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158-E1EA-4F77-B8D3-235B2612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890CB-08FD-4FE6-9B06-F430878D29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158-E1EA-4F77-B8D3-235B2612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890CB-08FD-4FE6-9B06-F430878D29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158-E1EA-4F77-B8D3-235B2612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890CB-08FD-4FE6-9B06-F430878D29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158-E1EA-4F77-B8D3-235B2612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890CB-08FD-4FE6-9B06-F430878D29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158-E1EA-4F77-B8D3-235B2612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890CB-08FD-4FE6-9B06-F430878D29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A8158-E1EA-4F77-B8D3-235B2612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890CB-08FD-4FE6-9B06-F430878D29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A8158-E1EA-4F77-B8D3-235B2612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64008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ru-RU" sz="2800" b="1" smtClean="0">
                <a:solidFill>
                  <a:srgbClr val="FF0066"/>
                </a:solidFill>
              </a:rPr>
              <a:t>Мы люди, у которых разное образование, разные судьбы, разные характеры, разные взгляды на жизнь, но есть то, что объединяет нас всех – это наши дети. И так хочется, чтобы наши дети были счастливы и успешны в жизни!</a:t>
            </a:r>
            <a:endParaRPr lang="ru-RU" sz="2800" smtClean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295400" y="214290"/>
            <a:ext cx="7543800" cy="85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>
                <a:solidFill>
                  <a:srgbClr val="FF0066"/>
                </a:solidFill>
                <a:latin typeface="Comic Sans MS" pitchFamily="66" charset="0"/>
              </a:rPr>
              <a:t>Ребенок к концу  </a:t>
            </a:r>
            <a:br>
              <a:rPr lang="ru-RU" sz="2000" b="1" dirty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ru-RU" sz="2000" b="1" dirty="0">
                <a:solidFill>
                  <a:srgbClr val="FF0066"/>
                </a:solidFill>
                <a:latin typeface="Comic Sans MS" pitchFamily="66" charset="0"/>
              </a:rPr>
              <a:t>1-ой четверти </a:t>
            </a:r>
            <a:r>
              <a:rPr lang="ru-RU" sz="2000" b="1" dirty="0" smtClean="0">
                <a:solidFill>
                  <a:srgbClr val="FF0066"/>
                </a:solidFill>
                <a:latin typeface="Comic Sans MS" pitchFamily="66" charset="0"/>
              </a:rPr>
              <a:t>по математике должен</a:t>
            </a:r>
            <a:r>
              <a:rPr lang="ru-RU" sz="2000" b="1" dirty="0">
                <a:solidFill>
                  <a:srgbClr val="FF0066"/>
                </a:solidFill>
                <a:latin typeface="Comic Sans MS" pitchFamily="66" charset="0"/>
              </a:rPr>
              <a:t>: </a:t>
            </a:r>
            <a:endParaRPr lang="ru-RU" sz="2000" dirty="0">
              <a:solidFill>
                <a:srgbClr val="FF0066"/>
              </a:solidFill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838200" y="1905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4000" b="1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ru-RU" sz="4000" b="1">
                <a:solidFill>
                  <a:srgbClr val="FF0066"/>
                </a:solidFill>
                <a:latin typeface="Comic Sans MS" pitchFamily="66" charset="0"/>
              </a:rPr>
            </a:br>
            <a:r>
              <a:rPr lang="ru-RU" sz="3200" b="1">
                <a:solidFill>
                  <a:schemeClr val="hlink"/>
                </a:solidFill>
              </a:rPr>
              <a:t/>
            </a:r>
            <a:br>
              <a:rPr lang="ru-RU" sz="3200" b="1">
                <a:solidFill>
                  <a:schemeClr val="hlink"/>
                </a:solidFill>
              </a:rPr>
            </a:br>
            <a:endParaRPr lang="ru-RU" sz="4400" b="1">
              <a:solidFill>
                <a:srgbClr val="3399FF"/>
              </a:solidFill>
              <a:latin typeface="Comic Sans MS" pitchFamily="66" charset="0"/>
            </a:endParaRPr>
          </a:p>
        </p:txBody>
      </p:sp>
      <p:pic>
        <p:nvPicPr>
          <p:cNvPr id="9220" name="Picture 4" descr="lin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245427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6" descr="lin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143000"/>
            <a:ext cx="245427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7" descr="lin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143000"/>
            <a:ext cx="245427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9" descr="GR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724400"/>
            <a:ext cx="10668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10" descr="108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0" y="1928802"/>
            <a:ext cx="9144000" cy="470059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solidFill>
                  <a:srgbClr val="CC0066"/>
                </a:solidFill>
                <a:latin typeface="Comic Sans MS" pitchFamily="66" charset="0"/>
              </a:rPr>
              <a:t> Иметь пространственные и временные  представления </a:t>
            </a:r>
          </a:p>
          <a:p>
            <a:pPr eaLnBrk="1" hangingPunct="1">
              <a:lnSpc>
                <a:spcPct val="80000"/>
              </a:lnSpc>
              <a:buNone/>
            </a:pPr>
            <a:endParaRPr lang="ru-RU" sz="800" b="1" dirty="0" smtClean="0">
              <a:solidFill>
                <a:srgbClr val="CC0066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solidFill>
                  <a:srgbClr val="CC0066"/>
                </a:solidFill>
                <a:latin typeface="Comic Sans MS" pitchFamily="66" charset="0"/>
              </a:rPr>
              <a:t> Вести счет предметов до 10 и сравнивать.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CC0066"/>
                </a:solidFill>
                <a:latin typeface="Comic Sans MS" pitchFamily="66" charset="0"/>
              </a:rPr>
              <a:t>  Уметь читать письменные и печатные цифры, правильно их писать.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solidFill>
                  <a:srgbClr val="CC0066"/>
                </a:solidFill>
                <a:latin typeface="Comic Sans MS" pitchFamily="66" charset="0"/>
              </a:rPr>
              <a:t> Соотносить число предметов и цифру.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solidFill>
                  <a:srgbClr val="CC0066"/>
                </a:solidFill>
                <a:latin typeface="Comic Sans MS" pitchFamily="66" charset="0"/>
              </a:rPr>
              <a:t> Усвоить состав чисел до 10.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CC0066"/>
                </a:solidFill>
                <a:latin typeface="Comic Sans MS" pitchFamily="66" charset="0"/>
              </a:rPr>
              <a:t> Знать и различать геометрические фигуры:  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rgbClr val="CC0066"/>
                </a:solidFill>
                <a:latin typeface="Comic Sans MS" pitchFamily="66" charset="0"/>
              </a:rPr>
              <a:t>точка, прямая и кривая линии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CC0066"/>
                </a:solidFill>
                <a:latin typeface="Comic Sans MS" pitchFamily="66" charset="0"/>
              </a:rPr>
              <a:t>(замкнутая и незамкнутая), луч, отрезок.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9" name="Picture 7" descr="J:\Siyziova\СОН\КАРТИНКИ\Новая папка\ученик пишет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191000"/>
            <a:ext cx="2068431" cy="1928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9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01000" cy="1162050"/>
          </a:xfrm>
        </p:spPr>
        <p:txBody>
          <a:bodyPr/>
          <a:lstStyle/>
          <a:p>
            <a:r>
              <a:rPr lang="ru-RU" smtClean="0"/>
              <a:t>От  информации, которую дают родители первоклассникам, </a:t>
            </a:r>
            <a:br>
              <a:rPr lang="ru-RU" smtClean="0"/>
            </a:br>
            <a:r>
              <a:rPr lang="ru-RU" smtClean="0"/>
              <a:t>во многом зависит дальнейшее отношение детей </a:t>
            </a:r>
            <a:r>
              <a:rPr lang="ru-RU" u="sng" smtClean="0"/>
              <a:t>к школе</a:t>
            </a:r>
            <a:r>
              <a:rPr lang="ru-RU" smtClean="0"/>
              <a:t> и первому </a:t>
            </a:r>
            <a:r>
              <a:rPr lang="ru-RU" u="sng" smtClean="0"/>
              <a:t>учителю</a:t>
            </a:r>
            <a:r>
              <a:rPr lang="ru-RU" smtClean="0"/>
              <a:t>. </a:t>
            </a:r>
          </a:p>
        </p:txBody>
      </p:sp>
      <p:sp>
        <p:nvSpPr>
          <p:cNvPr id="6" name="Заголовок 4"/>
          <p:cNvSpPr txBox="1">
            <a:spLocks/>
          </p:cNvSpPr>
          <p:nvPr/>
        </p:nvSpPr>
        <p:spPr bwMode="auto">
          <a:xfrm>
            <a:off x="304800" y="1524000"/>
            <a:ext cx="8229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800" b="1" dirty="0">
                <a:solidFill>
                  <a:srgbClr val="FF0000"/>
                </a:solidFill>
              </a:rPr>
              <a:t>Контакт между </a:t>
            </a:r>
          </a:p>
          <a:p>
            <a:pPr algn="ctr" eaLnBrk="0" hangingPunct="0">
              <a:defRPr/>
            </a:pPr>
            <a:r>
              <a:rPr lang="ru-RU" sz="2800" b="1" dirty="0">
                <a:solidFill>
                  <a:srgbClr val="FF0000"/>
                </a:solidFill>
              </a:rPr>
              <a:t>учителем-учеником-родителями</a:t>
            </a:r>
            <a:endParaRPr lang="ru-RU" sz="28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2819400" y="3503613"/>
            <a:ext cx="3048000" cy="2438400"/>
          </a:xfrm>
          <a:prstGeom prst="donut">
            <a:avLst>
              <a:gd name="adj" fmla="val 10826"/>
            </a:avLst>
          </a:prstGeom>
          <a:solidFill>
            <a:srgbClr val="92D050"/>
          </a:solidFill>
          <a:ln cap="rnd" cmpd="tri"/>
          <a:effectLst>
            <a:outerShdw blurRad="50800" dist="50800" dir="5400000" algn="ctr" rotWithShape="0">
              <a:schemeClr val="accent6">
                <a:lumMod val="60000"/>
                <a:lumOff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8437" name="Picture 5" descr="J:\Siyziova\СОН\КАРТИНКИ\Новая папка\60fff7fe0931c94a46409ab02b93546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4800600"/>
            <a:ext cx="1524000" cy="183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J:\Siyziova\СОН\КАРТИНКИ\Новая папка\696552.jpg"/>
          <p:cNvPicPr>
            <a:picLocks noChangeAspect="1" noChangeArrowheads="1"/>
          </p:cNvPicPr>
          <p:nvPr/>
        </p:nvPicPr>
        <p:blipFill>
          <a:blip r:embed="rId5" cstate="print"/>
          <a:srcRect l="18584" t="15499" b="23352"/>
          <a:stretch>
            <a:fillRect/>
          </a:stretch>
        </p:blipFill>
        <p:spPr bwMode="auto">
          <a:xfrm>
            <a:off x="3352800" y="2743200"/>
            <a:ext cx="1947334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0" name="Picture 8" descr="J:\Siyziova\СОН\КАРТИНКИ\Новая папка\5219-original.jpeg"/>
          <p:cNvPicPr>
            <a:picLocks noChangeAspect="1" noChangeArrowheads="1"/>
          </p:cNvPicPr>
          <p:nvPr/>
        </p:nvPicPr>
        <p:blipFill>
          <a:blip r:embed="rId6" cstate="print"/>
          <a:srcRect l="11000" t="8667" r="35000" b="8667"/>
          <a:stretch>
            <a:fillRect/>
          </a:stretch>
        </p:blipFill>
        <p:spPr bwMode="auto">
          <a:xfrm>
            <a:off x="5181600" y="4267200"/>
            <a:ext cx="22098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1024-658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2844" y="0"/>
            <a:ext cx="5000660" cy="7080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spc="600" dirty="0">
                <a:solidFill>
                  <a:srgbClr val="FFFF00"/>
                </a:solidFill>
                <a:latin typeface="+mn-lt"/>
              </a:rPr>
              <a:t>В страну </a:t>
            </a:r>
            <a:r>
              <a:rPr lang="ru-RU" sz="4000" b="1" i="1" spc="300" dirty="0">
                <a:solidFill>
                  <a:srgbClr val="FFFF00"/>
                </a:solidFill>
                <a:latin typeface="+mn-lt"/>
              </a:rPr>
              <a:t>Знаний</a:t>
            </a: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0" y="601980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i="1" dirty="0" smtClean="0">
                <a:solidFill>
                  <a:srgbClr val="FFFFFF"/>
                </a:solidFill>
                <a:latin typeface="Calibri" pitchFamily="34" charset="0"/>
              </a:rPr>
              <a:t>К чему ребенка приучишь, то от него и получишь.</a:t>
            </a:r>
            <a:endParaRPr lang="ru-RU" sz="3200" i="1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5129" name="Picture 9" descr="http://i059.radikal.ru/0904/ff/aeb1cc0d622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0"/>
            <a:ext cx="1479298" cy="1479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2159954" y="2887990"/>
            <a:ext cx="2274710" cy="707886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i="1" dirty="0">
                <a:ln w="22225" cap="rnd" cmpd="sng">
                  <a:solidFill>
                    <a:srgbClr val="D56C15"/>
                  </a:solidFill>
                  <a:bevel/>
                </a:ln>
                <a:solidFill>
                  <a:srgbClr val="FFFF00"/>
                </a:solidFill>
                <a:latin typeface="Calibri" pitchFamily="34" charset="0"/>
              </a:rPr>
              <a:t>Плывём!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1024-658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743200" y="0"/>
            <a:ext cx="64008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spc="600" dirty="0">
                <a:solidFill>
                  <a:srgbClr val="FFFFFF"/>
                </a:solidFill>
                <a:latin typeface="+mn-lt"/>
              </a:rPr>
              <a:t>В страну </a:t>
            </a:r>
            <a:r>
              <a:rPr lang="ru-RU" sz="4000" b="1" i="1" spc="300" dirty="0">
                <a:solidFill>
                  <a:srgbClr val="FFFFFF"/>
                </a:solidFill>
                <a:latin typeface="+mn-lt"/>
              </a:rPr>
              <a:t>Знаний</a:t>
            </a: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0" y="601980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i="1">
                <a:solidFill>
                  <a:srgbClr val="FFFFFF"/>
                </a:solidFill>
                <a:latin typeface="Calibri" pitchFamily="34" charset="0"/>
              </a:rPr>
              <a:t>На этом кораблике под  парусами мы в дальние дали  отправимся с Вами. </a:t>
            </a:r>
          </a:p>
          <a:p>
            <a:pPr algn="ctr"/>
            <a:r>
              <a:rPr lang="ru-RU" sz="2000" i="1">
                <a:solidFill>
                  <a:srgbClr val="FFFFFF"/>
                </a:solidFill>
                <a:latin typeface="Calibri" pitchFamily="34" charset="0"/>
              </a:rPr>
              <a:t>Мы всех кто захочет с собою возьмём. Ну что же, согласны? … Решили? … </a:t>
            </a:r>
          </a:p>
        </p:txBody>
      </p:sp>
      <p:pic>
        <p:nvPicPr>
          <p:cNvPr id="5129" name="Picture 9" descr="http://i059.radikal.ru/0904/ff/aeb1cc0d622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938" y="2286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228600" y="762000"/>
            <a:ext cx="2895600" cy="707886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i="1" dirty="0">
                <a:ln w="22225" cap="rnd" cmpd="sng">
                  <a:solidFill>
                    <a:srgbClr val="D56C15"/>
                  </a:solidFill>
                  <a:bevel/>
                </a:ln>
                <a:solidFill>
                  <a:srgbClr val="FFFF00"/>
                </a:solidFill>
                <a:latin typeface="Calibri" pitchFamily="34" charset="0"/>
              </a:rPr>
              <a:t>Плывём!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66"/>
                </a:solidFill>
                <a:latin typeface="Comic Sans MS" pitchFamily="66" charset="0"/>
              </a:rPr>
              <a:t>Критерии школьной готовности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29222"/>
          </a:xfrm>
        </p:spPr>
        <p:txBody>
          <a:bodyPr/>
          <a:lstStyle/>
          <a:p>
            <a:pPr algn="ctr">
              <a:lnSpc>
                <a:spcPct val="110000"/>
              </a:lnSpc>
            </a:pPr>
            <a:r>
              <a:rPr lang="ru-RU" b="1" dirty="0" smtClean="0">
                <a:solidFill>
                  <a:srgbClr val="CC0066"/>
                </a:solidFill>
                <a:latin typeface="Comic Sans MS" pitchFamily="66" charset="0"/>
              </a:rPr>
              <a:t>Интеллектуальная зрелость</a:t>
            </a:r>
          </a:p>
          <a:p>
            <a:pPr algn="ctr">
              <a:lnSpc>
                <a:spcPct val="110000"/>
              </a:lnSpc>
            </a:pPr>
            <a:r>
              <a:rPr lang="ru-RU" b="1" dirty="0" smtClean="0">
                <a:solidFill>
                  <a:srgbClr val="CC0066"/>
                </a:solidFill>
                <a:latin typeface="Comic Sans MS" pitchFamily="66" charset="0"/>
              </a:rPr>
              <a:t>Эмоциональная зрелость</a:t>
            </a:r>
          </a:p>
          <a:p>
            <a:pPr algn="ctr">
              <a:lnSpc>
                <a:spcPct val="110000"/>
              </a:lnSpc>
            </a:pPr>
            <a:r>
              <a:rPr lang="ru-RU" b="1" dirty="0" smtClean="0">
                <a:solidFill>
                  <a:srgbClr val="CC0066"/>
                </a:solidFill>
                <a:latin typeface="Comic Sans MS" pitchFamily="66" charset="0"/>
              </a:rPr>
              <a:t>Социальная зрелость</a:t>
            </a:r>
          </a:p>
          <a:p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1"/>
            <a:ext cx="9144000" cy="857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 чему ребёнка приучишь, то от него и получишь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8431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К чему ребёнка приучишь, то от него и получишь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1341438"/>
            <a:ext cx="8072438" cy="850900"/>
          </a:xfrm>
        </p:spPr>
        <p:txBody>
          <a:bodyPr/>
          <a:lstStyle/>
          <a:p>
            <a:pPr marL="514350" indent="-514350" algn="l">
              <a:buFontTx/>
              <a:buAutoNum type="arabicPeriod"/>
            </a:pPr>
            <a:r>
              <a:rPr lang="ru-RU" sz="3600" b="1" dirty="0" smtClean="0">
                <a:solidFill>
                  <a:schemeClr val="tx1"/>
                </a:solidFill>
              </a:rPr>
              <a:t>Рождение коллектива.</a:t>
            </a:r>
          </a:p>
          <a:p>
            <a:pPr marL="514350" indent="-514350" algn="l">
              <a:buFontTx/>
              <a:buAutoNum type="arabicPeriod"/>
            </a:pPr>
            <a:endParaRPr lang="ru-RU" dirty="0" smtClean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539750" y="1916113"/>
            <a:ext cx="8072438" cy="8524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</a:rPr>
              <a:t>2. Установление традиций.</a:t>
            </a:r>
          </a:p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ru-RU" sz="3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39750" y="2492375"/>
            <a:ext cx="8072438" cy="8524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</a:rPr>
              <a:t>3.Правила общения.</a:t>
            </a:r>
          </a:p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ru-RU" sz="3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39750" y="3068638"/>
            <a:ext cx="8072438" cy="8524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</a:rPr>
              <a:t>4.Правила культурного поведения.</a:t>
            </a:r>
          </a:p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ru-RU" sz="3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447800" y="357166"/>
            <a:ext cx="7543800" cy="633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>
                <a:solidFill>
                  <a:srgbClr val="FF0066"/>
                </a:solidFill>
                <a:latin typeface="Comic Sans MS" pitchFamily="66" charset="0"/>
              </a:rPr>
              <a:t>Ребенок к концу </a:t>
            </a:r>
            <a:r>
              <a:rPr lang="ru-RU" sz="2000" b="1" dirty="0" smtClean="0">
                <a:solidFill>
                  <a:srgbClr val="FF0066"/>
                </a:solidFill>
                <a:latin typeface="Comic Sans MS" pitchFamily="66" charset="0"/>
              </a:rPr>
              <a:t>1-ой четверти по литературе и русскому языку должен</a:t>
            </a:r>
            <a:r>
              <a:rPr lang="ru-RU" sz="2000" b="1" dirty="0">
                <a:solidFill>
                  <a:srgbClr val="FF0066"/>
                </a:solidFill>
                <a:latin typeface="Comic Sans MS" pitchFamily="66" charset="0"/>
              </a:rPr>
              <a:t>: </a:t>
            </a:r>
            <a:endParaRPr lang="ru-RU" sz="2000" dirty="0">
              <a:solidFill>
                <a:srgbClr val="FF0066"/>
              </a:solidFill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838200" y="1905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4000" b="1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ru-RU" sz="4000" b="1">
                <a:solidFill>
                  <a:srgbClr val="FF0066"/>
                </a:solidFill>
                <a:latin typeface="Comic Sans MS" pitchFamily="66" charset="0"/>
              </a:rPr>
            </a:br>
            <a:r>
              <a:rPr lang="ru-RU" sz="3200" b="1">
                <a:solidFill>
                  <a:schemeClr val="hlink"/>
                </a:solidFill>
              </a:rPr>
              <a:t/>
            </a:r>
            <a:br>
              <a:rPr lang="ru-RU" sz="3200" b="1">
                <a:solidFill>
                  <a:schemeClr val="hlink"/>
                </a:solidFill>
              </a:rPr>
            </a:br>
            <a:endParaRPr lang="ru-RU" sz="4400" b="1">
              <a:solidFill>
                <a:srgbClr val="3399FF"/>
              </a:solidFill>
              <a:latin typeface="Comic Sans MS" pitchFamily="66" charset="0"/>
            </a:endParaRPr>
          </a:p>
        </p:txBody>
      </p:sp>
      <p:pic>
        <p:nvPicPr>
          <p:cNvPr id="8196" name="Picture 4" descr="lin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245427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6" descr="lin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219200"/>
            <a:ext cx="245427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7" descr="lin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219200"/>
            <a:ext cx="245427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9" descr="GR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724400"/>
            <a:ext cx="10668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10" descr="108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0" y="1772816"/>
            <a:ext cx="9144000" cy="4905396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5000"/>
              </a:lnSpc>
            </a:pPr>
            <a:r>
              <a:rPr lang="ru-RU" sz="2800" b="1" dirty="0" smtClean="0">
                <a:solidFill>
                  <a:srgbClr val="CC0066"/>
                </a:solidFill>
                <a:latin typeface="Comic Sans MS" pitchFamily="66" charset="0"/>
              </a:rPr>
              <a:t>Знать понятия: речь, предложение, слово, слог, ударение, звуки речи.</a:t>
            </a:r>
          </a:p>
          <a:p>
            <a:pPr eaLnBrk="1" hangingPunct="1">
              <a:lnSpc>
                <a:spcPct val="95000"/>
              </a:lnSpc>
            </a:pPr>
            <a:r>
              <a:rPr lang="ru-RU" sz="2800" b="1" dirty="0" smtClean="0">
                <a:solidFill>
                  <a:srgbClr val="CC0066"/>
                </a:solidFill>
                <a:latin typeface="Comic Sans MS" pitchFamily="66" charset="0"/>
              </a:rPr>
              <a:t>Уметь вычленять звуки в словах, определять их последовательность, давать им характеристику  (см. схему)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CC0066"/>
                </a:solidFill>
                <a:latin typeface="Comic Sans MS" pitchFamily="66" charset="0"/>
              </a:rPr>
              <a:t>Различать гласные и согласные звуки и буквы.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CC0066"/>
                </a:solidFill>
                <a:latin typeface="Comic Sans MS" pitchFamily="66" charset="0"/>
              </a:rPr>
              <a:t>Определять место ударения в слове.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CC0066"/>
                </a:solidFill>
                <a:latin typeface="Comic Sans MS" pitchFamily="66" charset="0"/>
              </a:rPr>
              <a:t>Уметь делить  слова на слоги, находить ударные и безударные гласные.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CC0066"/>
                </a:solidFill>
                <a:latin typeface="Comic Sans MS" pitchFamily="66" charset="0"/>
              </a:rPr>
              <a:t>Уметь писать  изученные строчные и заглавные буквы, их соединения и слова.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u="sng" dirty="0" smtClean="0">
                <a:solidFill>
                  <a:srgbClr val="CC0066"/>
                </a:solidFill>
                <a:latin typeface="Comic Sans MS" pitchFamily="66" charset="0"/>
              </a:rPr>
              <a:t>Читать</a:t>
            </a:r>
            <a:r>
              <a:rPr lang="ru-RU" sz="2800" b="1" dirty="0" smtClean="0">
                <a:solidFill>
                  <a:srgbClr val="CC0066"/>
                </a:solidFill>
                <a:latin typeface="Comic Sans MS" pitchFamily="66" charset="0"/>
              </a:rPr>
              <a:t> к концу 1 полугодия </a:t>
            </a:r>
            <a:r>
              <a:rPr lang="ru-RU" sz="2800" b="1" u="sng" dirty="0" smtClean="0">
                <a:solidFill>
                  <a:srgbClr val="CC0066"/>
                </a:solidFill>
                <a:latin typeface="Comic Sans MS" pitchFamily="66" charset="0"/>
              </a:rPr>
              <a:t>не менее 25 сл/мин</a:t>
            </a:r>
            <a:r>
              <a:rPr lang="ru-RU" sz="2800" b="1" dirty="0" smtClean="0">
                <a:solidFill>
                  <a:srgbClr val="CC0066"/>
                </a:solidFill>
                <a:latin typeface="Comic Sans MS" pitchFamily="66" charset="0"/>
              </a:rPr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b="1" dirty="0" smtClean="0">
              <a:solidFill>
                <a:srgbClr val="CC0066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800" b="1" dirty="0" smtClean="0">
              <a:solidFill>
                <a:srgbClr val="CC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ГЛАСНЫЕ-СОГЛАСНЫЕ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048" y="1916832"/>
            <a:ext cx="586408" cy="8926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П</a:t>
            </a:r>
            <a:endParaRPr lang="ru-RU" sz="4800" b="1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51520" y="3717032"/>
            <a:ext cx="586408" cy="892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483768" y="2780928"/>
            <a:ext cx="586408" cy="892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796136" y="3501008"/>
            <a:ext cx="586408" cy="892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7884368" y="3861048"/>
            <a:ext cx="586408" cy="892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7524328" y="1412776"/>
            <a:ext cx="586408" cy="892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716016" y="5445224"/>
            <a:ext cx="586408" cy="892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Ы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1979712" y="4869160"/>
            <a:ext cx="586408" cy="892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6372200" y="5085184"/>
            <a:ext cx="586408" cy="892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3707904" y="3789040"/>
            <a:ext cx="586408" cy="892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1259632" y="1844824"/>
            <a:ext cx="586408" cy="892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8379"/>
            <a:ext cx="8640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31148"/>
            <a:ext cx="136815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10793" y="148732"/>
            <a:ext cx="98554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028384" y="-30452"/>
            <a:ext cx="79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19872" y="92239"/>
            <a:ext cx="64807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36296" y="165994"/>
            <a:ext cx="10081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39952" y="131148"/>
            <a:ext cx="64807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Арка 13"/>
          <p:cNvSpPr/>
          <p:nvPr/>
        </p:nvSpPr>
        <p:spPr>
          <a:xfrm rot="10800000">
            <a:off x="179512" y="980728"/>
            <a:ext cx="1656184" cy="864096"/>
          </a:xfrm>
          <a:prstGeom prst="blockArc">
            <a:avLst>
              <a:gd name="adj1" fmla="val 10800000"/>
              <a:gd name="adj2" fmla="val 21434222"/>
              <a:gd name="adj3" fmla="val 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Арка 14"/>
          <p:cNvSpPr/>
          <p:nvPr/>
        </p:nvSpPr>
        <p:spPr>
          <a:xfrm rot="10800000">
            <a:off x="7308304" y="1052736"/>
            <a:ext cx="1440160" cy="576064"/>
          </a:xfrm>
          <a:prstGeom prst="blockArc">
            <a:avLst>
              <a:gd name="adj1" fmla="val 10800000"/>
              <a:gd name="adj2" fmla="val 21434222"/>
              <a:gd name="adj3" fmla="val 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Арка 15"/>
          <p:cNvSpPr/>
          <p:nvPr/>
        </p:nvSpPr>
        <p:spPr>
          <a:xfrm rot="10800000">
            <a:off x="6732240" y="836712"/>
            <a:ext cx="2088232" cy="1008112"/>
          </a:xfrm>
          <a:prstGeom prst="blockArc">
            <a:avLst>
              <a:gd name="adj1" fmla="val 10800000"/>
              <a:gd name="adj2" fmla="val 21318061"/>
              <a:gd name="adj3" fmla="val 39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Арка 19"/>
          <p:cNvSpPr/>
          <p:nvPr/>
        </p:nvSpPr>
        <p:spPr>
          <a:xfrm rot="10800000">
            <a:off x="3347864" y="1052736"/>
            <a:ext cx="1584176" cy="720080"/>
          </a:xfrm>
          <a:prstGeom prst="blockArc">
            <a:avLst>
              <a:gd name="adj1" fmla="val 10800000"/>
              <a:gd name="adj2" fmla="val 21434222"/>
              <a:gd name="adj3" fmla="val 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07904" y="1700808"/>
            <a:ext cx="28803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427984" y="1700808"/>
            <a:ext cx="28803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220072" y="1700808"/>
            <a:ext cx="28803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187624" y="1700808"/>
            <a:ext cx="72008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907704" y="1711272"/>
            <a:ext cx="5040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339752" y="1746814"/>
            <a:ext cx="8640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699793" y="3376245"/>
            <a:ext cx="93610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491881" y="3376245"/>
            <a:ext cx="8640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211961" y="3390761"/>
            <a:ext cx="122413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220073" y="3376245"/>
            <a:ext cx="10081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Й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3" name="Арка 32"/>
          <p:cNvSpPr/>
          <p:nvPr/>
        </p:nvSpPr>
        <p:spPr>
          <a:xfrm rot="10800000">
            <a:off x="5539928" y="2708922"/>
            <a:ext cx="1449351" cy="504055"/>
          </a:xfrm>
          <a:prstGeom prst="blockArc">
            <a:avLst>
              <a:gd name="adj1" fmla="val 10800000"/>
              <a:gd name="adj2" fmla="val 21434222"/>
              <a:gd name="adj3" fmla="val 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Арка 33"/>
          <p:cNvSpPr/>
          <p:nvPr/>
        </p:nvSpPr>
        <p:spPr>
          <a:xfrm rot="10800000">
            <a:off x="4675831" y="2852937"/>
            <a:ext cx="2359409" cy="484802"/>
          </a:xfrm>
          <a:prstGeom prst="blockArc">
            <a:avLst>
              <a:gd name="adj1" fmla="val 10800000"/>
              <a:gd name="adj2" fmla="val 21434222"/>
              <a:gd name="adj3" fmla="val 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Арка 37"/>
          <p:cNvSpPr/>
          <p:nvPr/>
        </p:nvSpPr>
        <p:spPr>
          <a:xfrm rot="10800000">
            <a:off x="1835697" y="2658216"/>
            <a:ext cx="1296145" cy="554760"/>
          </a:xfrm>
          <a:prstGeom prst="blockArc">
            <a:avLst>
              <a:gd name="adj1" fmla="val 10800000"/>
              <a:gd name="adj2" fmla="val 21434222"/>
              <a:gd name="adj3" fmla="val 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Арка 38"/>
          <p:cNvSpPr/>
          <p:nvPr/>
        </p:nvSpPr>
        <p:spPr>
          <a:xfrm rot="10800000">
            <a:off x="1259633" y="2819816"/>
            <a:ext cx="1872209" cy="482752"/>
          </a:xfrm>
          <a:prstGeom prst="blockArc">
            <a:avLst>
              <a:gd name="adj1" fmla="val 10800000"/>
              <a:gd name="adj2" fmla="val 21434222"/>
              <a:gd name="adj3" fmla="val 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Арка 39"/>
          <p:cNvSpPr/>
          <p:nvPr/>
        </p:nvSpPr>
        <p:spPr>
          <a:xfrm rot="10800000">
            <a:off x="3599057" y="4338727"/>
            <a:ext cx="1686826" cy="560657"/>
          </a:xfrm>
          <a:prstGeom prst="blockArc">
            <a:avLst>
              <a:gd name="adj1" fmla="val 10800000"/>
              <a:gd name="adj2" fmla="val 21434222"/>
              <a:gd name="adj3" fmla="val 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Арка 42"/>
          <p:cNvSpPr/>
          <p:nvPr/>
        </p:nvSpPr>
        <p:spPr>
          <a:xfrm rot="10800000">
            <a:off x="2699793" y="4384359"/>
            <a:ext cx="3528392" cy="628816"/>
          </a:xfrm>
          <a:prstGeom prst="blockArc">
            <a:avLst>
              <a:gd name="adj1" fmla="val 10800000"/>
              <a:gd name="adj2" fmla="val 21434222"/>
              <a:gd name="adj3" fmla="val 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Заголовок 35"/>
          <p:cNvSpPr>
            <a:spLocks noGrp="1"/>
          </p:cNvSpPr>
          <p:nvPr>
            <p:ph type="title"/>
          </p:nvPr>
        </p:nvSpPr>
        <p:spPr>
          <a:xfrm>
            <a:off x="395536" y="5229200"/>
            <a:ext cx="8229600" cy="1412776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/>
              <a:t>1. Находим букву гласного.</a:t>
            </a:r>
            <a:br>
              <a:rPr lang="ru-RU" sz="1800" dirty="0" smtClean="0"/>
            </a:br>
            <a:r>
              <a:rPr lang="ru-RU" sz="1800" dirty="0" smtClean="0"/>
              <a:t>2. Посмотрю на стоящую впереди букву согласного, узнаю ее и, ведя карандашом, как указкой, к букве согласного, прочитаю слог.</a:t>
            </a:r>
            <a:br>
              <a:rPr lang="ru-RU" sz="1800" dirty="0" smtClean="0"/>
            </a:br>
            <a:r>
              <a:rPr lang="ru-RU" sz="1800" dirty="0" smtClean="0"/>
              <a:t>3. Если впереди есть еще буквы, то наращиваю (</a:t>
            </a:r>
            <a:r>
              <a:rPr lang="ru-RU" sz="1800" dirty="0" err="1" smtClean="0"/>
              <a:t>слева-справа</a:t>
            </a:r>
            <a:r>
              <a:rPr lang="ru-RU" sz="1800" dirty="0" smtClean="0"/>
              <a:t>) слог, </a:t>
            </a:r>
            <a:br>
              <a:rPr lang="ru-RU" sz="1800" dirty="0" smtClean="0"/>
            </a:br>
            <a:r>
              <a:rPr lang="ru-RU" sz="1800" dirty="0" smtClean="0"/>
              <a:t>повторю, прочитывая весь слог.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0" grpId="0" animBg="1"/>
      <p:bldP spid="33" grpId="0" animBg="1"/>
      <p:bldP spid="34" grpId="0" animBg="1"/>
      <p:bldP spid="38" grpId="0" animBg="1"/>
      <p:bldP spid="39" grpId="0" animBg="1"/>
      <p:bldP spid="40" grpId="0" animBg="1"/>
      <p:bldP spid="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Home\Desktop\2013-10-23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-32458"/>
            <a:ext cx="6215106" cy="6890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8379"/>
            <a:ext cx="1008112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ru-RU" sz="1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1" y="117235"/>
            <a:ext cx="1368151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5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</a:t>
            </a:r>
            <a:endParaRPr lang="ru-RU" sz="1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66377" y="118379"/>
            <a:ext cx="985543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ru-RU" sz="1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1560" y="5373216"/>
            <a:ext cx="8229600" cy="1359024"/>
          </a:xfrm>
        </p:spPr>
        <p:txBody>
          <a:bodyPr>
            <a:normAutofit/>
          </a:bodyPr>
          <a:lstStyle/>
          <a:p>
            <a:pPr algn="l"/>
            <a:r>
              <a:rPr lang="ru-RU" sz="1100" dirty="0" smtClean="0"/>
              <a:t>1. Найду </a:t>
            </a:r>
            <a:r>
              <a:rPr lang="ru-RU" sz="1200" dirty="0" smtClean="0"/>
              <a:t>первую букву гласного, карандашом поставлю после нее штрих</a:t>
            </a:r>
            <a:br>
              <a:rPr lang="ru-RU" sz="1200" dirty="0" smtClean="0"/>
            </a:br>
            <a:r>
              <a:rPr lang="ru-RU" sz="1200" dirty="0" smtClean="0"/>
              <a:t>2. Посмотрю на стоящую впереди букву согласного, узнаю ее и, ведя карандашом, как указкой, к букве согласного, прочитаю слог (если впереди есть еще буквы, то наращиваю слева), повторю, прочитывая весь слог.</a:t>
            </a:r>
            <a:br>
              <a:rPr lang="ru-RU" sz="1200" dirty="0" smtClean="0"/>
            </a:br>
            <a:r>
              <a:rPr lang="ru-RU" sz="1200" dirty="0" smtClean="0"/>
              <a:t>3. прочитывая начало слова, найду вторую букву гласного, карандашом поставлю после нее штрих  , ведя карандашом, как указкой, к букве согласного, прочитаю слог… (если слово заканчивается буквой согласного, то прочитать и ее)</a:t>
            </a:r>
            <a:br>
              <a:rPr lang="ru-RU" sz="1200" dirty="0" smtClean="0"/>
            </a:br>
            <a:r>
              <a:rPr lang="ru-RU" sz="1200" dirty="0" smtClean="0"/>
              <a:t>4. прочитаю слово с опорой на обозначения с ударением. </a:t>
            </a:r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-158256"/>
            <a:ext cx="792000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endParaRPr lang="ru-RU" sz="1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60232" y="164247"/>
            <a:ext cx="648072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</a:t>
            </a:r>
            <a:endParaRPr lang="ru-RU" sz="1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165994"/>
            <a:ext cx="1008112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ru-RU" sz="1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28384" y="-459432"/>
            <a:ext cx="648072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20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71800" y="322192"/>
            <a:ext cx="45719" cy="1755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245768" y="376184"/>
            <a:ext cx="45719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Арка 13"/>
          <p:cNvSpPr/>
          <p:nvPr/>
        </p:nvSpPr>
        <p:spPr>
          <a:xfrm rot="10800000">
            <a:off x="251520" y="1774563"/>
            <a:ext cx="2304256" cy="1080120"/>
          </a:xfrm>
          <a:prstGeom prst="blockArc">
            <a:avLst>
              <a:gd name="adj1" fmla="val 10800000"/>
              <a:gd name="adj2" fmla="val 21434222"/>
              <a:gd name="adj3" fmla="val 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Арка 14"/>
          <p:cNvSpPr/>
          <p:nvPr/>
        </p:nvSpPr>
        <p:spPr>
          <a:xfrm rot="10800000">
            <a:off x="3707904" y="1630547"/>
            <a:ext cx="2304256" cy="1080120"/>
          </a:xfrm>
          <a:prstGeom prst="blockArc">
            <a:avLst>
              <a:gd name="adj1" fmla="val 10800000"/>
              <a:gd name="adj2" fmla="val 21434222"/>
              <a:gd name="adj3" fmla="val 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Арка 15"/>
          <p:cNvSpPr/>
          <p:nvPr/>
        </p:nvSpPr>
        <p:spPr>
          <a:xfrm rot="10800000">
            <a:off x="2915816" y="1844824"/>
            <a:ext cx="3168352" cy="1008112"/>
          </a:xfrm>
          <a:prstGeom prst="blockArc">
            <a:avLst>
              <a:gd name="adj1" fmla="val 10800000"/>
              <a:gd name="adj2" fmla="val 21434222"/>
              <a:gd name="adj3" fmla="val 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Арка 19"/>
          <p:cNvSpPr/>
          <p:nvPr/>
        </p:nvSpPr>
        <p:spPr>
          <a:xfrm rot="10800000">
            <a:off x="6444120" y="1630546"/>
            <a:ext cx="2304256" cy="1080120"/>
          </a:xfrm>
          <a:prstGeom prst="blockArc">
            <a:avLst>
              <a:gd name="adj1" fmla="val 10800000"/>
              <a:gd name="adj2" fmla="val 21434222"/>
              <a:gd name="adj3" fmla="val 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Диагональная полоса 20"/>
          <p:cNvSpPr/>
          <p:nvPr/>
        </p:nvSpPr>
        <p:spPr>
          <a:xfrm>
            <a:off x="5652120" y="118379"/>
            <a:ext cx="216024" cy="36004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-744456" y="3140966"/>
            <a:ext cx="28803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632" y="3140966"/>
            <a:ext cx="28803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67768" y="3140966"/>
            <a:ext cx="28803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775824" y="3140966"/>
            <a:ext cx="28803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567912" y="3140966"/>
            <a:ext cx="28803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360000" y="3140966"/>
            <a:ext cx="28803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296104" y="3140966"/>
            <a:ext cx="28803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088192" y="3140966"/>
            <a:ext cx="28803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024296" y="3155482"/>
            <a:ext cx="28803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960400" y="3140966"/>
            <a:ext cx="28803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Й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771800" y="3429000"/>
            <a:ext cx="45719" cy="8941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Арка 32"/>
          <p:cNvSpPr/>
          <p:nvPr/>
        </p:nvSpPr>
        <p:spPr>
          <a:xfrm rot="10800000">
            <a:off x="1187624" y="4149080"/>
            <a:ext cx="1449351" cy="504055"/>
          </a:xfrm>
          <a:prstGeom prst="blockArc">
            <a:avLst>
              <a:gd name="adj1" fmla="val 10800000"/>
              <a:gd name="adj2" fmla="val 21434222"/>
              <a:gd name="adj3" fmla="val 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Арка 33"/>
          <p:cNvSpPr/>
          <p:nvPr/>
        </p:nvSpPr>
        <p:spPr>
          <a:xfrm rot="10800000">
            <a:off x="323528" y="4221088"/>
            <a:ext cx="2359409" cy="628816"/>
          </a:xfrm>
          <a:prstGeom prst="blockArc">
            <a:avLst>
              <a:gd name="adj1" fmla="val 10800000"/>
              <a:gd name="adj2" fmla="val 21434222"/>
              <a:gd name="adj3" fmla="val 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246361" y="3328945"/>
            <a:ext cx="45719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Арка 37"/>
          <p:cNvSpPr/>
          <p:nvPr/>
        </p:nvSpPr>
        <p:spPr>
          <a:xfrm rot="10800000">
            <a:off x="3707903" y="4149080"/>
            <a:ext cx="1449350" cy="550192"/>
          </a:xfrm>
          <a:prstGeom prst="blockArc">
            <a:avLst>
              <a:gd name="adj1" fmla="val 10800000"/>
              <a:gd name="adj2" fmla="val 21434222"/>
              <a:gd name="adj3" fmla="val 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Арка 38"/>
          <p:cNvSpPr/>
          <p:nvPr/>
        </p:nvSpPr>
        <p:spPr>
          <a:xfrm rot="10800000">
            <a:off x="2843807" y="4293096"/>
            <a:ext cx="2348685" cy="511176"/>
          </a:xfrm>
          <a:prstGeom prst="blockArc">
            <a:avLst>
              <a:gd name="adj1" fmla="val 10800000"/>
              <a:gd name="adj2" fmla="val 21434222"/>
              <a:gd name="adj3" fmla="val 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Арка 39"/>
          <p:cNvSpPr/>
          <p:nvPr/>
        </p:nvSpPr>
        <p:spPr>
          <a:xfrm rot="10800000">
            <a:off x="6191344" y="4103448"/>
            <a:ext cx="1686826" cy="560657"/>
          </a:xfrm>
          <a:prstGeom prst="blockArc">
            <a:avLst>
              <a:gd name="adj1" fmla="val 10800000"/>
              <a:gd name="adj2" fmla="val 21434222"/>
              <a:gd name="adj3" fmla="val 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Арка 42"/>
          <p:cNvSpPr/>
          <p:nvPr/>
        </p:nvSpPr>
        <p:spPr>
          <a:xfrm rot="10800000">
            <a:off x="5292080" y="4149080"/>
            <a:ext cx="3528392" cy="628816"/>
          </a:xfrm>
          <a:prstGeom prst="blockArc">
            <a:avLst>
              <a:gd name="adj1" fmla="val 10800000"/>
              <a:gd name="adj2" fmla="val 21434222"/>
              <a:gd name="adj3" fmla="val 53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4" name="Диагональная полоса 43"/>
          <p:cNvSpPr/>
          <p:nvPr/>
        </p:nvSpPr>
        <p:spPr>
          <a:xfrm>
            <a:off x="4788024" y="2996952"/>
            <a:ext cx="144016" cy="473635"/>
          </a:xfrm>
          <a:prstGeom prst="diagStripe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2" dur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7" dur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2" dur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20" grpId="0" animBg="1"/>
      <p:bldP spid="21" grpId="0" animBg="1"/>
      <p:bldP spid="30" grpId="0" animBg="1"/>
      <p:bldP spid="33" grpId="0" animBg="1"/>
      <p:bldP spid="34" grpId="0" animBg="1"/>
      <p:bldP spid="37" grpId="0" animBg="1"/>
      <p:bldP spid="38" grpId="0" animBg="1"/>
      <p:bldP spid="39" grpId="0" animBg="1"/>
      <p:bldP spid="40" grpId="0" animBg="1"/>
      <p:bldP spid="43" grpId="0" animBg="1"/>
      <p:bldP spid="4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380</Words>
  <Application>Microsoft Office PowerPoint</Application>
  <PresentationFormat>Экран (4:3)</PresentationFormat>
  <Paragraphs>91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Мы люди, у которых разное образование, разные судьбы, разные характеры, разные взгляды на жизнь, но есть то, что объединяет нас всех – это наши дети. И так хочется, чтобы наши дети были счастливы и успешны в жизни!</vt:lpstr>
      <vt:lpstr>Презентация PowerPoint</vt:lpstr>
      <vt:lpstr>Критерии школьной готовности</vt:lpstr>
      <vt:lpstr>К чему ребёнка приучишь, то от него и получишь</vt:lpstr>
      <vt:lpstr>Презентация PowerPoint</vt:lpstr>
      <vt:lpstr>ГЛАСНЫЕ-СОГЛАСНЫЕ</vt:lpstr>
      <vt:lpstr>1. Находим букву гласного. 2. Посмотрю на стоящую впереди букву согласного, узнаю ее и, ведя карандашом, как указкой, к букве согласного, прочитаю слог. 3. Если впереди есть еще буквы, то наращиваю (слева-справа) слог,  повторю, прочитывая весь слог.</vt:lpstr>
      <vt:lpstr>Презентация PowerPoint</vt:lpstr>
      <vt:lpstr>1. Найду первую букву гласного, карандашом поставлю после нее штрих 2. Посмотрю на стоящую впереди букву согласного, узнаю ее и, ведя карандашом, как указкой, к букве согласного, прочитаю слог (если впереди есть еще буквы, то наращиваю слева), повторю, прочитывая весь слог. 3. прочитывая начало слова, найду вторую букву гласного, карандашом поставлю после нее штрих  , ведя карандашом, как указкой, к букве согласного, прочитаю слог… (если слово заканчивается буквой согласного, то прочитать и ее) 4. прочитаю слово с опорой на обозначения с ударением. </vt:lpstr>
      <vt:lpstr>Презентация PowerPoint</vt:lpstr>
      <vt:lpstr>От  информации, которую дают родители первоклассникам,  во многом зависит дальнейшее отношение детей к школе и первому учителю. 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школа?</dc:title>
  <dc:creator>Трифановы</dc:creator>
  <cp:lastModifiedBy>Windows7</cp:lastModifiedBy>
  <cp:revision>90</cp:revision>
  <dcterms:created xsi:type="dcterms:W3CDTF">2013-10-24T11:33:17Z</dcterms:created>
  <dcterms:modified xsi:type="dcterms:W3CDTF">2016-11-18T09:10:00Z</dcterms:modified>
</cp:coreProperties>
</file>