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2" r:id="rId3"/>
    <p:sldId id="291" r:id="rId4"/>
    <p:sldId id="292" r:id="rId5"/>
    <p:sldId id="277" r:id="rId6"/>
    <p:sldId id="293" r:id="rId7"/>
    <p:sldId id="294" r:id="rId8"/>
    <p:sldId id="278" r:id="rId9"/>
    <p:sldId id="295" r:id="rId10"/>
    <p:sldId id="296" r:id="rId11"/>
    <p:sldId id="279" r:id="rId12"/>
    <p:sldId id="299" r:id="rId13"/>
    <p:sldId id="298" r:id="rId14"/>
    <p:sldId id="280" r:id="rId15"/>
    <p:sldId id="300" r:id="rId16"/>
    <p:sldId id="301" r:id="rId17"/>
    <p:sldId id="281" r:id="rId18"/>
    <p:sldId id="302" r:id="rId19"/>
    <p:sldId id="303" r:id="rId20"/>
    <p:sldId id="283" r:id="rId21"/>
    <p:sldId id="304" r:id="rId22"/>
    <p:sldId id="305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24F43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87EEFE-D0A4-4C96-85F8-5FF331EED9A7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44F62B-0DB3-45BC-8B55-2C72D89B57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0444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655D2B-1223-478E-9013-B178CF44F101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8A4C38-17CA-4895-BCA7-F095164B4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AD7DB-35B5-4CDC-9514-88740061F2AC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2140E-3F74-4F13-9CAC-7021CA63A4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47C36-2C8B-4BF1-B9DE-77C20BEC69AF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5B56D-2023-4CC5-85D2-156781AAA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50B3C-AF0D-4CCB-AB16-E27A2BE709B4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3495A-C710-4889-93E3-EBA7D8D5B7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B1181-3FB3-40E2-A412-40952E14D0C6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2B38B-7091-46C0-9AB5-3F379391F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D619F-1F64-4088-9073-28C843902D9B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14EF7-890C-421D-B05E-22631FD0D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8C673-0E0F-47C5-A322-9EBDF8B41026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00F8B-C252-490E-808F-ED98061768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29690-568B-46DF-98C7-C4EC578FDB08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9466F-35A0-4C5D-A25D-4A271BF843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ADBB1-DA8B-42FE-9948-402D4061E071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40A008-BBBA-455D-8727-E3FC603277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CD7AD-9ADC-4738-B6F4-ECBBFA48030C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D4705-27FC-4B10-83DC-CB7B36203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725BD-AAED-412A-BD31-B7FB7580B263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53D95-FFF7-4214-8FC9-71573993E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954B66E-DEA4-4BD9-BC42-18AD1FC2DA37}" type="datetimeFigureOut">
              <a:rPr lang="ru-RU"/>
              <a:pPr>
                <a:defRPr/>
              </a:pPr>
              <a:t>30.03.2018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20E8871-FBD8-4112-BEA2-91DB75EEF7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4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85" r:id="rId9"/>
    <p:sldLayoutId id="2147483676" r:id="rId10"/>
    <p:sldLayoutId id="2147483675" r:id="rId11"/>
  </p:sldLayoutIdLst>
  <p:transition>
    <p:circle/>
  </p:transition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slide" Target="slide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20.xml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928802"/>
            <a:ext cx="7851648" cy="18288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Тренажёр по теме «Причастие»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4572008"/>
            <a:ext cx="80724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    7 класс</a:t>
            </a:r>
            <a:endParaRPr lang="ru-RU" sz="40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компьютер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0108" y="-171400"/>
            <a:ext cx="2701925" cy="271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"/>
          <p:cNvSpPr txBox="1"/>
          <p:nvPr/>
        </p:nvSpPr>
        <p:spPr>
          <a:xfrm>
            <a:off x="5796136" y="5262028"/>
            <a:ext cx="31290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err="1" smtClean="0">
                <a:solidFill>
                  <a:schemeClr val="bg1"/>
                </a:solidFill>
              </a:rPr>
              <a:t>Постоялко</a:t>
            </a:r>
            <a:r>
              <a:rPr lang="ru-RU" dirty="0" smtClean="0">
                <a:solidFill>
                  <a:schemeClr val="bg1"/>
                </a:solidFill>
              </a:rPr>
              <a:t> Л.М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у</a:t>
            </a:r>
            <a:r>
              <a:rPr lang="ru-RU" dirty="0" smtClean="0">
                <a:solidFill>
                  <a:schemeClr val="bg1"/>
                </a:solidFill>
              </a:rPr>
              <a:t>читель русского языка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МБОУ </a:t>
            </a:r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dirty="0" err="1" smtClean="0">
                <a:solidFill>
                  <a:schemeClr val="bg1"/>
                </a:solidFill>
              </a:rPr>
              <a:t>Ветлевская</a:t>
            </a:r>
            <a:r>
              <a:rPr lang="ru-RU" dirty="0" smtClean="0">
                <a:solidFill>
                  <a:schemeClr val="bg1"/>
                </a:solidFill>
              </a:rPr>
              <a:t> СОШ»</a:t>
            </a:r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 с тобой дружу!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23" name="Рисунок 4" descr="Джери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0" y="2928938"/>
            <a:ext cx="1809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с вырезом 4">
            <a:hlinkClick r:id="rId3" action="ppaction://hlinksldjump"/>
          </p:cNvPr>
          <p:cNvSpPr/>
          <p:nvPr/>
        </p:nvSpPr>
        <p:spPr>
          <a:xfrm>
            <a:off x="6858016" y="5500702"/>
            <a:ext cx="1071570" cy="785818"/>
          </a:xfrm>
          <a:prstGeom prst="notchedRight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4" descr="фокусник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500"/>
            <a:ext cx="8880475" cy="548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357938" cy="1285875"/>
          </a:xfrm>
        </p:spPr>
        <p:txBody>
          <a:bodyPr anchor="t"/>
          <a:lstStyle/>
          <a:p>
            <a:r>
              <a:rPr lang="ru-RU" sz="4000" b="1" dirty="0" smtClean="0"/>
              <a:t>В каком случае следует писать </a:t>
            </a:r>
            <a:r>
              <a:rPr lang="ru-RU" sz="4000" b="1" i="1" dirty="0" smtClean="0"/>
              <a:t>-е-</a:t>
            </a:r>
            <a:r>
              <a:rPr lang="ru-RU" sz="4000" b="1" dirty="0" smtClean="0"/>
              <a:t>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12" y="2428869"/>
            <a:ext cx="6072230" cy="2928958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dirty="0" smtClean="0"/>
              <a:t>  </a:t>
            </a:r>
            <a:r>
              <a:rPr lang="ru-RU" sz="3200" b="1" dirty="0" err="1" smtClean="0"/>
              <a:t>расстрел_нные</a:t>
            </a:r>
            <a:r>
              <a:rPr lang="ru-RU" sz="3200" b="1" dirty="0" smtClean="0"/>
              <a:t> патроны; </a:t>
            </a:r>
            <a:r>
              <a:rPr lang="ru-RU" sz="3200" b="1" dirty="0" err="1" smtClean="0"/>
              <a:t>засе_нное</a:t>
            </a:r>
            <a:r>
              <a:rPr lang="ru-RU" sz="3200" b="1" dirty="0" smtClean="0"/>
              <a:t> поле;                                               разве   </a:t>
            </a:r>
            <a:r>
              <a:rPr lang="ru-RU" sz="3200" b="1" dirty="0" err="1" smtClean="0"/>
              <a:t>нные</a:t>
            </a:r>
            <a:r>
              <a:rPr lang="ru-RU" sz="3200" b="1" dirty="0" smtClean="0"/>
              <a:t> семена; </a:t>
            </a:r>
            <a:br>
              <a:rPr lang="ru-RU" sz="3200" b="1" dirty="0" smtClean="0"/>
            </a:br>
            <a:r>
              <a:rPr lang="ru-RU" sz="3200" b="1" dirty="0" err="1" smtClean="0"/>
              <a:t>прищур_нные</a:t>
            </a:r>
            <a:r>
              <a:rPr lang="ru-RU" sz="3200" b="1" dirty="0" smtClean="0"/>
              <a:t> глаза.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sz="3600" b="1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214810" y="3929066"/>
            <a:ext cx="214314" cy="158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Равнобедренный треугольник 11">
            <a:hlinkClick r:id="rId3" action="ppaction://hlinksldjump"/>
          </p:cNvPr>
          <p:cNvSpPr/>
          <p:nvPr/>
        </p:nvSpPr>
        <p:spPr>
          <a:xfrm>
            <a:off x="2786050" y="2643182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>
            <a:hlinkClick r:id="rId3" action="ppaction://hlinksldjump"/>
          </p:cNvPr>
          <p:cNvSpPr/>
          <p:nvPr/>
        </p:nvSpPr>
        <p:spPr>
          <a:xfrm>
            <a:off x="2786050" y="3143248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>
            <a:hlinkClick r:id="rId3" action="ppaction://hlinksldjump"/>
          </p:cNvPr>
          <p:cNvSpPr/>
          <p:nvPr/>
        </p:nvSpPr>
        <p:spPr>
          <a:xfrm>
            <a:off x="2786050" y="364331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>
            <a:hlinkClick r:id="rId4" action="ppaction://hlinksldjump"/>
          </p:cNvPr>
          <p:cNvSpPr/>
          <p:nvPr/>
        </p:nvSpPr>
        <p:spPr>
          <a:xfrm>
            <a:off x="2786050" y="4071942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Подумай ещё!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0" descr="ANTN0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36206" y="2181123"/>
            <a:ext cx="4671588" cy="3897517"/>
          </a:xfrm>
          <a:noFill/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358082" y="5000636"/>
            <a:ext cx="785818" cy="714380"/>
          </a:xfrm>
          <a:prstGeom prst="curvedUp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Верно-верно-верно!!!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4819" name="Рисунок 2" descr="лягушка прыгает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2357438"/>
            <a:ext cx="297656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с вырезом 4">
            <a:hlinkClick r:id="rId3" action="ppaction://hlinksldjump"/>
          </p:cNvPr>
          <p:cNvSpPr/>
          <p:nvPr/>
        </p:nvSpPr>
        <p:spPr>
          <a:xfrm>
            <a:off x="6786578" y="5357826"/>
            <a:ext cx="1071570" cy="785818"/>
          </a:xfrm>
          <a:prstGeom prst="notchedRight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4" descr="мальчик и девочка пишут на доске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" y="609600"/>
            <a:ext cx="90297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3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/>
              <a:t>В каком случае следует писать </a:t>
            </a:r>
            <a:r>
              <a:rPr lang="ru-RU" sz="4000" b="1" i="1" dirty="0" smtClean="0"/>
              <a:t>-е-</a:t>
            </a:r>
            <a:r>
              <a:rPr lang="ru-RU" sz="4000" b="1" dirty="0" smtClean="0"/>
              <a:t>?</a:t>
            </a:r>
            <a:endParaRPr lang="ru-RU" sz="4000" b="1" dirty="0"/>
          </a:p>
        </p:txBody>
      </p:sp>
      <p:sp>
        <p:nvSpPr>
          <p:cNvPr id="23556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8229600" cy="5467350"/>
          </a:xfrm>
          <a:ln>
            <a:solidFill>
              <a:schemeClr val="bg1"/>
            </a:solidFill>
          </a:ln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b="1" dirty="0" err="1" smtClean="0">
                <a:solidFill>
                  <a:schemeClr val="bg1"/>
                </a:solidFill>
              </a:rPr>
              <a:t>се_вший</a:t>
            </a:r>
            <a:r>
              <a:rPr lang="ru-RU" sz="3600" b="1" dirty="0" smtClean="0">
                <a:solidFill>
                  <a:schemeClr val="bg1"/>
                </a:solidFill>
              </a:rPr>
              <a:t> рожь</a:t>
            </a: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600" b="1" dirty="0" smtClean="0">
                <a:solidFill>
                  <a:schemeClr val="bg1"/>
                </a:solidFill>
              </a:rPr>
              <a:t/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err="1" smtClean="0">
                <a:solidFill>
                  <a:schemeClr val="bg1"/>
                </a:solidFill>
              </a:rPr>
              <a:t>ла_вшая</a:t>
            </a:r>
            <a:r>
              <a:rPr lang="ru-RU" sz="3600" b="1" dirty="0" smtClean="0">
                <a:solidFill>
                  <a:schemeClr val="bg1"/>
                </a:solidFill>
              </a:rPr>
              <a:t> собака; </a:t>
            </a:r>
            <a:br>
              <a:rPr lang="ru-RU" sz="3600" b="1" dirty="0" smtClean="0">
                <a:solidFill>
                  <a:schemeClr val="bg1"/>
                </a:solidFill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   </a:t>
            </a:r>
            <a:r>
              <a:rPr lang="ru-RU" sz="3600" b="1" dirty="0" err="1" smtClean="0">
                <a:solidFill>
                  <a:schemeClr val="bg1"/>
                </a:solidFill>
              </a:rPr>
              <a:t>обид_вший</a:t>
            </a:r>
            <a:r>
              <a:rPr lang="ru-RU" sz="3600" b="1" dirty="0" smtClean="0">
                <a:solidFill>
                  <a:schemeClr val="bg1"/>
                </a:solidFill>
              </a:rPr>
              <a:t> брата;</a:t>
            </a:r>
            <a:r>
              <a:rPr lang="ru-RU" sz="3600" b="1" dirty="0" smtClean="0">
                <a:solidFill>
                  <a:schemeClr val="bg1"/>
                </a:solidFill>
                <a:hlinkClick r:id="rId3" action="ppaction://hlinksldjump"/>
              </a:rPr>
              <a:t/>
            </a:r>
            <a:br>
              <a:rPr lang="ru-RU" sz="3600" b="1" dirty="0" smtClean="0">
                <a:solidFill>
                  <a:schemeClr val="bg1"/>
                </a:solidFill>
                <a:hlinkClick r:id="rId3" action="ppaction://hlinksldjump"/>
              </a:rPr>
            </a:br>
            <a:r>
              <a:rPr lang="ru-RU" sz="3600" b="1" dirty="0" smtClean="0">
                <a:solidFill>
                  <a:schemeClr val="bg1"/>
                </a:solidFill>
              </a:rPr>
              <a:t>    </a:t>
            </a:r>
            <a:r>
              <a:rPr lang="ru-RU" sz="3600" b="1" dirty="0" err="1" smtClean="0">
                <a:solidFill>
                  <a:schemeClr val="bg1"/>
                </a:solidFill>
              </a:rPr>
              <a:t>слыш_вший</a:t>
            </a:r>
            <a:r>
              <a:rPr lang="ru-RU" sz="3600" b="1" dirty="0" smtClean="0">
                <a:solidFill>
                  <a:schemeClr val="bg1"/>
                </a:solidFill>
              </a:rPr>
              <a:t> звук.</a:t>
            </a:r>
          </a:p>
        </p:txBody>
      </p:sp>
      <p:sp>
        <p:nvSpPr>
          <p:cNvPr id="6" name="Равнобедренный треугольник 5">
            <a:hlinkClick r:id="rId3" action="ppaction://hlinksldjump"/>
          </p:cNvPr>
          <p:cNvSpPr/>
          <p:nvPr/>
        </p:nvSpPr>
        <p:spPr>
          <a:xfrm>
            <a:off x="2357422" y="857232"/>
            <a:ext cx="285752" cy="28575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>
            <a:off x="2357422" y="1428736"/>
            <a:ext cx="285752" cy="28575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hlinkClick r:id="rId4" action="ppaction://hlinksldjump"/>
          </p:cNvPr>
          <p:cNvSpPr/>
          <p:nvPr/>
        </p:nvSpPr>
        <p:spPr>
          <a:xfrm>
            <a:off x="2357422" y="2000240"/>
            <a:ext cx="285752" cy="28575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hlinkClick r:id="rId3" action="ppaction://hlinksldjump"/>
          </p:cNvPr>
          <p:cNvSpPr/>
          <p:nvPr/>
        </p:nvSpPr>
        <p:spPr>
          <a:xfrm>
            <a:off x="2428860" y="2500306"/>
            <a:ext cx="285752" cy="28575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2" descr="страх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5" y="2500307"/>
            <a:ext cx="3857652" cy="2486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86116" y="714356"/>
            <a:ext cx="309809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Ужас!!!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Выгнутая вниз стрелка 6">
            <a:hlinkClick r:id="rId3" action="ppaction://hlinksldjump"/>
          </p:cNvPr>
          <p:cNvSpPr/>
          <p:nvPr/>
        </p:nvSpPr>
        <p:spPr>
          <a:xfrm>
            <a:off x="7358082" y="5000636"/>
            <a:ext cx="785818" cy="714380"/>
          </a:xfrm>
          <a:prstGeom prst="curvedUp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Молодец.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0" descr="ALIEN0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29284" y="1935163"/>
            <a:ext cx="3485431" cy="4389437"/>
          </a:xfrm>
          <a:noFill/>
          <a:ln/>
        </p:spPr>
      </p:pic>
      <p:sp>
        <p:nvSpPr>
          <p:cNvPr id="5" name="Стрелка вправо с вырезом 4">
            <a:hlinkClick r:id="rId3" action="ppaction://hlinksldjump"/>
          </p:cNvPr>
          <p:cNvSpPr/>
          <p:nvPr/>
        </p:nvSpPr>
        <p:spPr>
          <a:xfrm>
            <a:off x="6786578" y="5357826"/>
            <a:ext cx="1071570" cy="785818"/>
          </a:xfrm>
          <a:prstGeom prst="notchedRight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В суффиксе какого слова следует писать </a:t>
            </a:r>
            <a:r>
              <a:rPr lang="ru-RU" b="1" i="1" dirty="0" smtClean="0"/>
              <a:t>-</a:t>
            </a:r>
            <a:r>
              <a:rPr lang="ru-RU" b="1" i="1" dirty="0" err="1" smtClean="0"/>
              <a:t>нн</a:t>
            </a:r>
            <a:r>
              <a:rPr lang="ru-RU" b="1" i="1" dirty="0" smtClean="0"/>
              <a:t>-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3600" b="1" dirty="0" smtClean="0"/>
              <a:t>          ошибка </a:t>
            </a:r>
            <a:r>
              <a:rPr lang="ru-RU" sz="3600" b="1" dirty="0" err="1" smtClean="0"/>
              <a:t>исправле_на</a:t>
            </a:r>
            <a:r>
              <a:rPr lang="ru-RU" sz="3600" b="1" dirty="0" smtClean="0"/>
              <a:t>;</a:t>
            </a:r>
            <a:br>
              <a:rPr lang="ru-RU" sz="3600" b="1" dirty="0" smtClean="0"/>
            </a:br>
            <a:r>
              <a:rPr lang="ru-RU" sz="3600" b="1" dirty="0" smtClean="0"/>
              <a:t>          </a:t>
            </a:r>
            <a:r>
              <a:rPr lang="ru-RU" sz="3600" b="1" dirty="0" err="1" smtClean="0"/>
              <a:t>полирова_ная</a:t>
            </a:r>
            <a:r>
              <a:rPr lang="ru-RU" sz="3600" b="1" dirty="0" smtClean="0"/>
              <a:t> мебель;</a:t>
            </a:r>
            <a:br>
              <a:rPr lang="ru-RU" sz="3600" b="1" dirty="0" smtClean="0"/>
            </a:br>
            <a:r>
              <a:rPr lang="ru-RU" sz="3600" b="1" dirty="0" smtClean="0"/>
              <a:t>         </a:t>
            </a:r>
            <a:r>
              <a:rPr lang="ru-RU" sz="3600" b="1" dirty="0" err="1" smtClean="0"/>
              <a:t>туше_ный</a:t>
            </a:r>
            <a:r>
              <a:rPr lang="ru-RU" sz="3600" b="1" dirty="0" smtClean="0"/>
              <a:t> картофель;                 </a:t>
            </a:r>
            <a:r>
              <a:rPr lang="ru-RU" sz="3600" b="1" dirty="0" err="1" smtClean="0"/>
              <a:t>кова_ные</a:t>
            </a:r>
            <a:r>
              <a:rPr lang="ru-RU" sz="3600" b="1" dirty="0" smtClean="0"/>
              <a:t> ворота.</a:t>
            </a:r>
          </a:p>
          <a:p>
            <a:pPr algn="ctr">
              <a:buFont typeface="Wingdings 2" pitchFamily="18" charset="2"/>
              <a:buNone/>
            </a:pPr>
            <a:endParaRPr lang="ru-RU" dirty="0" smtClean="0"/>
          </a:p>
        </p:txBody>
      </p:sp>
      <p:pic>
        <p:nvPicPr>
          <p:cNvPr id="24581" name="Рисунок 4" descr="мальчик в очках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4324350"/>
            <a:ext cx="2509838" cy="2247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внобедренный треугольник 5">
            <a:hlinkClick r:id="rId3" action="ppaction://hlinksldjump"/>
          </p:cNvPr>
          <p:cNvSpPr/>
          <p:nvPr/>
        </p:nvSpPr>
        <p:spPr>
          <a:xfrm>
            <a:off x="2357422" y="2143116"/>
            <a:ext cx="285752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hlinkClick r:id="rId4" action="ppaction://hlinksldjump"/>
          </p:cNvPr>
          <p:cNvSpPr/>
          <p:nvPr/>
        </p:nvSpPr>
        <p:spPr>
          <a:xfrm>
            <a:off x="2357422" y="2643182"/>
            <a:ext cx="285752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hlinkClick r:id="rId3" action="ppaction://hlinksldjump"/>
          </p:cNvPr>
          <p:cNvSpPr/>
          <p:nvPr/>
        </p:nvSpPr>
        <p:spPr>
          <a:xfrm>
            <a:off x="2357422" y="3143248"/>
            <a:ext cx="285752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hlinkClick r:id="rId3" action="ppaction://hlinksldjump"/>
          </p:cNvPr>
          <p:cNvSpPr/>
          <p:nvPr/>
        </p:nvSpPr>
        <p:spPr>
          <a:xfrm>
            <a:off x="2357422" y="3714752"/>
            <a:ext cx="285752" cy="35719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же так можно!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8675" name="Рисунок 4" descr="грусть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2286000"/>
            <a:ext cx="2112962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072330" y="5357826"/>
            <a:ext cx="785818" cy="714380"/>
          </a:xfrm>
          <a:prstGeom prst="curvedUp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 меня обрадовал!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2771" name="Рисунок 2" descr="собака машет хвостом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3214688"/>
            <a:ext cx="2835275" cy="174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с вырезом 4">
            <a:hlinkClick r:id="rId3" action="ppaction://hlinksldjump"/>
          </p:cNvPr>
          <p:cNvSpPr/>
          <p:nvPr/>
        </p:nvSpPr>
        <p:spPr>
          <a:xfrm>
            <a:off x="7143768" y="5357826"/>
            <a:ext cx="1071570" cy="785818"/>
          </a:xfrm>
          <a:prstGeom prst="notchedRight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pPr algn="ctr"/>
            <a:r>
              <a:rPr lang="ru-RU" sz="4000" dirty="0" smtClean="0"/>
              <a:t>Найдите словосочетание </a:t>
            </a:r>
            <a:r>
              <a:rPr lang="ru-RU" sz="4000" b="1" dirty="0" smtClean="0"/>
              <a:t>прилагательное + существительное</a:t>
            </a:r>
            <a:r>
              <a:rPr lang="ru-RU" sz="4000" dirty="0" smtClean="0"/>
              <a:t>.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8472518" cy="4714908"/>
          </a:xfrm>
          <a:solidFill>
            <a:schemeClr val="bg1"/>
          </a:solidFill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    </a:t>
            </a:r>
            <a:r>
              <a:rPr lang="ru-RU" sz="4000" b="1" dirty="0" smtClean="0">
                <a:solidFill>
                  <a:srgbClr val="00CC00"/>
                </a:solidFill>
              </a:rPr>
              <a:t>читающий ученик;</a:t>
            </a:r>
            <a:br>
              <a:rPr lang="ru-RU" sz="4000" b="1" dirty="0" smtClean="0">
                <a:solidFill>
                  <a:srgbClr val="00CC00"/>
                </a:solidFill>
              </a:rPr>
            </a:br>
            <a:r>
              <a:rPr lang="ru-RU" sz="4000" b="1" dirty="0" smtClean="0">
                <a:solidFill>
                  <a:srgbClr val="00CC00"/>
                </a:solidFill>
              </a:rPr>
              <a:t>каменное здание</a:t>
            </a:r>
            <a:r>
              <a:rPr lang="ru-RU" sz="4000" b="1" dirty="0" smtClean="0">
                <a:solidFill>
                  <a:srgbClr val="00CC00"/>
                </a:solidFill>
              </a:rPr>
              <a:t>;   </a:t>
            </a:r>
            <a:endParaRPr lang="ru-RU" sz="4000" b="1" dirty="0" smtClean="0">
              <a:solidFill>
                <a:srgbClr val="00CC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00CC00"/>
                </a:solidFill>
              </a:rPr>
              <a:t>у</a:t>
            </a:r>
            <a:r>
              <a:rPr lang="ru-RU" sz="4000" b="1" dirty="0" smtClean="0">
                <a:solidFill>
                  <a:srgbClr val="00CC00"/>
                </a:solidFill>
              </a:rPr>
              <a:t>снувший кот</a:t>
            </a:r>
            <a:r>
              <a:rPr lang="ru-RU" sz="4000" b="1" dirty="0" smtClean="0">
                <a:solidFill>
                  <a:srgbClr val="00CC00"/>
                </a:solidFill>
              </a:rPr>
              <a:t>;</a:t>
            </a:r>
            <a:r>
              <a:rPr lang="ru-RU" sz="4000" b="1" dirty="0" smtClean="0"/>
              <a:t>                                                          </a:t>
            </a:r>
            <a:r>
              <a:rPr lang="ru-RU" sz="4000" b="1" dirty="0" smtClean="0">
                <a:solidFill>
                  <a:srgbClr val="00CC00"/>
                </a:solidFill>
              </a:rPr>
              <a:t>решённый пример.</a:t>
            </a:r>
          </a:p>
        </p:txBody>
      </p:sp>
      <p:pic>
        <p:nvPicPr>
          <p:cNvPr id="19461" name="Рисунок 4" descr="мальчик думает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357694"/>
            <a:ext cx="2339975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внобедренный треугольник 5">
            <a:hlinkClick r:id="rId3" action="ppaction://hlinksldjump"/>
          </p:cNvPr>
          <p:cNvSpPr/>
          <p:nvPr/>
        </p:nvSpPr>
        <p:spPr>
          <a:xfrm>
            <a:off x="2285984" y="1928802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hlinkClick r:id="rId4" action="ppaction://hlinksldjump"/>
          </p:cNvPr>
          <p:cNvSpPr/>
          <p:nvPr/>
        </p:nvSpPr>
        <p:spPr>
          <a:xfrm>
            <a:off x="2285984" y="257174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hlinkClick r:id="rId3" action="ppaction://hlinksldjump"/>
          </p:cNvPr>
          <p:cNvSpPr/>
          <p:nvPr/>
        </p:nvSpPr>
        <p:spPr>
          <a:xfrm>
            <a:off x="2357422" y="328612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hlinkClick r:id="rId3" action="ppaction://hlinksldjump"/>
          </p:cNvPr>
          <p:cNvSpPr/>
          <p:nvPr/>
        </p:nvSpPr>
        <p:spPr>
          <a:xfrm>
            <a:off x="2143108" y="3929066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В каком предложении правильно расставлены знаки препинания?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200" b="1" dirty="0" smtClean="0"/>
              <a:t>   Трава пригибаемая ветром ложилась на землю.</a:t>
            </a:r>
            <a:br>
              <a:rPr lang="ru-RU" sz="3200" b="1" dirty="0" smtClean="0"/>
            </a:br>
            <a:r>
              <a:rPr lang="ru-RU" sz="3200" b="1" dirty="0" smtClean="0"/>
              <a:t>Мы подошли к туристскому лагерю, расположенному на высоком берегу реки. </a:t>
            </a:r>
            <a:br>
              <a:rPr lang="ru-RU" sz="3200" b="1" dirty="0" smtClean="0"/>
            </a:br>
            <a:r>
              <a:rPr lang="ru-RU" sz="3200" b="1" dirty="0" smtClean="0"/>
              <a:t>Любишь каждую травинку поникшую от росы. </a:t>
            </a:r>
            <a:br>
              <a:rPr lang="ru-RU" sz="3200" b="1" dirty="0" smtClean="0"/>
            </a:br>
            <a:r>
              <a:rPr lang="ru-RU" sz="3200" b="1" dirty="0" smtClean="0"/>
              <a:t>На обсыпанной золотым цветом лозине, загудела пчела. </a:t>
            </a: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5" name="Равнобедренный треугольник 4">
            <a:hlinkClick r:id="rId2" action="ppaction://hlinksldjump"/>
          </p:cNvPr>
          <p:cNvSpPr/>
          <p:nvPr/>
        </p:nvSpPr>
        <p:spPr>
          <a:xfrm>
            <a:off x="571472" y="2143116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>
            <a:hlinkClick r:id="rId3" action="ppaction://hlinksldjump"/>
          </p:cNvPr>
          <p:cNvSpPr/>
          <p:nvPr/>
        </p:nvSpPr>
        <p:spPr>
          <a:xfrm>
            <a:off x="500034" y="292893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hlinkClick r:id="rId2" action="ppaction://hlinksldjump"/>
          </p:cNvPr>
          <p:cNvSpPr/>
          <p:nvPr/>
        </p:nvSpPr>
        <p:spPr>
          <a:xfrm>
            <a:off x="500034" y="4214818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hlinkClick r:id="rId2" action="ppaction://hlinksldjump"/>
          </p:cNvPr>
          <p:cNvSpPr/>
          <p:nvPr/>
        </p:nvSpPr>
        <p:spPr>
          <a:xfrm>
            <a:off x="500034" y="507207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Подумай ещё!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Picture 0" descr="ANTN0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36206" y="2181123"/>
            <a:ext cx="4671588" cy="3897517"/>
          </a:xfrm>
          <a:noFill/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358082" y="5000636"/>
            <a:ext cx="785818" cy="714380"/>
          </a:xfrm>
          <a:prstGeom prst="curvedUp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Верно-верно-верно!!!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4819" name="Рисунок 2" descr="лягушка прыгает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2357438"/>
            <a:ext cx="2976563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 меня расстроил!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7651" name="Рисунок 4" descr="грустная собака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2357438"/>
            <a:ext cx="1993900" cy="290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6500826" y="5429264"/>
            <a:ext cx="785818" cy="714380"/>
          </a:xfrm>
          <a:prstGeom prst="curvedUp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 просто молодец!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9699" name="Рисунок 4" descr="Весёлый мальчик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13" y="2714625"/>
            <a:ext cx="2038350" cy="230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с вырезом 4">
            <a:hlinkClick r:id="rId3" action="ppaction://hlinksldjump"/>
          </p:cNvPr>
          <p:cNvSpPr/>
          <p:nvPr/>
        </p:nvSpPr>
        <p:spPr>
          <a:xfrm>
            <a:off x="5857884" y="5500702"/>
            <a:ext cx="1071570" cy="785818"/>
          </a:xfrm>
          <a:prstGeom prst="notchedRight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6868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/>
              <a:t>Укажите суффикс </a:t>
            </a:r>
            <a:r>
              <a:rPr lang="ru-RU" sz="4400" b="1" dirty="0" smtClean="0"/>
              <a:t>действительных причастий настоящего времени.</a:t>
            </a:r>
            <a:endParaRPr lang="ru-RU" sz="4400" b="1" dirty="0"/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   </a:t>
            </a:r>
            <a:r>
              <a:rPr lang="ru-RU" sz="3600" b="1" i="1" dirty="0" smtClean="0"/>
              <a:t>-</a:t>
            </a:r>
            <a:r>
              <a:rPr lang="ru-RU" sz="3600" b="1" i="1" dirty="0" err="1" smtClean="0"/>
              <a:t>енн</a:t>
            </a:r>
            <a:r>
              <a:rPr lang="ru-RU" sz="3600" b="1" i="1" dirty="0" smtClean="0"/>
              <a:t>-</a:t>
            </a:r>
            <a:r>
              <a:rPr lang="ru-RU" sz="3600" b="1" dirty="0" smtClean="0"/>
              <a:t>; </a:t>
            </a:r>
          </a:p>
          <a:p>
            <a:pPr algn="ctr">
              <a:buNone/>
            </a:pPr>
            <a:r>
              <a:rPr lang="ru-RU" sz="3600" b="1" dirty="0" smtClean="0"/>
              <a:t> </a:t>
            </a:r>
            <a:r>
              <a:rPr lang="ru-RU" sz="3600" b="1" i="1" dirty="0" smtClean="0"/>
              <a:t>-</a:t>
            </a:r>
            <a:r>
              <a:rPr lang="ru-RU" sz="3600" b="1" i="1" dirty="0" err="1" smtClean="0"/>
              <a:t>вш</a:t>
            </a:r>
            <a:r>
              <a:rPr lang="ru-RU" sz="3600" b="1" i="1" dirty="0" smtClean="0"/>
              <a:t>-</a:t>
            </a:r>
            <a:r>
              <a:rPr lang="ru-RU" sz="3600" b="1" dirty="0" smtClean="0"/>
              <a:t>;</a:t>
            </a:r>
          </a:p>
          <a:p>
            <a:pPr algn="ctr">
              <a:buNone/>
            </a:pPr>
            <a:r>
              <a:rPr lang="ru-RU" sz="3600" b="1" dirty="0" smtClean="0"/>
              <a:t> </a:t>
            </a:r>
            <a:r>
              <a:rPr lang="ru-RU" sz="3600" b="1" i="1" dirty="0" smtClean="0"/>
              <a:t>-</a:t>
            </a:r>
            <a:r>
              <a:rPr lang="ru-RU" sz="3600" b="1" i="1" dirty="0" err="1" smtClean="0"/>
              <a:t>ущ</a:t>
            </a:r>
            <a:r>
              <a:rPr lang="ru-RU" sz="3600" b="1" i="1" dirty="0" smtClean="0"/>
              <a:t>-</a:t>
            </a:r>
            <a:r>
              <a:rPr lang="ru-RU" sz="3600" b="1" dirty="0" smtClean="0"/>
              <a:t>; </a:t>
            </a:r>
          </a:p>
          <a:p>
            <a:pPr algn="ctr">
              <a:buNone/>
            </a:pPr>
            <a:r>
              <a:rPr lang="ru-RU" sz="3600" b="1" dirty="0" smtClean="0"/>
              <a:t> </a:t>
            </a:r>
            <a:r>
              <a:rPr lang="ru-RU" sz="3600" b="1" i="1" dirty="0" smtClean="0"/>
              <a:t>-ем-</a:t>
            </a:r>
            <a:r>
              <a:rPr lang="ru-RU" sz="3600" b="1" dirty="0" smtClean="0"/>
              <a:t>; </a:t>
            </a:r>
          </a:p>
          <a:p>
            <a:pPr algn="ctr">
              <a:buNone/>
            </a:pPr>
            <a:r>
              <a:rPr lang="ru-RU" sz="3600" b="1" dirty="0" smtClean="0"/>
              <a:t> </a:t>
            </a:r>
            <a:r>
              <a:rPr lang="ru-RU" sz="3600" b="1" i="1" dirty="0" smtClean="0"/>
              <a:t>-т</a:t>
            </a:r>
            <a:r>
              <a:rPr lang="ru-RU" sz="3600" b="1" dirty="0" smtClean="0"/>
              <a:t>-. </a:t>
            </a:r>
          </a:p>
          <a:p>
            <a:pPr algn="ctr">
              <a:buFont typeface="Wingdings 2" pitchFamily="18" charset="2"/>
              <a:buNone/>
            </a:pPr>
            <a:endParaRPr lang="ru-RU" sz="3600" b="1" dirty="0" smtClean="0"/>
          </a:p>
        </p:txBody>
      </p:sp>
      <p:pic>
        <p:nvPicPr>
          <p:cNvPr id="20485" name="Рисунок 4" descr="божья коровка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857500"/>
            <a:ext cx="3222625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внобедренный треугольник 5">
            <a:hlinkClick r:id="rId3" action="ppaction://hlinksldjump"/>
          </p:cNvPr>
          <p:cNvSpPr/>
          <p:nvPr/>
        </p:nvSpPr>
        <p:spPr>
          <a:xfrm>
            <a:off x="3786182" y="2143116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hlinkClick r:id="rId3" action="ppaction://hlinksldjump"/>
          </p:cNvPr>
          <p:cNvSpPr/>
          <p:nvPr/>
        </p:nvSpPr>
        <p:spPr>
          <a:xfrm>
            <a:off x="3786182" y="2857496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hlinkClick r:id="rId4" action="ppaction://hlinksldjump"/>
          </p:cNvPr>
          <p:cNvSpPr/>
          <p:nvPr/>
        </p:nvSpPr>
        <p:spPr>
          <a:xfrm>
            <a:off x="3786182" y="3500438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hlinkClick r:id="rId3" action="ppaction://hlinksldjump"/>
          </p:cNvPr>
          <p:cNvSpPr/>
          <p:nvPr/>
        </p:nvSpPr>
        <p:spPr>
          <a:xfrm>
            <a:off x="3857620" y="4143380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>
            <a:hlinkClick r:id="rId3" action="ppaction://hlinksldjump"/>
          </p:cNvPr>
          <p:cNvSpPr/>
          <p:nvPr/>
        </p:nvSpPr>
        <p:spPr>
          <a:xfrm>
            <a:off x="3857620" y="4714884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Как же так можно!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8675" name="Рисунок 4" descr="грусть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88" y="2286000"/>
            <a:ext cx="2112962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072330" y="5357826"/>
            <a:ext cx="785818" cy="714380"/>
          </a:xfrm>
          <a:prstGeom prst="curvedUp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Ты меня обрадовал!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2771" name="Рисунок 2" descr="собака машет хвостом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63" y="3214688"/>
            <a:ext cx="2835275" cy="174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право с вырезом 4">
            <a:hlinkClick r:id="rId3" action="ppaction://hlinksldjump"/>
          </p:cNvPr>
          <p:cNvSpPr/>
          <p:nvPr/>
        </p:nvSpPr>
        <p:spPr>
          <a:xfrm>
            <a:off x="7143768" y="5357826"/>
            <a:ext cx="1071570" cy="785818"/>
          </a:xfrm>
          <a:prstGeom prst="notchedRight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82296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В каком слове следует писать суффикс </a:t>
            </a:r>
            <a:r>
              <a:rPr lang="ru-RU" b="1" i="1" dirty="0" smtClean="0"/>
              <a:t>-</a:t>
            </a:r>
            <a:r>
              <a:rPr lang="ru-RU" b="1" i="1" dirty="0" err="1" smtClean="0"/>
              <a:t>ящ</a:t>
            </a:r>
            <a:r>
              <a:rPr lang="ru-RU" b="1" i="1" dirty="0" smtClean="0"/>
              <a:t>-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3600" b="1" dirty="0" smtClean="0"/>
              <a:t>        </a:t>
            </a:r>
            <a:r>
              <a:rPr lang="ru-RU" sz="3600" b="1" dirty="0" err="1" smtClean="0"/>
              <a:t>брезж</a:t>
            </a:r>
            <a:r>
              <a:rPr lang="ru-RU" sz="3600" b="1" dirty="0" smtClean="0"/>
              <a:t>   </a:t>
            </a:r>
            <a:r>
              <a:rPr lang="ru-RU" sz="3600" b="1" dirty="0" err="1" smtClean="0"/>
              <a:t>щий</a:t>
            </a:r>
            <a:r>
              <a:rPr lang="ru-RU" sz="3600" b="1" dirty="0" smtClean="0"/>
              <a:t> рассвет;</a:t>
            </a:r>
            <a:br>
              <a:rPr lang="ru-RU" sz="3600" b="1" dirty="0" smtClean="0"/>
            </a:br>
            <a:r>
              <a:rPr lang="ru-RU" sz="3600" b="1" dirty="0" smtClean="0"/>
              <a:t>      </a:t>
            </a:r>
            <a:r>
              <a:rPr lang="ru-RU" sz="3600" b="1" dirty="0" err="1" smtClean="0"/>
              <a:t>дремл_щий</a:t>
            </a:r>
            <a:r>
              <a:rPr lang="ru-RU" sz="3600" b="1" dirty="0" smtClean="0"/>
              <a:t> великан;</a:t>
            </a:r>
          </a:p>
          <a:p>
            <a:pPr algn="ctr">
              <a:buNone/>
            </a:pPr>
            <a:r>
              <a:rPr lang="ru-RU" sz="3600" b="1" dirty="0" err="1" smtClean="0"/>
              <a:t>стро_щие</a:t>
            </a:r>
            <a:r>
              <a:rPr lang="ru-RU" sz="3600" b="1" dirty="0" smtClean="0"/>
              <a:t> школу;</a:t>
            </a:r>
            <a:br>
              <a:rPr lang="ru-RU" sz="3600" b="1" dirty="0" smtClean="0"/>
            </a:br>
            <a:r>
              <a:rPr lang="ru-RU" sz="3600" b="1" dirty="0" smtClean="0"/>
              <a:t>тяжело </a:t>
            </a:r>
            <a:r>
              <a:rPr lang="ru-RU" sz="3600" b="1" dirty="0" err="1" smtClean="0"/>
              <a:t>дыш_щий</a:t>
            </a:r>
            <a:r>
              <a:rPr lang="ru-RU" sz="3600" b="1" dirty="0" smtClean="0"/>
              <a:t>.</a:t>
            </a:r>
          </a:p>
          <a:p>
            <a:pPr algn="ctr">
              <a:buFont typeface="Wingdings 2" pitchFamily="18" charset="2"/>
              <a:buNone/>
            </a:pPr>
            <a:endParaRPr lang="ru-RU" sz="3600" b="1" dirty="0" smtClean="0"/>
          </a:p>
        </p:txBody>
      </p:sp>
      <p:pic>
        <p:nvPicPr>
          <p:cNvPr id="21509" name="Рисунок 8" descr="особняк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813" y="4572000"/>
            <a:ext cx="29527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4071934" y="2428868"/>
            <a:ext cx="28575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Равнобедренный треугольник 7">
            <a:hlinkClick r:id="rId3" action="ppaction://hlinksldjump"/>
          </p:cNvPr>
          <p:cNvSpPr/>
          <p:nvPr/>
        </p:nvSpPr>
        <p:spPr>
          <a:xfrm>
            <a:off x="2357422" y="2143116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hlinkClick r:id="rId3" action="ppaction://hlinksldjump"/>
          </p:cNvPr>
          <p:cNvSpPr/>
          <p:nvPr/>
        </p:nvSpPr>
        <p:spPr>
          <a:xfrm>
            <a:off x="2357422" y="2714620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>
            <a:hlinkClick r:id="rId4" action="ppaction://hlinksldjump"/>
          </p:cNvPr>
          <p:cNvSpPr/>
          <p:nvPr/>
        </p:nvSpPr>
        <p:spPr>
          <a:xfrm>
            <a:off x="2357422" y="3357562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>
            <a:hlinkClick r:id="rId3" action="ppaction://hlinksldjump"/>
          </p:cNvPr>
          <p:cNvSpPr/>
          <p:nvPr/>
        </p:nvSpPr>
        <p:spPr>
          <a:xfrm>
            <a:off x="2357422" y="3857628"/>
            <a:ext cx="214314" cy="28575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Ужас!!!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1747" name="Рисунок 2" descr="страх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25" y="2786063"/>
            <a:ext cx="3125788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гнутая вниз стрелка 4">
            <a:hlinkClick r:id="rId3" action="ppaction://hlinksldjump"/>
          </p:cNvPr>
          <p:cNvSpPr/>
          <p:nvPr/>
        </p:nvSpPr>
        <p:spPr>
          <a:xfrm>
            <a:off x="7358082" y="5000636"/>
            <a:ext cx="785818" cy="714380"/>
          </a:xfrm>
          <a:prstGeom prst="curvedUpArrow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860</TotalTime>
  <Words>176</Words>
  <Application>Microsoft Office PowerPoint</Application>
  <PresentationFormat>Экран (4:3)</PresentationFormat>
  <Paragraphs>39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Тренажёр по теме «Причастие»</vt:lpstr>
      <vt:lpstr>Найдите словосочетание прилагательное + существительное.</vt:lpstr>
      <vt:lpstr>Ты меня расстроил!</vt:lpstr>
      <vt:lpstr>Ты просто молодец!</vt:lpstr>
      <vt:lpstr>Укажите суффикс действительных причастий настоящего времени.</vt:lpstr>
      <vt:lpstr>Как же так можно!</vt:lpstr>
      <vt:lpstr>Ты меня обрадовал!</vt:lpstr>
      <vt:lpstr>В каком слове следует писать суффикс -ящ-?</vt:lpstr>
      <vt:lpstr>Ужас!!!</vt:lpstr>
      <vt:lpstr>Я с тобой дружу!</vt:lpstr>
      <vt:lpstr>В каком случае следует писать -е-?</vt:lpstr>
      <vt:lpstr>Подумай ещё!</vt:lpstr>
      <vt:lpstr>Верно-верно-верно!!!</vt:lpstr>
      <vt:lpstr>В каком случае следует писать -е-?</vt:lpstr>
      <vt:lpstr>Слайд 15</vt:lpstr>
      <vt:lpstr>Молодец.</vt:lpstr>
      <vt:lpstr>В суффиксе какого слова следует писать -нн-?</vt:lpstr>
      <vt:lpstr>Как же так можно!</vt:lpstr>
      <vt:lpstr>Ты меня обрадовал!</vt:lpstr>
      <vt:lpstr>В каком предложении правильно расставлены знаки препинания?</vt:lpstr>
      <vt:lpstr>Подумай ещё!</vt:lpstr>
      <vt:lpstr>Верно-верно-верно!!!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Зачёт по теме «Причастие»</dc:title>
  <dc:creator>Инна</dc:creator>
  <cp:lastModifiedBy>Андрей Чвертков</cp:lastModifiedBy>
  <cp:revision>83</cp:revision>
  <dcterms:created xsi:type="dcterms:W3CDTF">2008-11-18T18:12:21Z</dcterms:created>
  <dcterms:modified xsi:type="dcterms:W3CDTF">2018-03-30T12:54:12Z</dcterms:modified>
</cp:coreProperties>
</file>