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4" r:id="rId18"/>
    <p:sldId id="272" r:id="rId19"/>
    <p:sldId id="273" r:id="rId2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FF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chemeClr val="bg1"/>
            </a:gs>
            <a:gs pos="83000">
              <a:srgbClr val="D4DEFF"/>
            </a:gs>
            <a:gs pos="89000">
              <a:srgbClr val="FF99FF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ln w="18415" cmpd="sng">
                  <a:solidFill>
                    <a:srgbClr val="CC0066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Отрицание «не»</a:t>
            </a:r>
            <a:br>
              <a:rPr lang="ru-RU" sz="6000" dirty="0" smtClean="0">
                <a:ln w="18415" cmpd="sng">
                  <a:solidFill>
                    <a:srgbClr val="CC0066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</a:br>
            <a:endParaRPr lang="ru-RU" sz="6000" dirty="0">
              <a:ln w="18415" cmpd="sng">
                <a:solidFill>
                  <a:srgbClr val="CC0066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rgbClr val="CC0066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 Black" pitchFamily="34" charset="0"/>
              </a:rPr>
              <a:t>Занятие № 1</a:t>
            </a:r>
            <a:endParaRPr lang="ru-RU" dirty="0">
              <a:ln>
                <a:solidFill>
                  <a:srgbClr val="CC0066"/>
                </a:solidFill>
              </a:ln>
              <a:solidFill>
                <a:schemeClr val="accent2">
                  <a:lumMod val="40000"/>
                  <a:lumOff val="6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6096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В театре люди занимаются спортом!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19458" name="Picture 2" descr="https://img.kamaran.ru/originals/tour/cca9de09377a346faebe2bd87e7693e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522911"/>
            <a:ext cx="6858000" cy="45801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2200" y="685800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Заяц съел на обед целого волка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18434" name="Picture 2" descr="https://pp.userapi.com/c841029/v841029576/17dfb/D4oNyzz-2H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600200"/>
            <a:ext cx="7620000" cy="4286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52800" y="685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Голубь – насекомое!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17410" name="Picture 2" descr="http://menyaszorp.hu/wp-content/uploads/2016/02/madarak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66800" y="1752600"/>
            <a:ext cx="7010400" cy="3943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доь\Desktop\hello_html_3e4a2136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/>
        </p:blipFill>
        <p:spPr bwMode="auto">
          <a:xfrm>
            <a:off x="609600" y="457200"/>
            <a:ext cx="7848600" cy="57911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534400" y="3276600"/>
            <a:ext cx="38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л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696200" y="3657600"/>
            <a:ext cx="4010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л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543800" y="4495800"/>
            <a:ext cx="30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и</a:t>
            </a:r>
            <a:endParaRPr lang="ru-RU" sz="32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153400" y="4495800"/>
            <a:ext cx="4138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и</a:t>
            </a:r>
            <a:endParaRPr lang="ru-RU" sz="32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153400" y="2667000"/>
            <a:ext cx="4138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и</a:t>
            </a:r>
            <a:endParaRPr lang="ru-RU" sz="32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153400" y="5334000"/>
            <a:ext cx="4010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л</a:t>
            </a:r>
            <a:endParaRPr lang="ru-RU" sz="32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534400" y="5715000"/>
            <a:ext cx="4010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л</a:t>
            </a:r>
            <a:endParaRPr lang="ru-RU" sz="3200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228600"/>
            <a:ext cx="1590261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2667000"/>
            <a:ext cx="1138136" cy="1517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7800" y="1828800"/>
            <a:ext cx="1138136" cy="927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81600" y="3048000"/>
            <a:ext cx="1243519" cy="969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66800" y="1828800"/>
            <a:ext cx="164287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7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66800" y="3429000"/>
            <a:ext cx="1600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8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143000" y="5106430"/>
            <a:ext cx="1600200" cy="175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9" name="Picture 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324600" y="3581400"/>
            <a:ext cx="1117059" cy="1138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10" name="Picture 10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086600" y="1524000"/>
            <a:ext cx="1327826" cy="1264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11" name="Picture 11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953000" y="228600"/>
            <a:ext cx="1412132" cy="1285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12" name="Picture 12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858000" y="304800"/>
            <a:ext cx="1412132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13" name="Picture 1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029200" y="4114800"/>
            <a:ext cx="1580744" cy="1643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14" name="Picture 14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542179" y="4897877"/>
            <a:ext cx="1601821" cy="1960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0" y="685800"/>
            <a:ext cx="9144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Соединяя </a:t>
            </a:r>
            <a:r>
              <a:rPr lang="ru-RU" dirty="0" smtClean="0"/>
              <a:t>предметы с картинками «Времена года», мы  будем повторять: «ЭТО ПРАВДА» (истина)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etsad-kitty.ru/uploads/posts/2012-05/1338205688_26.png"/>
          <p:cNvPicPr/>
          <p:nvPr/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55626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6019800" y="2133600"/>
            <a:ext cx="31242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Выполняя следующее задание, мы будем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произносить фразу «ЭТО НЕПРАВДА»</a:t>
            </a:r>
            <a:endParaRPr kumimoji="0" lang="ru-RU" sz="24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ФИЗМИНУТКА </a:t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«Наоборот» 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8674" name="Picture 2" descr="https://fs00.infourok.ru/images/doc/317/316704/img9.jpg"/>
          <p:cNvPicPr>
            <a:picLocks noChangeAspect="1" noChangeArrowheads="1"/>
          </p:cNvPicPr>
          <p:nvPr/>
        </p:nvPicPr>
        <p:blipFill>
          <a:blip r:embed="rId2"/>
          <a:srcRect t="20000" r="45000" b="8889"/>
          <a:stretch>
            <a:fillRect/>
          </a:stretch>
        </p:blipFill>
        <p:spPr bwMode="auto">
          <a:xfrm>
            <a:off x="1447800" y="1524000"/>
            <a:ext cx="5029200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images.myshared.ru/6/602363/slide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381000"/>
            <a:ext cx="541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Отрицание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помощью частицы “не”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Составь по картинкам правила  для детей, употребляя маленькое слово  «НЕ»</a:t>
            </a:r>
          </a:p>
          <a:p>
            <a:endParaRPr lang="ru-RU" dirty="0"/>
          </a:p>
        </p:txBody>
      </p:sp>
      <p:pic>
        <p:nvPicPr>
          <p:cNvPr id="3" name="Рисунок 2" descr="http://malenkajastrana.my1.ru/74-1/099/14.jpg"/>
          <p:cNvPicPr/>
          <p:nvPr/>
        </p:nvPicPr>
        <p:blipFill rotWithShape="1"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r="55574"/>
          <a:stretch/>
        </p:blipFill>
        <p:spPr bwMode="auto">
          <a:xfrm>
            <a:off x="609600" y="1676400"/>
            <a:ext cx="4419600" cy="44958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5334000" y="3048000"/>
            <a:ext cx="175260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Не будь жадным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ozds9.edumsko.ru/images/users-files/ikurguzikova/pozsharnaya_bezopasnost/folder_1/12.jpg"/>
          <p:cNvPicPr/>
          <p:nvPr/>
        </p:nvPicPr>
        <p:blipFill rotWithShape="1"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r="56659"/>
          <a:stretch/>
        </p:blipFill>
        <p:spPr bwMode="auto">
          <a:xfrm>
            <a:off x="762000" y="457200"/>
            <a:ext cx="2209800" cy="25050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  <p:pic>
        <p:nvPicPr>
          <p:cNvPr id="3" name="Рисунок 2" descr="http://malenkajastrana.my1.ru/74-1/099/16.jpg"/>
          <p:cNvPicPr/>
          <p:nvPr/>
        </p:nvPicPr>
        <p:blipFill rotWithShape="1">
          <a:blip r:embed="rId3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r="54167"/>
          <a:stretch/>
        </p:blipFill>
        <p:spPr bwMode="auto">
          <a:xfrm>
            <a:off x="2819400" y="3429000"/>
            <a:ext cx="2353945" cy="24193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  <p:pic>
        <p:nvPicPr>
          <p:cNvPr id="4" name="Рисунок 3" descr="http://ozds9.edumsko.ru/images/users-files/ikurguzikova/pozsharnaya_bezopasnost/folder_1/4.jpg"/>
          <p:cNvPicPr/>
          <p:nvPr/>
        </p:nvPicPr>
        <p:blipFill rotWithShape="1">
          <a:blip r:embed="rId4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r="53586"/>
          <a:stretch/>
        </p:blipFill>
        <p:spPr bwMode="auto">
          <a:xfrm>
            <a:off x="5715000" y="304800"/>
            <a:ext cx="2752725" cy="29527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324600" y="3048000"/>
            <a:ext cx="1981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Не будь невежей. Не забывай уступить место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048000" y="6172200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Не обижай животных 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990600" y="2895600"/>
            <a:ext cx="1447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Не играй на дороге в мяч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Цель: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1. познакомить </a:t>
            </a:r>
            <a:r>
              <a:rPr lang="ru-RU" dirty="0" smtClean="0"/>
              <a:t>с истинным и ложным </a:t>
            </a:r>
            <a:r>
              <a:rPr lang="ru-RU" dirty="0" smtClean="0"/>
              <a:t>высказыванием;</a:t>
            </a: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2. познакомить с понятием “отрицание”; </a:t>
            </a:r>
            <a:br>
              <a:rPr lang="ru-RU" dirty="0" smtClean="0"/>
            </a:br>
            <a:r>
              <a:rPr lang="ru-RU" dirty="0" smtClean="0"/>
              <a:t>3. научить отрицанию некоторого свойства с помощью частицы “не</a:t>
            </a:r>
            <a:r>
              <a:rPr lang="ru-RU" dirty="0" smtClean="0"/>
              <a:t>”.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</a:rPr>
              <a:t>Разминка</a:t>
            </a:r>
            <a:r>
              <a:rPr lang="ru-RU" dirty="0" smtClean="0">
                <a:ln>
                  <a:solidFill>
                    <a:sysClr val="windowText" lastClr="000000"/>
                  </a:solidFill>
                </a:ln>
              </a:rPr>
              <a:t/>
            </a:r>
            <a:br>
              <a:rPr lang="ru-RU" dirty="0" smtClean="0">
                <a:ln>
                  <a:solidFill>
                    <a:sysClr val="windowText" lastClr="000000"/>
                  </a:solidFill>
                </a:ln>
              </a:rPr>
            </a:b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rgbClr val="FFC000"/>
                </a:solidFill>
              </a:rPr>
              <a:t>Игра</a:t>
            </a: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rgbClr val="FFC000"/>
                </a:solidFill>
              </a:rPr>
              <a:t>: «Скажи наоборот»</a:t>
            </a: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Цель:</a:t>
            </a:r>
            <a:r>
              <a:rPr lang="ru-RU" dirty="0" smtClean="0"/>
              <a:t> расширение словаря антонимов.</a:t>
            </a:r>
          </a:p>
          <a:p>
            <a:pPr>
              <a:buNone/>
            </a:pPr>
            <a:r>
              <a:rPr lang="ru-RU" i="1" dirty="0" smtClean="0"/>
              <a:t>У этой игры есть два варианта. </a:t>
            </a:r>
            <a:endParaRPr lang="ru-RU" i="1" dirty="0" smtClean="0"/>
          </a:p>
          <a:p>
            <a:pPr algn="just">
              <a:buNone/>
            </a:pPr>
            <a:r>
              <a:rPr lang="ru-RU" dirty="0" smtClean="0"/>
              <a:t>   Первый </a:t>
            </a:r>
            <a:r>
              <a:rPr lang="ru-RU" dirty="0" smtClean="0"/>
              <a:t>вариант легче, так как ребёнок в своих ответах опирается не только на речь взрослого, но и на картинный материал. Второй сложнее, так как опора происходит только на речь взрослого.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С опорой на картинки: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Дедушка старый, а внук …</a:t>
            </a:r>
            <a:br>
              <a:rPr lang="ru-RU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b="1" dirty="0" smtClean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ru-RU" b="1" dirty="0" smtClean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Слон </a:t>
            </a:r>
            <a:r>
              <a:rPr lang="ru-RU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большой, а зайчишка …</a:t>
            </a:r>
            <a:br>
              <a:rPr lang="ru-RU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b="1" dirty="0" smtClean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ru-RU" b="1" dirty="0" smtClean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Перо </a:t>
            </a:r>
            <a:r>
              <a:rPr lang="ru-RU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легкое, а гиря …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http://mirnastroenee.ru/wp-content/uploads/2017/12/1-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1219200"/>
            <a:ext cx="2590800" cy="1716405"/>
          </a:xfrm>
          <a:prstGeom prst="rect">
            <a:avLst/>
          </a:prstGeom>
          <a:noFill/>
        </p:spPr>
      </p:pic>
      <p:sp>
        <p:nvSpPr>
          <p:cNvPr id="1028" name="AutoShape 4" descr="http://wap.zooclub.ru/attach/29000/2923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://wap.zooclub.ru/attach/29000/2923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3124200"/>
            <a:ext cx="2538413" cy="147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 descr="https://pptcloud3.ams3.digitaloceanspaces.com/slides/pics/002/181/181/original/Slide2.jpg?148548573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69000" y="4648200"/>
            <a:ext cx="2946399" cy="220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Без опоры на картинки.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8401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Пирожное </a:t>
            </a:r>
            <a:r>
              <a:rPr lang="ru-RU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сладкое, а лекарство …</a:t>
            </a:r>
            <a:br>
              <a:rPr lang="ru-RU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Ночью темно, а днем …</a:t>
            </a:r>
            <a:br>
              <a:rPr lang="ru-RU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 волка хвост длинный, а у зайца …</a:t>
            </a:r>
            <a:br>
              <a:rPr lang="ru-RU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Хлеб мягкий, а сухарь …</a:t>
            </a:r>
            <a:br>
              <a:rPr lang="ru-RU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Чай горячий, а лед …</a:t>
            </a:r>
            <a:br>
              <a:rPr lang="ru-RU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Летом жарко, а зимой …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Введение понятия «истина», «ложь»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pPr algn="just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Как вы понимаете “истина”? (правда); </a:t>
            </a:r>
          </a:p>
          <a:p>
            <a:pPr algn="just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 Как вы понимаете “ложь”? (неправда). </a:t>
            </a:r>
          </a:p>
          <a:p>
            <a:pPr algn="just"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Сейчас мы поиграем . Если услышите истинные высказывания – хлопаете в ладоши, ложные  - топаете ногами. (все вопросы сопровождаются наглядным материалом)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https://avatars.mds.yandex.net/get-pdb/70729/7980e53d-b205-4aac-b51f-285cb317c707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295400"/>
            <a:ext cx="7620000" cy="53340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286000" y="4572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Дельфины живут в лесах!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22530" name="Picture 2" descr="http://3.bp.blogspot.com/-5TD2nSKXiPs/TtdxEvIVG5I/AAAAAAAAAIg/sqKFlC450o4/s1600/Dolphin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3581400"/>
            <a:ext cx="4592320" cy="304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95600" y="4572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Петух умеет летать!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21506" name="Picture 2" descr="http://www.ttstudio.sk/photos/sliepka-pocas-letu-357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676400"/>
            <a:ext cx="7048500" cy="46263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43200" y="6096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У курицы четыре ноги!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20482" name="Picture 2" descr="https://img.bulawayo24.com/articles/Four-legged%20chicke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524000"/>
            <a:ext cx="6419850" cy="36957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218</Words>
  <PresentationFormat>Экран (4:3)</PresentationFormat>
  <Paragraphs>43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Office Theme</vt:lpstr>
      <vt:lpstr>Отрицание «не» </vt:lpstr>
      <vt:lpstr>Цель: </vt:lpstr>
      <vt:lpstr>Разминка Игра: «Скажи наоборот» </vt:lpstr>
      <vt:lpstr>С опорой на картинки:</vt:lpstr>
      <vt:lpstr>Без опоры на картинки.</vt:lpstr>
      <vt:lpstr>Введение понятия «истина», «ложь»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ФИЗМИНУТКА  «Наоборот» 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Отрицание «не» </dc:title>
  <dc:creator>Маргарита</dc:creator>
  <cp:lastModifiedBy>Маргарита</cp:lastModifiedBy>
  <cp:revision>10</cp:revision>
  <dcterms:created xsi:type="dcterms:W3CDTF">2018-03-31T08:41:33Z</dcterms:created>
  <dcterms:modified xsi:type="dcterms:W3CDTF">2018-03-31T10:16:25Z</dcterms:modified>
</cp:coreProperties>
</file>