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7"/>
  </p:notesMasterIdLst>
  <p:sldIdLst>
    <p:sldId id="256" r:id="rId2"/>
    <p:sldId id="259" r:id="rId3"/>
    <p:sldId id="271" r:id="rId4"/>
    <p:sldId id="273" r:id="rId5"/>
    <p:sldId id="266" r:id="rId6"/>
    <p:sldId id="258" r:id="rId7"/>
    <p:sldId id="261" r:id="rId8"/>
    <p:sldId id="263" r:id="rId9"/>
    <p:sldId id="270" r:id="rId10"/>
    <p:sldId id="267" r:id="rId11"/>
    <p:sldId id="265" r:id="rId12"/>
    <p:sldId id="272" r:id="rId13"/>
    <p:sldId id="264" r:id="rId14"/>
    <p:sldId id="262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73395264-0E64-4601-876A-FBFB5E84C682}">
          <p14:sldIdLst>
            <p14:sldId id="256"/>
            <p14:sldId id="259"/>
            <p14:sldId id="271"/>
            <p14:sldId id="273"/>
            <p14:sldId id="266"/>
            <p14:sldId id="258"/>
            <p14:sldId id="261"/>
            <p14:sldId id="263"/>
            <p14:sldId id="270"/>
            <p14:sldId id="267"/>
            <p14:sldId id="265"/>
            <p14:sldId id="272"/>
            <p14:sldId id="264"/>
            <p14:sldId id="262"/>
            <p14:sldId id="274"/>
          </p14:sldIdLst>
        </p14:section>
        <p14:section name="Раздел без заголовка" id="{942E4FB9-5CC8-4C52-93B6-A0B8887A41EE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6BB79-C4B6-4B59-A18B-FA3B6206667F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68FA7D-788B-4F5E-9913-7FDB6C8CCB6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98313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68FA7D-788B-4F5E-9913-7FDB6C8CCB6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31.03.2018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Волшебная страна Оригами</a:t>
            </a:r>
            <a:br>
              <a:rPr lang="ru-RU" dirty="0" smtClean="0"/>
            </a:br>
            <a:r>
              <a:rPr lang="ru-RU" dirty="0" smtClean="0"/>
              <a:t>              Итоговый проект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886200"/>
            <a:ext cx="4176464" cy="175260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 Федулова Анна ученица 8 «б»класса МБОУ «ЛСОШ»</a:t>
            </a:r>
          </a:p>
          <a:p>
            <a:r>
              <a:rPr lang="ru-RU" dirty="0" smtClean="0"/>
              <a:t>Руководитель Титова В.Ю.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8198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r>
              <a:rPr lang="ru-RU" dirty="0" smtClean="0"/>
              <a:t>                      </a:t>
            </a:r>
            <a:r>
              <a:rPr lang="ru-RU" dirty="0" err="1" smtClean="0"/>
              <a:t>Квиллинг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421188" y="1524000"/>
            <a:ext cx="4722812" cy="4664075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В основе поделок, выполненных по технике «</a:t>
            </a:r>
            <a:r>
              <a:rPr lang="ru-RU" b="1" dirty="0" err="1" smtClean="0">
                <a:solidFill>
                  <a:schemeClr val="accent5"/>
                </a:solidFill>
              </a:rPr>
              <a:t>квиллинг</a:t>
            </a:r>
            <a:r>
              <a:rPr lang="ru-RU" b="1" dirty="0" smtClean="0">
                <a:solidFill>
                  <a:schemeClr val="accent5"/>
                </a:solidFill>
              </a:rPr>
              <a:t>» - закрученные длинные полоски бумаги разной длины.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Именно из этих бумажных завитушек составляются композиции, объемные рисунки, которые выглядят необычно и красиво. </a:t>
            </a:r>
          </a:p>
          <a:p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24578" name="Picture 2" descr="https://arhivurokov.ru/kopilka/uploads/user_file_54c64a8483b2a/tvorchieskii-proiekt-ispol-zovaniie-orighami-v-zhizni-chielovieka_8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4365104"/>
            <a:ext cx="2667000" cy="2000251"/>
          </a:xfrm>
          <a:prstGeom prst="rect">
            <a:avLst/>
          </a:prstGeom>
          <a:noFill/>
        </p:spPr>
      </p:pic>
      <p:pic>
        <p:nvPicPr>
          <p:cNvPr id="24580" name="Picture 4" descr="http://www.iz-bumagi-svoimi-rukami.ru/wp-content/uploads/2016/10/2016-10-04_105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484784"/>
            <a:ext cx="2660372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 Мокрое складывание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141913" y="1524000"/>
            <a:ext cx="4002087" cy="466407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Его </a:t>
            </a:r>
            <a:r>
              <a:rPr lang="ru-RU" b="1" dirty="0">
                <a:solidFill>
                  <a:schemeClr val="accent5"/>
                </a:solidFill>
              </a:rPr>
              <a:t>автор – </a:t>
            </a:r>
            <a:r>
              <a:rPr lang="ru-RU" b="1" dirty="0" err="1">
                <a:solidFill>
                  <a:schemeClr val="accent5"/>
                </a:solidFill>
              </a:rPr>
              <a:t>Акира</a:t>
            </a: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err="1">
                <a:solidFill>
                  <a:schemeClr val="accent5"/>
                </a:solidFill>
              </a:rPr>
              <a:t>Йосидзава</a:t>
            </a:r>
            <a:r>
              <a:rPr lang="ru-RU" b="1" dirty="0">
                <a:solidFill>
                  <a:schemeClr val="accent5"/>
                </a:solidFill>
              </a:rPr>
              <a:t>. </a:t>
            </a:r>
            <a:endParaRPr lang="ru-RU" b="1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Для </a:t>
            </a:r>
            <a:r>
              <a:rPr lang="ru-RU" b="1" dirty="0">
                <a:solidFill>
                  <a:schemeClr val="accent5"/>
                </a:solidFill>
              </a:rPr>
              <a:t>придания бумаге большей пластичности она слегка смачивается водой. </a:t>
            </a:r>
            <a:endParaRPr lang="ru-RU" b="1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Изделия</a:t>
            </a:r>
            <a:r>
              <a:rPr lang="ru-RU" b="1" dirty="0">
                <a:solidFill>
                  <a:schemeClr val="accent5"/>
                </a:solidFill>
              </a:rPr>
              <a:t>, выполненные данным образом, похожи на папье-маше и отличаются плавностью форм.</a:t>
            </a:r>
          </a:p>
        </p:txBody>
      </p:sp>
      <p:pic>
        <p:nvPicPr>
          <p:cNvPr id="4098" name="Picture 2" descr="hello_html_69054c4b.jpg"/>
          <p:cNvPicPr>
            <a:picLocks noChangeAspect="1" noChangeArrowheads="1"/>
          </p:cNvPicPr>
          <p:nvPr/>
        </p:nvPicPr>
        <p:blipFill>
          <a:blip r:embed="rId2" cstate="print"/>
          <a:srcRect l="5085" r="8475"/>
          <a:stretch>
            <a:fillRect/>
          </a:stretch>
        </p:blipFill>
        <p:spPr bwMode="auto">
          <a:xfrm>
            <a:off x="1835696" y="2708920"/>
            <a:ext cx="3206070" cy="3960440"/>
          </a:xfrm>
          <a:prstGeom prst="rect">
            <a:avLst/>
          </a:prstGeom>
          <a:noFill/>
        </p:spPr>
      </p:pic>
      <p:pic>
        <p:nvPicPr>
          <p:cNvPr id="4100" name="Picture 4" descr="https://ds01.infourok.ru/uploads/ex/0fdf/00002366-24f7b22e/2/hello_html_m2d252c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268760"/>
            <a:ext cx="1954188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5569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Схема оригами карп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67012">
            <a:off x="1525344" y="3237106"/>
            <a:ext cx="3636356" cy="282019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/>
          </a:bodyPr>
          <a:lstStyle/>
          <a:p>
            <a:r>
              <a:rPr lang="ru-RU" i="1" dirty="0" smtClean="0"/>
              <a:t>                                 </a:t>
            </a:r>
            <a:r>
              <a:rPr lang="ru-RU" i="1" dirty="0" err="1" smtClean="0"/>
              <a:t>Манигами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781550" y="1524000"/>
            <a:ext cx="4362450" cy="466407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Это когда оригами складывается из денег.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В связи с тем что формат у купюр своеобразный, не квадратный, мастера разработали особые схемы, специально под пропорции бумаги денег.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Есть универсальные схемы оригами, которые подходят для разных валют,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есть такие модели оригами, которые можно собрать только на купюрах и номинале той валюты, для которой схема оригами была разработана.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45060" name="Picture 4" descr="Оригами сердце из денег (из доллара)"/>
          <p:cNvPicPr>
            <a:picLocks noChangeAspect="1" noChangeArrowheads="1"/>
          </p:cNvPicPr>
          <p:nvPr/>
        </p:nvPicPr>
        <p:blipFill>
          <a:blip r:embed="rId3" cstate="print"/>
          <a:srcRect l="7612" t="9756" r="7022" b="4878"/>
          <a:stretch>
            <a:fillRect/>
          </a:stretch>
        </p:blipFill>
        <p:spPr bwMode="auto">
          <a:xfrm>
            <a:off x="1259632" y="332656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r>
              <a:rPr lang="ru-RU" dirty="0" smtClean="0"/>
              <a:t>                                    </a:t>
            </a:r>
            <a:r>
              <a:rPr lang="ru-RU" dirty="0" err="1" smtClean="0"/>
              <a:t>Киригами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286375" y="1524000"/>
            <a:ext cx="3857625" cy="466407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Здесь </a:t>
            </a:r>
            <a:r>
              <a:rPr lang="ru-RU" b="1" dirty="0">
                <a:solidFill>
                  <a:schemeClr val="accent5"/>
                </a:solidFill>
              </a:rPr>
              <a:t>разрешается применение ножниц</a:t>
            </a:r>
            <a:r>
              <a:rPr lang="ru-RU" b="1" dirty="0" smtClean="0">
                <a:solidFill>
                  <a:schemeClr val="accent5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 </a:t>
            </a:r>
            <a:r>
              <a:rPr lang="ru-RU" b="1" dirty="0">
                <a:solidFill>
                  <a:schemeClr val="accent5"/>
                </a:solidFill>
              </a:rPr>
              <a:t>Поэтому </a:t>
            </a:r>
            <a:r>
              <a:rPr lang="ru-RU" b="1" dirty="0" err="1">
                <a:solidFill>
                  <a:schemeClr val="accent5"/>
                </a:solidFill>
              </a:rPr>
              <a:t>киригами</a:t>
            </a:r>
            <a:r>
              <a:rPr lang="ru-RU" b="1" dirty="0">
                <a:solidFill>
                  <a:schemeClr val="accent5"/>
                </a:solidFill>
              </a:rPr>
              <a:t> отличается четкими формами и большой </a:t>
            </a:r>
            <a:r>
              <a:rPr lang="ru-RU" b="1" dirty="0" smtClean="0">
                <a:solidFill>
                  <a:schemeClr val="accent5"/>
                </a:solidFill>
              </a:rPr>
              <a:t>свободой воплощения </a:t>
            </a:r>
            <a:r>
              <a:rPr lang="ru-RU" b="1" dirty="0">
                <a:solidFill>
                  <a:schemeClr val="accent5"/>
                </a:solidFill>
              </a:rPr>
              <a:t>идеи.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720670"/>
            <a:ext cx="3384376" cy="4230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306467">
            <a:off x="1581264" y="4675604"/>
            <a:ext cx="2768040" cy="1813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4679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</a:t>
            </a:r>
            <a:r>
              <a:rPr lang="ru-RU" dirty="0" err="1" smtClean="0"/>
              <a:t>Наноригами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486400" y="1989138"/>
            <a:ext cx="3657600" cy="4198937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Сложнейший вид, схожий с трехмерным конструктором с миниатюрными </a:t>
            </a:r>
            <a:r>
              <a:rPr lang="ru-RU" b="1" dirty="0" err="1">
                <a:solidFill>
                  <a:schemeClr val="accent5"/>
                </a:solidFill>
              </a:rPr>
              <a:t>детальками</a:t>
            </a:r>
            <a:r>
              <a:rPr lang="ru-RU" b="1" dirty="0">
                <a:solidFill>
                  <a:schemeClr val="accent5"/>
                </a:solidFill>
              </a:rPr>
              <a:t>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142984"/>
            <a:ext cx="2016224" cy="1878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0160"/>
          <a:stretch>
            <a:fillRect/>
          </a:stretch>
        </p:blipFill>
        <p:spPr bwMode="auto">
          <a:xfrm>
            <a:off x="2143108" y="3643314"/>
            <a:ext cx="300633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11484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4294967295"/>
          </p:nvPr>
        </p:nvSpPr>
        <p:spPr>
          <a:xfrm>
            <a:off x="1500166" y="0"/>
            <a:ext cx="6084887" cy="23495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Здесь не нужны волшебники и маги, 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Здесь нечего особенно мудрить,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 А нужно просто взять листок бумаги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И постараться что-нибудь сложить.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dirty="0"/>
          </a:p>
        </p:txBody>
      </p:sp>
      <p:pic>
        <p:nvPicPr>
          <p:cNvPr id="20" name="Picture 2" descr="I:\титова\фот\SAM_38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357430"/>
            <a:ext cx="3657600" cy="2743200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2357422" y="5286388"/>
            <a:ext cx="5040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Твори, выдумывай и пробуй!</a:t>
            </a:r>
            <a:endParaRPr lang="ru-RU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781018" y="188640"/>
            <a:ext cx="2362982" cy="2386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59632" y="260648"/>
            <a:ext cx="1999028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35896" y="332656"/>
            <a:ext cx="28753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 descr="http://orisshop.weebly.com/uploads/2/4/1/0/24102925/s229265737277760385_p6_i1_w710.jpeg"/>
          <p:cNvPicPr>
            <a:picLocks noChangeAspect="1" noChangeArrowheads="1"/>
          </p:cNvPicPr>
          <p:nvPr/>
        </p:nvPicPr>
        <p:blipFill>
          <a:blip r:embed="rId5" cstate="print"/>
          <a:srcRect l="18000" t="5714" r="12571" b="5714"/>
          <a:stretch>
            <a:fillRect/>
          </a:stretch>
        </p:blipFill>
        <p:spPr bwMode="auto">
          <a:xfrm>
            <a:off x="1187624" y="4437112"/>
            <a:ext cx="1944216" cy="2232248"/>
          </a:xfrm>
          <a:prstGeom prst="rect">
            <a:avLst/>
          </a:prstGeom>
          <a:noFill/>
        </p:spPr>
      </p:pic>
      <p:pic>
        <p:nvPicPr>
          <p:cNvPr id="8194" name="Picture 2" descr="http://www.eduportal44.ru/npo/g/SitePictures/full/news/2015-2016/%D0%9C%D0%B5%D1%80%D0%BE%D0%BF%D1%80%D0%B8%D1%8F%D1%82%D0%B8%D1%8F/03.12.15/f_m_03.12.15_00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581128"/>
            <a:ext cx="2412178" cy="1944216"/>
          </a:xfrm>
          <a:prstGeom prst="rect">
            <a:avLst/>
          </a:prstGeom>
          <a:noFill/>
        </p:spPr>
      </p:pic>
      <p:pic>
        <p:nvPicPr>
          <p:cNvPr id="8202" name="Picture 10" descr="https://avatars.mds.yandex.net/get-pdb/25978/6ae26e66-37d3-454e-be26-e47756923f07/s8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68344" y="2636912"/>
            <a:ext cx="1350150" cy="1800200"/>
          </a:xfrm>
          <a:prstGeom prst="rect">
            <a:avLst/>
          </a:prstGeom>
          <a:noFill/>
        </p:spPr>
      </p:pic>
      <p:pic>
        <p:nvPicPr>
          <p:cNvPr id="8206" name="Picture 14" descr="https://s-media-cache-ak0.pinimg.com/736x/93/a0/d3/93a0d38a2f733b9d378d18d02524863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4005064"/>
            <a:ext cx="2688299" cy="2016224"/>
          </a:xfrm>
          <a:prstGeom prst="rect">
            <a:avLst/>
          </a:prstGeom>
          <a:noFill/>
        </p:spPr>
      </p:pic>
      <p:pic>
        <p:nvPicPr>
          <p:cNvPr id="8198" name="Picture 6" descr="http://cdttgroz.dod95.ru/images/users/photos/medium/003b999aba86e8a0bbdac75da47a570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436096" y="3068960"/>
            <a:ext cx="1798200" cy="2232248"/>
          </a:xfrm>
          <a:prstGeom prst="rect">
            <a:avLst/>
          </a:prstGeom>
          <a:noFill/>
        </p:spPr>
      </p:pic>
      <p:pic>
        <p:nvPicPr>
          <p:cNvPr id="8204" name="Picture 12" descr="http://masterclassy.masterpodelok.com/uploads/posts/2013-01-21/image_60248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1760" y="2708920"/>
            <a:ext cx="1824202" cy="15841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3783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 изучение видов оригами.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524000"/>
            <a:ext cx="3977592" cy="46634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Задачи: </a:t>
            </a:r>
          </a:p>
          <a:p>
            <a:pPr>
              <a:buNone/>
            </a:pPr>
            <a:r>
              <a:rPr lang="ru-RU" sz="2900" dirty="0" smtClean="0"/>
              <a:t>1.Изучить необходимую  литературу по теме. </a:t>
            </a:r>
          </a:p>
          <a:p>
            <a:pPr>
              <a:buNone/>
            </a:pPr>
            <a:r>
              <a:rPr lang="ru-RU" sz="2900" dirty="0" smtClean="0"/>
              <a:t>2.Узнать  историю  развития  оригами  и   виды оригами, которые  используются в практической жизни.</a:t>
            </a:r>
          </a:p>
          <a:p>
            <a:pPr>
              <a:buNone/>
            </a:pPr>
            <a:r>
              <a:rPr lang="ru-RU" sz="2900" dirty="0" smtClean="0"/>
              <a:t>3. Обобщить и систематизировать изученный материал.</a:t>
            </a:r>
          </a:p>
          <a:p>
            <a:pPr>
              <a:buNone/>
            </a:pPr>
            <a:r>
              <a:rPr lang="ru-RU" sz="2900" dirty="0" smtClean="0"/>
              <a:t>4. Научиться изготавливать простые работы, используя приемы оригами.</a:t>
            </a:r>
          </a:p>
          <a:p>
            <a:pPr>
              <a:buNone/>
            </a:pPr>
            <a:r>
              <a:rPr lang="ru-RU" sz="2900" dirty="0" smtClean="0"/>
              <a:t>5. Развивать  внимание, усидчивость.</a:t>
            </a:r>
          </a:p>
          <a:p>
            <a:pPr>
              <a:buNone/>
            </a:pPr>
            <a:r>
              <a:rPr lang="ru-RU" sz="2900" dirty="0" smtClean="0"/>
              <a:t>6.Создать презентацию.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724128" y="1524000"/>
            <a:ext cx="3312368" cy="46634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Методы исследования:</a:t>
            </a:r>
          </a:p>
          <a:p>
            <a:pPr lvl="0"/>
            <a:r>
              <a:rPr lang="ru-RU" dirty="0" smtClean="0"/>
              <a:t>Поисковый</a:t>
            </a:r>
          </a:p>
          <a:p>
            <a:pPr lvl="0"/>
            <a:r>
              <a:rPr lang="ru-RU" dirty="0" smtClean="0"/>
              <a:t>Теоретический</a:t>
            </a:r>
          </a:p>
          <a:p>
            <a:pPr lvl="0"/>
            <a:r>
              <a:rPr lang="ru-RU" dirty="0" smtClean="0"/>
              <a:t>Практический </a:t>
            </a:r>
          </a:p>
          <a:p>
            <a:pPr lvl="0"/>
            <a:r>
              <a:rPr lang="ru-RU" dirty="0" smtClean="0"/>
              <a:t>Исследовательский</a:t>
            </a:r>
          </a:p>
          <a:p>
            <a:pPr lvl="0"/>
            <a:r>
              <a:rPr lang="ru-RU" dirty="0" smtClean="0"/>
              <a:t>Описательный</a:t>
            </a:r>
          </a:p>
          <a:p>
            <a:pPr lvl="0"/>
            <a:r>
              <a:rPr lang="ru-RU" dirty="0" smtClean="0"/>
              <a:t>Наглядный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116632"/>
            <a:ext cx="7962088" cy="1300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     История оригами</a:t>
            </a:r>
            <a:br>
              <a:rPr lang="ru-RU" dirty="0" smtClean="0"/>
            </a:br>
            <a:r>
              <a:rPr lang="ru-RU" sz="3100" dirty="0" smtClean="0">
                <a:solidFill>
                  <a:srgbClr val="C00000"/>
                </a:solidFill>
              </a:rPr>
              <a:t> </a:t>
            </a:r>
            <a:r>
              <a:rPr lang="ru-RU" sz="3100" dirty="0" err="1" smtClean="0">
                <a:solidFill>
                  <a:srgbClr val="C00000"/>
                </a:solidFill>
              </a:rPr>
              <a:t>Орига́ми</a:t>
            </a:r>
            <a:r>
              <a:rPr lang="ru-RU" sz="3100" dirty="0" smtClean="0">
                <a:solidFill>
                  <a:srgbClr val="C00000"/>
                </a:solidFill>
              </a:rPr>
              <a:t> (яп. </a:t>
            </a:r>
            <a:r>
              <a:rPr lang="en-US" sz="3100" dirty="0" err="1" smtClean="0">
                <a:solidFill>
                  <a:srgbClr val="C00000"/>
                </a:solidFill>
              </a:rPr>
              <a:t>折り紙</a:t>
            </a:r>
            <a:r>
              <a:rPr lang="ru-RU" sz="3100" dirty="0" smtClean="0">
                <a:solidFill>
                  <a:srgbClr val="C00000"/>
                </a:solidFill>
              </a:rPr>
              <a:t>, букв.: «сложенная бумага») </a:t>
            </a:r>
            <a:endParaRPr lang="ru-RU" sz="3100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Коробочка </a:t>
            </a:r>
            <a:r>
              <a:rPr lang="ru-RU" dirty="0" err="1" smtClean="0"/>
              <a:t>санбо</a:t>
            </a:r>
            <a:endParaRPr lang="ru-RU" dirty="0"/>
          </a:p>
        </p:txBody>
      </p:sp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868144" y="1988840"/>
            <a:ext cx="2733675" cy="2027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56992"/>
            <a:ext cx="3197658" cy="2732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077072"/>
            <a:ext cx="2915816" cy="23423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04048" y="1412776"/>
            <a:ext cx="40032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Журавлик – символ    </a:t>
            </a:r>
          </a:p>
          <a:p>
            <a:r>
              <a:rPr lang="ru-RU" sz="2800" dirty="0" smtClean="0"/>
              <a:t>               оригами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Классическое </a:t>
            </a:r>
            <a:br>
              <a:rPr lang="ru-RU" dirty="0" smtClean="0"/>
            </a:br>
            <a:r>
              <a:rPr lang="ru-RU" dirty="0" smtClean="0"/>
              <a:t>                                (простое )оригами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064384" cy="4663440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499992" y="1524000"/>
            <a:ext cx="4433696" cy="466344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Наиболее  </a:t>
            </a:r>
            <a:r>
              <a:rPr lang="ru-RU" b="1" dirty="0">
                <a:solidFill>
                  <a:schemeClr val="accent5"/>
                </a:solidFill>
              </a:rPr>
              <a:t>подходящий вид </a:t>
            </a:r>
            <a:r>
              <a:rPr lang="ru-RU" b="1" dirty="0" smtClean="0">
                <a:solidFill>
                  <a:schemeClr val="accent5"/>
                </a:solidFill>
              </a:rPr>
              <a:t>оригами 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        для </a:t>
            </a:r>
            <a:r>
              <a:rPr lang="ru-RU" b="1" dirty="0">
                <a:solidFill>
                  <a:schemeClr val="accent5"/>
                </a:solidFill>
              </a:rPr>
              <a:t>начинающих. </a:t>
            </a:r>
            <a:endParaRPr lang="ru-RU" b="1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Его </a:t>
            </a:r>
            <a:r>
              <a:rPr lang="ru-RU" b="1" dirty="0">
                <a:solidFill>
                  <a:schemeClr val="accent5"/>
                </a:solidFill>
              </a:rPr>
              <a:t>автором является британский </a:t>
            </a:r>
            <a:r>
              <a:rPr lang="ru-RU" b="1" dirty="0" err="1">
                <a:solidFill>
                  <a:schemeClr val="accent5"/>
                </a:solidFill>
              </a:rPr>
              <a:t>оригамист</a:t>
            </a:r>
            <a:r>
              <a:rPr lang="ru-RU" b="1" dirty="0">
                <a:solidFill>
                  <a:schemeClr val="accent5"/>
                </a:solidFill>
              </a:rPr>
              <a:t> Джон Смит. </a:t>
            </a:r>
            <a:endParaRPr lang="ru-RU" b="1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Здесь </a:t>
            </a:r>
            <a:r>
              <a:rPr lang="ru-RU" b="1" dirty="0">
                <a:solidFill>
                  <a:schemeClr val="accent5"/>
                </a:solidFill>
              </a:rPr>
              <a:t>оригами ограничивается приемами складывания</a:t>
            </a:r>
            <a:r>
              <a:rPr lang="ru-RU" b="1" dirty="0" smtClean="0">
                <a:solidFill>
                  <a:schemeClr val="accent5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 </a:t>
            </a:r>
            <a:r>
              <a:rPr lang="ru-RU" b="1" dirty="0">
                <a:solidFill>
                  <a:schemeClr val="accent5"/>
                </a:solidFill>
              </a:rPr>
              <a:t>Применяются способы складывания «долиной» и «горкой». </a:t>
            </a:r>
            <a:endParaRPr lang="ru-RU" b="1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Фигурки </a:t>
            </a:r>
            <a:r>
              <a:rPr lang="ru-RU" b="1" dirty="0">
                <a:solidFill>
                  <a:schemeClr val="accent5"/>
                </a:solidFill>
              </a:rPr>
              <a:t>получаются как объемными, так и плоскими</a:t>
            </a:r>
            <a:r>
              <a:rPr lang="ru-RU" b="1" dirty="0" smtClean="0">
                <a:solidFill>
                  <a:schemeClr val="accent5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 </a:t>
            </a:r>
            <a:r>
              <a:rPr lang="ru-RU" b="1" dirty="0">
                <a:solidFill>
                  <a:schemeClr val="accent5"/>
                </a:solidFill>
              </a:rPr>
              <a:t>«Плоское» оригами еще имеет название – одностороннее. Такие работы отлично подходят для аппликаций. </a:t>
            </a:r>
            <a:endParaRPr lang="ru-RU" b="1" dirty="0" smtClean="0">
              <a:solidFill>
                <a:schemeClr val="accent5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Из </a:t>
            </a:r>
            <a:r>
              <a:rPr lang="ru-RU" b="1" dirty="0">
                <a:solidFill>
                  <a:schemeClr val="accent5"/>
                </a:solidFill>
              </a:rPr>
              <a:t>простого оригами можно выполнить и замечательные мозаики, путем наложения элементов друг на друга, либо приклеивания.</a:t>
            </a:r>
          </a:p>
        </p:txBody>
      </p:sp>
      <p:pic>
        <p:nvPicPr>
          <p:cNvPr id="6146" name="Picture 2" descr="hello_html_5c583e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18677">
            <a:off x="2798941" y="1056197"/>
            <a:ext cx="1762125" cy="1266826"/>
          </a:xfrm>
          <a:prstGeom prst="rect">
            <a:avLst/>
          </a:prstGeom>
          <a:noFill/>
        </p:spPr>
      </p:pic>
      <p:pic>
        <p:nvPicPr>
          <p:cNvPr id="6148" name="Picture 4" descr="http://900igr.net/up/datas/64902/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333713">
            <a:off x="1135131" y="4719206"/>
            <a:ext cx="2627201" cy="2016224"/>
          </a:xfrm>
          <a:prstGeom prst="rect">
            <a:avLst/>
          </a:prstGeom>
          <a:noFill/>
        </p:spPr>
      </p:pic>
      <p:pic>
        <p:nvPicPr>
          <p:cNvPr id="6150" name="Picture 6" descr="https://ds02.infourok.ru/uploads/ex/11d3/00010fba-93e59ab6/2/img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116632"/>
            <a:ext cx="1728192" cy="172819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2160240" cy="2468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41157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57818" y="1000108"/>
            <a:ext cx="3375157" cy="253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3877929"/>
            <a:ext cx="3168352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Самолетики (</a:t>
            </a:r>
            <a:r>
              <a:rPr lang="ru-RU" dirty="0" err="1" smtClean="0"/>
              <a:t>аэрогами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2976" y="2143116"/>
            <a:ext cx="364840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446572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35100" y="274638"/>
            <a:ext cx="77089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             Складывание </a:t>
            </a:r>
            <a:r>
              <a:rPr lang="ru-RU" sz="4000" dirty="0"/>
              <a:t>по </a:t>
            </a:r>
            <a:r>
              <a:rPr lang="ru-RU" sz="4000" dirty="0" smtClean="0"/>
              <a:t>развертке</a:t>
            </a:r>
            <a:r>
              <a:rPr lang="ru-RU" sz="4000" b="1" i="1" dirty="0" smtClean="0"/>
              <a:t>                  </a:t>
            </a:r>
            <a:br>
              <a:rPr lang="ru-RU" sz="4000" b="1" i="1" dirty="0" smtClean="0"/>
            </a:br>
            <a:r>
              <a:rPr lang="ru-RU" sz="4000" b="1" i="1" dirty="0" smtClean="0"/>
              <a:t>                                               </a:t>
            </a:r>
            <a:r>
              <a:rPr lang="ru-RU" sz="3200" b="1" i="1" dirty="0" smtClean="0"/>
              <a:t>(Паттерн)</a:t>
            </a:r>
            <a:endParaRPr lang="ru-RU" sz="32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486400" y="1524000"/>
            <a:ext cx="3657600" cy="466407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Фигурки отличаются чрезвычайной сложностью и красотой. Для этого необходимо правильно сложить развертку – выкройку с указанием линий </a:t>
            </a:r>
            <a:r>
              <a:rPr lang="ru-RU" b="1" dirty="0" smtClean="0">
                <a:solidFill>
                  <a:schemeClr val="accent5"/>
                </a:solidFill>
              </a:rPr>
              <a:t>сгиба.</a:t>
            </a:r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5137" name="Picture 17" descr="http://21vu.ru/sites/default/files/_pu/2/s327676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28098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Техника Оригами. &quot;Crease pattern/Паттерн/СР/Развёртка&quot;. Разбор примера паттерна. Оригами, техника оригами, паттерн, CP, схемы, длиннопос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908720"/>
            <a:ext cx="1217835" cy="2952328"/>
          </a:xfrm>
          <a:prstGeom prst="rect">
            <a:avLst/>
          </a:prstGeom>
          <a:noFill/>
        </p:spPr>
      </p:pic>
      <p:pic>
        <p:nvPicPr>
          <p:cNvPr id="7" name="Picture 4" descr="Техника Оригами. &quot;Crease pattern/Паттерн/СР/Развёртка&quot;. Разбор примера паттерна. Оригами, техника оригами, паттерн, CP, схемы, длиннопост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3861048"/>
            <a:ext cx="1804662" cy="2420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30125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Модульное оригами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486400" y="1524000"/>
            <a:ext cx="3657600" cy="4664075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accent5"/>
                </a:solidFill>
              </a:rPr>
              <a:t> </a:t>
            </a:r>
            <a:r>
              <a:rPr lang="ru-RU" b="1" dirty="0" smtClean="0">
                <a:solidFill>
                  <a:schemeClr val="accent5"/>
                </a:solidFill>
              </a:rPr>
              <a:t>   </a:t>
            </a:r>
            <a:r>
              <a:rPr lang="ru-RU" b="1" dirty="0">
                <a:solidFill>
                  <a:schemeClr val="accent5"/>
                </a:solidFill>
              </a:rPr>
              <a:t>Работы выполняются из одинаковых модулей без использования клея и всегда получаются объемными и интересными</a:t>
            </a:r>
            <a:r>
              <a:rPr lang="ru-RU" dirty="0"/>
              <a:t>.</a:t>
            </a:r>
          </a:p>
        </p:txBody>
      </p:sp>
      <p:pic>
        <p:nvPicPr>
          <p:cNvPr id="1026" name="Picture 2" descr="hello_html_5cd3aeb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916832"/>
            <a:ext cx="1619250" cy="2476501"/>
          </a:xfrm>
          <a:prstGeom prst="rect">
            <a:avLst/>
          </a:prstGeom>
          <a:noFill/>
        </p:spPr>
      </p:pic>
      <p:pic>
        <p:nvPicPr>
          <p:cNvPr id="1032" name="Picture 8" descr="https://fs00.infourok.ru/images/doc/118/138910/img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3717032"/>
            <a:ext cx="2304256" cy="2592288"/>
          </a:xfrm>
          <a:prstGeom prst="rect">
            <a:avLst/>
          </a:prstGeom>
          <a:noFill/>
        </p:spPr>
      </p:pic>
      <p:pic>
        <p:nvPicPr>
          <p:cNvPr id="1034" name="Picture 10" descr="http://mtdata.ru/u23/photo1198/20083332111-0/original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1880" y="1556792"/>
            <a:ext cx="1262727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9086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</a:t>
            </a:r>
            <a:r>
              <a:rPr lang="ru-RU" dirty="0" err="1" smtClean="0"/>
              <a:t>Кусудама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2920368" cy="4663440"/>
          </a:xfrm>
        </p:spPr>
        <p:txBody>
          <a:bodyPr>
            <a:normAutofit fontScale="70000" lnSpcReduction="20000"/>
          </a:bodyPr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5976" y="1524000"/>
            <a:ext cx="4577712" cy="46634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err="1" smtClean="0">
                <a:solidFill>
                  <a:schemeClr val="accent5"/>
                </a:solidFill>
              </a:rPr>
              <a:t>Кусудама</a:t>
            </a:r>
            <a:r>
              <a:rPr lang="ru-RU" b="1" dirty="0" smtClean="0">
                <a:solidFill>
                  <a:schemeClr val="accent5"/>
                </a:solidFill>
              </a:rPr>
              <a:t> – это шарообразная фигура, выполненная из модулей различных форм и размеров.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 Слово </a:t>
            </a:r>
            <a:r>
              <a:rPr lang="ru-RU" b="1" dirty="0" err="1" smtClean="0">
                <a:solidFill>
                  <a:schemeClr val="accent5"/>
                </a:solidFill>
              </a:rPr>
              <a:t>кусудама</a:t>
            </a:r>
            <a:r>
              <a:rPr lang="ru-RU" b="1" dirty="0" smtClean="0">
                <a:solidFill>
                  <a:schemeClr val="accent5"/>
                </a:solidFill>
              </a:rPr>
              <a:t> переводится с японского языка, как «лекарственный шар».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В древности японцы складывали </a:t>
            </a:r>
            <a:r>
              <a:rPr lang="ru-RU" b="1" dirty="0" err="1" smtClean="0">
                <a:solidFill>
                  <a:schemeClr val="accent5"/>
                </a:solidFill>
              </a:rPr>
              <a:t>кусудаму</a:t>
            </a:r>
            <a:r>
              <a:rPr lang="ru-RU" b="1" dirty="0" smtClean="0">
                <a:solidFill>
                  <a:schemeClr val="accent5"/>
                </a:solidFill>
              </a:rPr>
              <a:t>, помещали внутрь лечебные травы и подвешивали над постелью больного.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В настоящее время шары </a:t>
            </a:r>
            <a:r>
              <a:rPr lang="ru-RU" b="1" dirty="0" err="1" smtClean="0">
                <a:solidFill>
                  <a:schemeClr val="accent5"/>
                </a:solidFill>
              </a:rPr>
              <a:t>кусудама</a:t>
            </a:r>
            <a:r>
              <a:rPr lang="ru-RU" b="1" dirty="0" smtClean="0">
                <a:solidFill>
                  <a:schemeClr val="accent5"/>
                </a:solidFill>
              </a:rPr>
              <a:t> используют, как украшения помещений.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5"/>
                </a:solidFill>
              </a:rPr>
              <a:t>Сборка </a:t>
            </a:r>
            <a:r>
              <a:rPr lang="ru-RU" b="1" dirty="0" err="1" smtClean="0">
                <a:solidFill>
                  <a:schemeClr val="accent5"/>
                </a:solidFill>
              </a:rPr>
              <a:t>кусудамы</a:t>
            </a:r>
            <a:r>
              <a:rPr lang="ru-RU" b="1" dirty="0" smtClean="0">
                <a:solidFill>
                  <a:schemeClr val="accent5"/>
                </a:solidFill>
              </a:rPr>
              <a:t> может производиться путём склеивания или сшивания модулей.</a:t>
            </a:r>
          </a:p>
          <a:p>
            <a:endParaRPr lang="ru-RU" b="1" dirty="0">
              <a:solidFill>
                <a:schemeClr val="accent5"/>
              </a:solidFill>
            </a:endParaRPr>
          </a:p>
        </p:txBody>
      </p:sp>
      <p:pic>
        <p:nvPicPr>
          <p:cNvPr id="27650" name="Picture 2" descr="http://edikst.ru/misc/i/gallery/45615/15463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717032"/>
            <a:ext cx="2233688" cy="2376264"/>
          </a:xfrm>
          <a:prstGeom prst="rect">
            <a:avLst/>
          </a:prstGeom>
          <a:noFill/>
        </p:spPr>
      </p:pic>
      <p:pic>
        <p:nvPicPr>
          <p:cNvPr id="27652" name="Picture 4" descr="http://pokasijudoma.ru/origami/vidy-origami/4/GolDJI7PON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268760"/>
            <a:ext cx="2857500" cy="23336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432</TotalTime>
  <Words>471</Words>
  <Application>Microsoft Office PowerPoint</Application>
  <PresentationFormat>Экран (4:3)</PresentationFormat>
  <Paragraphs>67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Волшебная страна Оригами               Итоговый проект</vt:lpstr>
      <vt:lpstr>Слайд 2</vt:lpstr>
      <vt:lpstr>Цель: изучение видов оригами.</vt:lpstr>
      <vt:lpstr>                     История оригами  Орига́ми (яп. 折り紙, букв.: «сложенная бумага») </vt:lpstr>
      <vt:lpstr>                                    Классическое                                  (простое )оригами</vt:lpstr>
      <vt:lpstr>Самолетики (аэрогами) </vt:lpstr>
      <vt:lpstr>             Складывание по развертке                                                                  (Паттерн)</vt:lpstr>
      <vt:lpstr>               Модульное оригами</vt:lpstr>
      <vt:lpstr>                            Кусудама </vt:lpstr>
      <vt:lpstr>                      Квиллинг </vt:lpstr>
      <vt:lpstr>                      Мокрое складывание</vt:lpstr>
      <vt:lpstr>                                 Манигами </vt:lpstr>
      <vt:lpstr>                                    Киригами </vt:lpstr>
      <vt:lpstr>                             Наноригами </vt:lpstr>
      <vt:lpstr>Здесь не нужны волшебники и маги,  Здесь нечего особенно мудрить,  А нужно просто взять листок бумаги И постараться что-нибудь сложить.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Математика 2</dc:creator>
  <cp:lastModifiedBy>Валентина</cp:lastModifiedBy>
  <cp:revision>39</cp:revision>
  <dcterms:created xsi:type="dcterms:W3CDTF">2017-04-18T11:49:41Z</dcterms:created>
  <dcterms:modified xsi:type="dcterms:W3CDTF">2018-03-31T15:29:34Z</dcterms:modified>
</cp:coreProperties>
</file>