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0" r:id="rId3"/>
    <p:sldId id="257" r:id="rId4"/>
    <p:sldId id="258" r:id="rId5"/>
    <p:sldId id="279" r:id="rId6"/>
    <p:sldId id="260" r:id="rId7"/>
    <p:sldId id="261" r:id="rId8"/>
    <p:sldId id="268" r:id="rId9"/>
    <p:sldId id="262" r:id="rId10"/>
    <p:sldId id="274" r:id="rId11"/>
    <p:sldId id="264" r:id="rId12"/>
    <p:sldId id="275" r:id="rId13"/>
    <p:sldId id="267" r:id="rId14"/>
    <p:sldId id="269" r:id="rId15"/>
    <p:sldId id="270" r:id="rId16"/>
    <p:sldId id="271" r:id="rId17"/>
    <p:sldId id="272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91" autoAdjust="0"/>
    <p:restoredTop sz="94660"/>
  </p:normalViewPr>
  <p:slideViewPr>
    <p:cSldViewPr>
      <p:cViewPr varScale="1">
        <p:scale>
          <a:sx n="80" d="100"/>
          <a:sy n="80" d="100"/>
        </p:scale>
        <p:origin x="-102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B81D-4CA1-4F44-B09A-B9DC0124046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CCD46-CA4A-46FC-9059-6279EB0CF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8458200" cy="1714511"/>
          </a:xfrm>
        </p:spPr>
        <p:txBody>
          <a:bodyPr>
            <a:noAutofit/>
          </a:bodyPr>
          <a:lstStyle/>
          <a:p>
            <a:pPr algn="just"/>
            <a:r>
              <a:rPr lang="ru-RU" sz="6000" dirty="0" smtClean="0"/>
              <a:t>ШИРОКАЯ МАСЛЕНИЦА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86548" cy="25669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sntsnpetrokrepost.ru/d/1021057/d/b4172888317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214554"/>
            <a:ext cx="700092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4143404" cy="3643338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Масленица – один из самых любимых праздников русского народа, самый весёлый, и ожидался он всеми с большим нетерпением. Масленицу называли честной, широкой, весёлой. Величали её и боярыней-масленицей.</a:t>
            </a:r>
          </a:p>
        </p:txBody>
      </p:sp>
      <p:pic>
        <p:nvPicPr>
          <p:cNvPr id="5" name="Содержимое 4" descr="https://avatars.mds.yandex.net/get-afishanew/21422/cfc7d15d4dfbf469cb9bb4242ea16fc6/ori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3786190"/>
            <a:ext cx="350046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15" descr="https://albumcards.ru/wp-content/uploads/d93fe27b3bfa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785794"/>
            <a:ext cx="4352956" cy="509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357166"/>
            <a:ext cx="4214842" cy="271464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Масленицу играли всем миром: взрослые ходили в гости друг к другу,  дети забавлялись катанием на санках, все вместе смеялись на представлениях, катались на тройках и, конечно же, объедались блинами.</a:t>
            </a:r>
            <a:endParaRPr lang="ru-RU" sz="2800" dirty="0"/>
          </a:p>
        </p:txBody>
      </p:sp>
      <p:pic>
        <p:nvPicPr>
          <p:cNvPr id="5" name="Содержимое 3" descr="http://jenclub.ru/wp-content/uploads/2017/02/20_1_1.jpg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3643314"/>
            <a:ext cx="421484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blusiki.bluesystem.world/bx/images/fs1468700-16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000108"/>
            <a:ext cx="457203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222566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Масленице пели и песни: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«Едет Масленица дорогая,</a:t>
            </a:r>
            <a:br>
              <a:rPr lang="ru-RU" sz="2800" dirty="0" smtClean="0"/>
            </a:br>
            <a:r>
              <a:rPr lang="ru-RU" sz="2800" dirty="0" smtClean="0"/>
              <a:t>Наша гостьюшка годовая,</a:t>
            </a:r>
            <a:br>
              <a:rPr lang="ru-RU" sz="2800" dirty="0" smtClean="0"/>
            </a:br>
            <a:r>
              <a:rPr lang="ru-RU" sz="2800" dirty="0" smtClean="0"/>
              <a:t>На саночках расписных,</a:t>
            </a:r>
            <a:br>
              <a:rPr lang="ru-RU" sz="2800" dirty="0" smtClean="0"/>
            </a:br>
            <a:r>
              <a:rPr lang="ru-RU" sz="2800" dirty="0" smtClean="0"/>
              <a:t>На кониках вороных.»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http://popgun.ru/files/g/68/orig/1446563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2285992"/>
            <a:ext cx="6446121" cy="4125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4929222" cy="571504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С Масленицей разговаривали как с живым существом. Она то «дорогая гостья</a:t>
            </a:r>
            <a:r>
              <a:rPr lang="ru-RU" sz="2800" dirty="0" smtClean="0"/>
              <a:t>», </a:t>
            </a:r>
            <a:r>
              <a:rPr lang="ru-RU" sz="2800" dirty="0"/>
              <a:t>то «красавица девица». А чтобы было удобнее разговаривать с ней, то во многих областях России делали чучело из соломы, наряжали его в девичий наряд, возили его по улицам. Потом чучело ставили где-нибудь на видном месте, где и проходили все масленичные развлечения, вокруг чучела Масленицы. </a:t>
            </a:r>
          </a:p>
        </p:txBody>
      </p:sp>
      <p:pic>
        <p:nvPicPr>
          <p:cNvPr id="4" name="Содержимое 5" descr="https://kuda-spb.ru/uploads/9506be752a44b10a8b87aa060d2fb9c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857232"/>
            <a:ext cx="4000529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001156" cy="1643074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В последний день праздника </a:t>
            </a:r>
            <a:r>
              <a:rPr lang="ru-RU" sz="3100" dirty="0" smtClean="0"/>
              <a:t>прощались с  Масленицей. Чучело </a:t>
            </a:r>
            <a:r>
              <a:rPr lang="ru-RU" sz="3100" dirty="0"/>
              <a:t>сжигали и разбрасывали пепел по земле: чтобы был хороший урожай</a:t>
            </a:r>
            <a:r>
              <a:rPr lang="ru-RU" dirty="0"/>
              <a:t>. </a:t>
            </a:r>
          </a:p>
        </p:txBody>
      </p:sp>
      <p:pic>
        <p:nvPicPr>
          <p:cNvPr id="5" name="Содержимое 4" descr="http://dtdim.ucoz.com/images/maslen/maslen009.jpg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1928802"/>
            <a:ext cx="3000396" cy="455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zeldol.info/storage/galleries/da2ae2fef1e51e3ed787a6997a20bfff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071678"/>
            <a:ext cx="485778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4214842" cy="5214974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Ты прощай, прощай, </a:t>
            </a:r>
            <a:br>
              <a:rPr lang="ru-RU" sz="2800" dirty="0"/>
            </a:br>
            <a:r>
              <a:rPr lang="ru-RU" sz="2800" dirty="0"/>
              <a:t>Наша Масленица.  </a:t>
            </a:r>
            <a:br>
              <a:rPr lang="ru-RU" sz="2800" dirty="0"/>
            </a:br>
            <a:r>
              <a:rPr lang="ru-RU" sz="2800" dirty="0"/>
              <a:t>Ты пришла с добром, </a:t>
            </a:r>
            <a:br>
              <a:rPr lang="ru-RU" sz="2800" dirty="0"/>
            </a:br>
            <a:r>
              <a:rPr lang="ru-RU" sz="2800" dirty="0"/>
              <a:t>Со блинами, пирогами </a:t>
            </a:r>
            <a:br>
              <a:rPr lang="ru-RU" sz="2800" dirty="0"/>
            </a:br>
            <a:r>
              <a:rPr lang="ru-RU" sz="2800" dirty="0"/>
              <a:t>Да со оладьями. </a:t>
            </a:r>
            <a:br>
              <a:rPr lang="ru-RU" sz="2800" dirty="0"/>
            </a:br>
            <a:r>
              <a:rPr lang="ru-RU" sz="2800" dirty="0"/>
              <a:t>Мы катаемся с горы </a:t>
            </a:r>
            <a:br>
              <a:rPr lang="ru-RU" sz="2800" dirty="0"/>
            </a:br>
            <a:r>
              <a:rPr lang="ru-RU" sz="2800" dirty="0"/>
              <a:t>От зари и до зари, </a:t>
            </a:r>
            <a:br>
              <a:rPr lang="ru-RU" sz="2800" dirty="0"/>
            </a:br>
            <a:r>
              <a:rPr lang="ru-RU" sz="2800" dirty="0"/>
              <a:t>А сегодня, в воскресенье, </a:t>
            </a:r>
            <a:br>
              <a:rPr lang="ru-RU" sz="2800" dirty="0"/>
            </a:br>
            <a:r>
              <a:rPr lang="ru-RU" sz="2800" dirty="0"/>
              <a:t>Наше кончилось веселье. </a:t>
            </a:r>
            <a:br>
              <a:rPr lang="ru-RU" sz="2800" dirty="0"/>
            </a:br>
            <a:r>
              <a:rPr lang="ru-RU" sz="2800" dirty="0"/>
              <a:t>Прощай, прощай, </a:t>
            </a:r>
            <a:br>
              <a:rPr lang="ru-RU" sz="2800" dirty="0"/>
            </a:br>
            <a:r>
              <a:rPr lang="ru-RU" sz="2800" dirty="0"/>
              <a:t>Наша Масленица</a:t>
            </a:r>
            <a:r>
              <a:rPr lang="ru-RU" sz="2800" dirty="0" smtClean="0"/>
              <a:t>!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285728"/>
            <a:ext cx="3929090" cy="584043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https://kudago.com/media/images/event/df/fa/dffac2cfe16f2c06365c3b2d36ba68ca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2928934"/>
            <a:ext cx="478634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cruisesv.ru/upload/iblock/46d/3m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42852"/>
            <a:ext cx="435771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5000660" cy="2500306"/>
          </a:xfrm>
        </p:spPr>
        <p:txBody>
          <a:bodyPr>
            <a:normAutofit/>
          </a:bodyPr>
          <a:lstStyle/>
          <a:p>
            <a:r>
              <a:rPr lang="ru-RU" sz="2800" dirty="0"/>
              <a:t>В последний день Масленицы, в воскресенье, все люди просят друг у друга прощения за нанесённые обиды</a:t>
            </a:r>
          </a:p>
        </p:txBody>
      </p:sp>
      <p:pic>
        <p:nvPicPr>
          <p:cNvPr id="6" name="Содержимое 4" descr="http://blusiki.bluesystem.world/bx/images/fs1468700-20.jpg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1714488"/>
            <a:ext cx="4286280" cy="395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s://katerinahotels.files.wordpress.com/2012/02/gallery_promo20911586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286124"/>
            <a:ext cx="4043362" cy="2535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r>
              <a:rPr lang="ru-RU" sz="3100" dirty="0"/>
              <a:t>Вот и мы с Масленицею прощаемся,</a:t>
            </a:r>
            <a:br>
              <a:rPr lang="ru-RU" sz="3100" dirty="0"/>
            </a:br>
            <a:r>
              <a:rPr lang="ru-RU" sz="3100" dirty="0"/>
              <a:t>Слезами умываемся</a:t>
            </a:r>
            <a:r>
              <a:rPr lang="ru-RU" sz="3100" dirty="0" smtClean="0"/>
              <a:t>. </a:t>
            </a:r>
            <a:r>
              <a:rPr lang="ru-RU" sz="3100" dirty="0"/>
              <a:t>Прощай, Масленица!</a:t>
            </a:r>
            <a:br>
              <a:rPr lang="ru-RU" sz="31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9" name="Содержимое 8" descr="http://51hotkovo.detkin-club.ru/images/events/02354366_58e34a4402b6c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857364"/>
            <a:ext cx="7500990" cy="426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357166"/>
            <a:ext cx="4614866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4143404" cy="342902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dirty="0" smtClean="0"/>
              <a:t>Масленица, прощай!</a:t>
            </a:r>
          </a:p>
          <a:p>
            <a:pPr>
              <a:buNone/>
            </a:pPr>
            <a:r>
              <a:rPr lang="ru-RU" dirty="0" smtClean="0"/>
              <a:t> А на тот год приезжай!</a:t>
            </a:r>
          </a:p>
          <a:p>
            <a:pPr>
              <a:buNone/>
            </a:pPr>
            <a:r>
              <a:rPr lang="ru-RU" dirty="0" smtClean="0"/>
              <a:t> Масленица, воротись    </a:t>
            </a:r>
          </a:p>
          <a:p>
            <a:pPr>
              <a:buNone/>
            </a:pPr>
            <a:r>
              <a:rPr lang="ru-RU" dirty="0" smtClean="0"/>
              <a:t> В новый год покажись!</a:t>
            </a:r>
          </a:p>
          <a:p>
            <a:pPr>
              <a:buNone/>
            </a:pPr>
            <a:r>
              <a:rPr lang="ru-RU" dirty="0" smtClean="0"/>
              <a:t> Прощай, Масленица!</a:t>
            </a:r>
            <a:br>
              <a:rPr lang="ru-RU" dirty="0" smtClean="0"/>
            </a:br>
            <a:r>
              <a:rPr lang="ru-RU" dirty="0" smtClean="0"/>
              <a:t> Прощай, красная!</a:t>
            </a:r>
            <a:endParaRPr lang="ru-RU" dirty="0"/>
          </a:p>
        </p:txBody>
      </p:sp>
      <p:pic>
        <p:nvPicPr>
          <p:cNvPr id="4" name="Рисунок 3" descr="http://www.semeynoe.ru/img/maslenica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642918"/>
            <a:ext cx="50006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14950"/>
            <a:ext cx="8229600" cy="1143008"/>
          </a:xfrm>
        </p:spPr>
        <p:txBody>
          <a:bodyPr>
            <a:normAutofit/>
          </a:bodyPr>
          <a:lstStyle/>
          <a:p>
            <a:r>
              <a:rPr lang="ru-RU" dirty="0" smtClean="0"/>
              <a:t>Прощай, Масленица!</a:t>
            </a:r>
            <a:endParaRPr lang="ru-RU" dirty="0"/>
          </a:p>
        </p:txBody>
      </p:sp>
      <p:pic>
        <p:nvPicPr>
          <p:cNvPr id="4" name="Содержимое 3" descr="http://www.beladm.ru/media/publication_backbone_media/2017/2/17/2017-02-1409-15-16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52"/>
            <a:ext cx="6215106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57167"/>
            <a:ext cx="7772400" cy="242889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Цели и задачи</a:t>
            </a:r>
            <a:r>
              <a:rPr lang="ru-RU" sz="2400" b="0" dirty="0" smtClean="0"/>
              <a:t>:</a:t>
            </a:r>
            <a:br>
              <a:rPr lang="ru-RU" sz="2400" b="0" dirty="0" smtClean="0"/>
            </a:br>
            <a:r>
              <a:rPr lang="ru-RU" sz="2400" b="0" dirty="0" smtClean="0"/>
              <a:t>1. Познакомить с праздником Масленицей.</a:t>
            </a:r>
            <a:br>
              <a:rPr lang="ru-RU" sz="2400" b="0" dirty="0" smtClean="0"/>
            </a:br>
            <a:r>
              <a:rPr lang="ru-RU" sz="2400" b="0" dirty="0" smtClean="0"/>
              <a:t>2. Расширить знания и представления детей о русских народных праздниках.</a:t>
            </a:r>
            <a:br>
              <a:rPr lang="ru-RU" sz="2400" b="0" dirty="0" smtClean="0"/>
            </a:br>
            <a:r>
              <a:rPr lang="ru-RU" sz="2400" b="0" dirty="0" smtClean="0"/>
              <a:t>3. Учить уважительному отношению к истокам русской культуры</a:t>
            </a:r>
            <a:endParaRPr lang="ru-RU" sz="24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14942" y="2786058"/>
            <a:ext cx="3929058" cy="2357454"/>
          </a:xfrm>
        </p:spPr>
        <p:txBody>
          <a:bodyPr>
            <a:normAutofit/>
          </a:bodyPr>
          <a:lstStyle/>
          <a:p>
            <a:r>
              <a:rPr lang="ru-RU" b="1" dirty="0" smtClean="0"/>
              <a:t>Масленица- древний славянский праздник, доставшийся нам в наследство от языческой культуры и сохранившийся до наших дней.</a:t>
            </a:r>
          </a:p>
          <a:p>
            <a:endParaRPr lang="ru-RU" dirty="0"/>
          </a:p>
        </p:txBody>
      </p:sp>
      <p:pic>
        <p:nvPicPr>
          <p:cNvPr id="2050" name="Picture 2" descr="C:\Users\Admin\Desktop\8fc02a57c7f8a1e0c806caea5e9e79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4892334" cy="32191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571636"/>
          </a:xfrm>
        </p:spPr>
        <p:txBody>
          <a:bodyPr>
            <a:noAutofit/>
          </a:bodyPr>
          <a:lstStyle/>
          <a:p>
            <a:r>
              <a:rPr lang="ru-RU" sz="2800" dirty="0"/>
              <a:t>Масленица — один из самых любимых в народе </a:t>
            </a:r>
            <a:r>
              <a:rPr lang="ru-RU" sz="2800" dirty="0" smtClean="0"/>
              <a:t>праздников.</a:t>
            </a:r>
            <a:br>
              <a:rPr lang="ru-RU" sz="2800" dirty="0" smtClean="0"/>
            </a:br>
            <a:r>
              <a:rPr lang="ru-RU" sz="2800" dirty="0"/>
              <a:t>Иногда этот праздник называют проводами зимы и встречей </a:t>
            </a:r>
            <a:r>
              <a:rPr lang="ru-RU" sz="2800" dirty="0" smtClean="0"/>
              <a:t>весны.</a:t>
            </a:r>
            <a:endParaRPr lang="ru-RU" sz="2800" dirty="0"/>
          </a:p>
        </p:txBody>
      </p:sp>
      <p:pic>
        <p:nvPicPr>
          <p:cNvPr id="4" name="Содержимое 3" descr="http://sila-mesta.ru/files/2017/02/85534433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71678"/>
            <a:ext cx="832964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Празднуют его в</a:t>
            </a:r>
            <a:r>
              <a:rPr lang="ru-RU" sz="2800" dirty="0" smtClean="0"/>
              <a:t> феврале. В </a:t>
            </a:r>
            <a:r>
              <a:rPr lang="ru-RU" sz="2800" dirty="0"/>
              <a:t>Масленицу долг каждого человека — помочь прогнать зиму, разбудить природу. Люди, забывали про холода, зимние морозы, про тоску и печаль, и </a:t>
            </a:r>
            <a:r>
              <a:rPr lang="ru-RU" sz="2800" dirty="0" smtClean="0"/>
              <a:t>веселились на Масленицу </a:t>
            </a:r>
            <a:r>
              <a:rPr lang="ru-RU" sz="2800" dirty="0"/>
              <a:t>от души. </a:t>
            </a:r>
            <a:br>
              <a:rPr lang="ru-RU" sz="2800" dirty="0"/>
            </a:br>
            <a:r>
              <a:rPr lang="ru-RU" sz="2800" dirty="0"/>
              <a:t>                  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" name="Содержимое 4" descr="http://afisha.mosreg.ru/sites/default/files/events_photo/mas_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58706"/>
            <a:ext cx="4038600" cy="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afisha.mosreg.ru/sites/default/files/events_photo/mas_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928802"/>
            <a:ext cx="41434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http://newsline.md/wp-content/uploads/2016/03/main754-938x535-1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2143116"/>
            <a:ext cx="4214842" cy="32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 Масленой недели строили качели и карусели.</a:t>
            </a:r>
            <a:endParaRPr lang="ru-RU" sz="2800" dirty="0"/>
          </a:p>
        </p:txBody>
      </p:sp>
      <p:pic>
        <p:nvPicPr>
          <p:cNvPr id="1026" name="Picture 2" descr="C:\Users\Admin\Desktop\0_6847b_bcf8382e_XX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7810" y="1428736"/>
            <a:ext cx="4448504" cy="3500462"/>
          </a:xfrm>
          <a:prstGeom prst="rect">
            <a:avLst/>
          </a:prstGeom>
          <a:noFill/>
        </p:spPr>
      </p:pic>
      <p:pic>
        <p:nvPicPr>
          <p:cNvPr id="1027" name="Picture 3" descr="C:\Users\Admin\Desktop\slide21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285992"/>
            <a:ext cx="4204268" cy="44291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829048" cy="38576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 В этот праздник не скучают,</a:t>
            </a:r>
            <a:br>
              <a:rPr lang="ru-RU" sz="2400" dirty="0" smtClean="0"/>
            </a:br>
            <a:r>
              <a:rPr lang="ru-RU" sz="2400" dirty="0" smtClean="0"/>
              <a:t>Все в веселье превращают.</a:t>
            </a:r>
            <a:br>
              <a:rPr lang="ru-RU" sz="2400" dirty="0" smtClean="0"/>
            </a:br>
            <a:r>
              <a:rPr lang="ru-RU" sz="2400" dirty="0" smtClean="0"/>
              <a:t> Печь на улице стоит,</a:t>
            </a:r>
            <a:br>
              <a:rPr lang="ru-RU" sz="2400" dirty="0" smtClean="0"/>
            </a:br>
            <a:r>
              <a:rPr lang="ru-RU" sz="2400" dirty="0" smtClean="0"/>
              <a:t>      Выпекать блины велит.</a:t>
            </a:r>
            <a:br>
              <a:rPr lang="ru-RU" sz="2400" dirty="0" smtClean="0"/>
            </a:br>
            <a:r>
              <a:rPr lang="ru-RU" sz="2400" dirty="0" smtClean="0"/>
              <a:t> С маком, творогом, капустой,</a:t>
            </a:r>
            <a:br>
              <a:rPr lang="ru-RU" sz="2400" dirty="0" smtClean="0"/>
            </a:br>
            <a:r>
              <a:rPr lang="ru-RU" sz="2400" dirty="0" smtClean="0"/>
              <a:t>   Чтобы было очень вкусно,</a:t>
            </a:r>
            <a:br>
              <a:rPr lang="ru-RU" sz="2400" dirty="0" smtClean="0"/>
            </a:br>
            <a:r>
              <a:rPr lang="ru-RU" sz="2400" dirty="0" smtClean="0"/>
              <a:t>    К самовару подходи –</a:t>
            </a:r>
            <a:br>
              <a:rPr lang="ru-RU" sz="2400" dirty="0" smtClean="0"/>
            </a:br>
            <a:r>
              <a:rPr lang="ru-RU" sz="2400" dirty="0" smtClean="0"/>
              <a:t>    Ароматный чай бери</a:t>
            </a:r>
            <a:endParaRPr lang="ru-RU" sz="2400" dirty="0"/>
          </a:p>
        </p:txBody>
      </p:sp>
      <p:pic>
        <p:nvPicPr>
          <p:cNvPr id="5" name="Содержимое 5" descr="http://files.vm.ru/photo/vecherka/2014/03/doc6e83s0o4p821drmyblu9_800_480.jpg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785794"/>
            <a:ext cx="400052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mtdata.ru/u4/photo9E54/20542224742-0/original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929066"/>
            <a:ext cx="3714776" cy="2786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28652"/>
            <a:ext cx="4786314" cy="6143668"/>
          </a:xfrm>
        </p:spPr>
        <p:txBody>
          <a:bodyPr>
            <a:normAutofit/>
          </a:bodyPr>
          <a:lstStyle/>
          <a:p>
            <a:r>
              <a:rPr lang="ru-RU" sz="2800" dirty="0"/>
              <a:t>Масленицу назвали так, потому что хозяйки </a:t>
            </a:r>
            <a:r>
              <a:rPr lang="ru-RU" sz="2800" dirty="0" smtClean="0"/>
              <a:t>пекли вкусные</a:t>
            </a:r>
            <a:r>
              <a:rPr lang="ru-RU" sz="2800" dirty="0"/>
              <a:t>, масляные блины.  Всю неделю положено есть блины. Блины нельзя заменить пирожными или конфетами, потому что блины похожи на солнышко - круглые, золотистые, горячие.</a:t>
            </a:r>
          </a:p>
        </p:txBody>
      </p:sp>
      <p:pic>
        <p:nvPicPr>
          <p:cNvPr id="4" name="Содержимое 3" descr="http://surprisse.com/holidays/img/17.pn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714356"/>
            <a:ext cx="428628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0" y="142852"/>
            <a:ext cx="5286380" cy="4000528"/>
          </a:xfrm>
        </p:spPr>
        <p:txBody>
          <a:bodyPr>
            <a:noAutofit/>
          </a:bodyPr>
          <a:lstStyle/>
          <a:p>
            <a:r>
              <a:rPr lang="ru-RU" sz="2400" b="1" dirty="0"/>
              <a:t>Блин</a:t>
            </a:r>
            <a:r>
              <a:rPr lang="ru-RU" sz="2400" dirty="0"/>
              <a:t> – это символ солнца (такой же круглый, а намажешь маслом – он и блестит, как солнышко). </a:t>
            </a:r>
            <a:r>
              <a:rPr lang="ru-RU" sz="2400" dirty="0" smtClean="0"/>
              <a:t>Вот люди </a:t>
            </a:r>
            <a:r>
              <a:rPr lang="ru-RU" sz="2400" dirty="0"/>
              <a:t>и зазывали Масленицу, задабривали блинами, чтобы </a:t>
            </a:r>
            <a:r>
              <a:rPr lang="ru-RU" sz="2400" dirty="0" smtClean="0"/>
              <a:t>Весна- красна </a:t>
            </a:r>
            <a:r>
              <a:rPr lang="ru-RU" sz="2400" dirty="0"/>
              <a:t>быстрей пришла.</a:t>
            </a:r>
            <a:br>
              <a:rPr lang="ru-RU" sz="2400" dirty="0"/>
            </a:br>
            <a:r>
              <a:rPr lang="ru-RU" sz="2400" b="1" dirty="0"/>
              <a:t>О блинах сложено много поговорок: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 Без блинов не Масленица, без пирогов не именины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- </a:t>
            </a:r>
            <a:r>
              <a:rPr lang="ru-RU" sz="2400" dirty="0"/>
              <a:t>Блин брюха не портит.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7" name="Содержимое 6" descr="http://xn----7sbbfrtj7bkdk8b3heh.xn--p1ai/upload/iblock/eeb/eeb34302e3e90a4c43cba881548f1e87.jpe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929066"/>
            <a:ext cx="392908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ewomans.com/wp-content/uploads/2010/12/russian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500042"/>
            <a:ext cx="364333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4643438" cy="2928958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На блины да угощенье звали дорогих гостей. Чем больше гостей, тем больше </a:t>
            </a:r>
            <a:r>
              <a:rPr lang="ru-RU" sz="2800" dirty="0" smtClean="0"/>
              <a:t>счастливых дней </a:t>
            </a:r>
            <a:r>
              <a:rPr lang="ru-RU" sz="2800" dirty="0"/>
              <a:t>в году</a:t>
            </a:r>
            <a:r>
              <a:rPr lang="ru-RU" sz="2800" dirty="0" smtClean="0"/>
              <a:t>.</a:t>
            </a:r>
            <a:r>
              <a:rPr lang="ru-RU" sz="2800" dirty="0"/>
              <a:t> Масленицу ласково называли объедалой, круглой,  румяной, широкой и белой.  </a:t>
            </a:r>
          </a:p>
        </p:txBody>
      </p:sp>
      <p:pic>
        <p:nvPicPr>
          <p:cNvPr id="5" name="Содержимое 4" descr="http://img4.tourbina.ru/photos.4/4/2/5/7/2/1327524/super.photo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429000"/>
            <a:ext cx="4429156" cy="290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stihi.ru/pics/2014/12/22/9233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928670"/>
            <a:ext cx="4429157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295</Words>
  <Application>Microsoft Office PowerPoint</Application>
  <PresentationFormat>Экран (4:3)</PresentationFormat>
  <Paragraphs>24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ШИРОКАЯ МАСЛЕНИЦА</vt:lpstr>
      <vt:lpstr>Цели и задачи: 1. Познакомить с праздником Масленицей. 2. Расширить знания и представления детей о русских народных праздниках. 3. Учить уважительному отношению к истокам русской культуры</vt:lpstr>
      <vt:lpstr>Масленица — один из самых любимых в народе праздников. Иногда этот праздник называют проводами зимы и встречей весны.</vt:lpstr>
      <vt:lpstr>Празднуют его в феврале. В Масленицу долг каждого человека — помочь прогнать зиму, разбудить природу. Люди, забывали про холода, зимние морозы, про тоску и печаль, и веселились на Масленицу от души.                     </vt:lpstr>
      <vt:lpstr>К Масленой недели строили качели и карусели.</vt:lpstr>
      <vt:lpstr> В этот праздник не скучают, Все в веселье превращают.  Печь на улице стоит,       Выпекать блины велит.  С маком, творогом, капустой,    Чтобы было очень вкусно,     К самовару подходи –     Ароматный чай бери</vt:lpstr>
      <vt:lpstr>Масленицу назвали так, потому что хозяйки пекли вкусные, масляные блины.  Всю неделю положено есть блины. Блины нельзя заменить пирожными или конфетами, потому что блины похожи на солнышко - круглые, золотистые, горячие.</vt:lpstr>
      <vt:lpstr>Блин – это символ солнца (такой же круглый, а намажешь маслом – он и блестит, как солнышко). Вот люди и зазывали Масленицу, задабривали блинами, чтобы Весна- красна быстрей пришла. О блинах сложено много поговорок: - Без блинов не Масленица, без пирогов не именины. - Блин брюха не портит. </vt:lpstr>
      <vt:lpstr>На блины да угощенье звали дорогих гостей. Чем больше гостей, тем больше счастливых дней в году. Масленицу ласково называли объедалой, круглой,  румяной, широкой и белой.  </vt:lpstr>
      <vt:lpstr>Масленица – один из самых любимых праздников русского народа, самый весёлый, и ожидался он всеми с большим нетерпением. Масленицу называли честной, широкой, весёлой. Величали её и боярыней-масленицей.</vt:lpstr>
      <vt:lpstr>Масленицу играли всем миром: взрослые ходили в гости друг к другу,  дети забавлялись катанием на санках, все вместе смеялись на представлениях, катались на тройках и, конечно же, объедались блинами.</vt:lpstr>
      <vt:lpstr>Масленице пели и песни: «Едет Масленица дорогая, Наша гостьюшка годовая, На саночках расписных, На кониках вороных.» </vt:lpstr>
      <vt:lpstr>С Масленицей разговаривали как с живым существом. Она то «дорогая гостья», то «красавица девица». А чтобы было удобнее разговаривать с ней, то во многих областях России делали чучело из соломы, наряжали его в девичий наряд, возили его по улицам. Потом чучело ставили где-нибудь на видном месте, где и проходили все масленичные развлечения, вокруг чучела Масленицы. </vt:lpstr>
      <vt:lpstr>В последний день праздника прощались с  Масленицей. Чучело сжигали и разбрасывали пепел по земле: чтобы был хороший урожай. </vt:lpstr>
      <vt:lpstr>Ты прощай, прощай,  Наша Масленица.   Ты пришла с добром,  Со блинами, пирогами  Да со оладьями.  Мы катаемся с горы  От зари и до зари,  А сегодня, в воскресенье,  Наше кончилось веселье.  Прощай, прощай,  Наша Масленица!   </vt:lpstr>
      <vt:lpstr>В последний день Масленицы, в воскресенье, все люди просят друг у друга прощения за нанесённые обиды</vt:lpstr>
      <vt:lpstr>Вот и мы с Масленицею прощаемся, Слезами умываемся. Прощай, Масленица!  </vt:lpstr>
      <vt:lpstr>Слайд 18</vt:lpstr>
      <vt:lpstr>Прощай, Масленица!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50</cp:revision>
  <dcterms:created xsi:type="dcterms:W3CDTF">2018-01-30T06:10:14Z</dcterms:created>
  <dcterms:modified xsi:type="dcterms:W3CDTF">2018-03-31T20:12:56Z</dcterms:modified>
</cp:coreProperties>
</file>