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99" r:id="rId6"/>
    <p:sldId id="300" r:id="rId7"/>
    <p:sldId id="294" r:id="rId8"/>
    <p:sldId id="295" r:id="rId9"/>
    <p:sldId id="279" r:id="rId10"/>
    <p:sldId id="297" r:id="rId11"/>
    <p:sldId id="301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68" autoAdjust="0"/>
    <p:restoredTop sz="94660"/>
  </p:normalViewPr>
  <p:slideViewPr>
    <p:cSldViewPr>
      <p:cViewPr varScale="1">
        <p:scale>
          <a:sx n="91" d="100"/>
          <a:sy n="91" d="100"/>
        </p:scale>
        <p:origin x="-125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985A6D-EFC2-4DF7-8D97-970BD13CF241}" type="datetimeFigureOut">
              <a:rPr lang="ru-RU"/>
              <a:pPr>
                <a:defRPr/>
              </a:pPr>
              <a:t>31.03.2018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0DC30-E4CD-4B9A-832F-1A427023F8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C76971-63B9-40A0-8741-C7AED5C9D5AC}" type="datetimeFigureOut">
              <a:rPr lang="ru-RU"/>
              <a:pPr>
                <a:defRPr/>
              </a:pPr>
              <a:t>31.03.2018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214B3-2EDF-45FB-83C1-084E0CAF2E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0983560-BF1D-46E3-B405-CE8900AB0208}" type="datetimeFigureOut">
              <a:rPr lang="ru-RU"/>
              <a:pPr>
                <a:defRPr/>
              </a:pPr>
              <a:t>31.03.2018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71FD596-86E1-429C-B431-DEA81973FE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DB396-18C8-447E-BAD0-6798D36C1A12}" type="datetimeFigureOut">
              <a:rPr lang="ru-RU"/>
              <a:pPr>
                <a:defRPr/>
              </a:pPr>
              <a:t>31.03.2018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B02DDD-7D45-4D84-95B8-671045B2C2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956CD-43A1-488D-A6EF-13CE20C832EB}" type="datetimeFigureOut">
              <a:rPr lang="ru-RU"/>
              <a:pPr>
                <a:defRPr/>
              </a:pPr>
              <a:t>31.03.2018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08900C-6536-4300-95FC-C6B701E14B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D16AD-325C-4DDF-8867-4D042AAAFA40}" type="datetimeFigureOut">
              <a:rPr lang="ru-RU"/>
              <a:pPr>
                <a:defRPr/>
              </a:pPr>
              <a:t>31.03.2018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159F09-8207-44DC-A36B-5F66A7644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17A76-1E4D-4846-8C05-A0303E17549D}" type="datetimeFigureOut">
              <a:rPr lang="ru-RU"/>
              <a:pPr>
                <a:defRPr/>
              </a:pPr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25B52-CAD9-4504-BAE5-A7556A710B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EDB857B-80D5-4DB2-B4CC-B61E75CD0199}" type="datetimeFigureOut">
              <a:rPr lang="ru-RU"/>
              <a:pPr>
                <a:defRPr/>
              </a:pPr>
              <a:t>31.03.2018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991CF13-941A-4D37-9C9D-B9CAC9152E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E1E7D52-DBF2-4103-BFA9-28244B5B76B0}" type="datetimeFigureOut">
              <a:rPr lang="ru-RU"/>
              <a:pPr>
                <a:defRPr/>
              </a:pPr>
              <a:t>31.03.2018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CB88FB7-DABD-4F10-923A-FB2111AECA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A6500-7A08-4738-BF77-146CA5CDF119}" type="datetimeFigureOut">
              <a:rPr lang="ru-RU"/>
              <a:pPr>
                <a:defRPr/>
              </a:pPr>
              <a:t>31.03.2018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17AA7-11BD-4DA2-A8EB-795020FE1B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D06D9C1-281B-43E9-9419-E06DC5E8B9B7}" type="datetimeFigureOut">
              <a:rPr lang="ru-RU"/>
              <a:pPr>
                <a:defRPr/>
              </a:pPr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5C464E-0FF5-420A-9C24-86EB71CFB9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0" r:id="rId4"/>
    <p:sldLayoutId id="2147483669" r:id="rId5"/>
    <p:sldLayoutId id="2147483668" r:id="rId6"/>
    <p:sldLayoutId id="2147483674" r:id="rId7"/>
    <p:sldLayoutId id="2147483675" r:id="rId8"/>
    <p:sldLayoutId id="2147483667" r:id="rId9"/>
    <p:sldLayoutId id="2147483666" r:id="rId10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6375" y="1412875"/>
            <a:ext cx="7488238" cy="5040313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2400" i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       </a:t>
            </a:r>
          </a:p>
          <a:p>
            <a:pPr algn="ctr" eaLnBrk="1" hangingPunct="1">
              <a:defRPr/>
            </a:pPr>
            <a:r>
              <a:rPr lang="ru-RU" sz="4400" i="1" smtClean="0">
                <a:solidFill>
                  <a:srgbClr val="0D0D0D"/>
                </a:solidFill>
                <a:latin typeface="Times New Roman" pitchFamily="18" charset="0"/>
                <a:cs typeface="Times New Roman" pitchFamily="18" charset="0"/>
              </a:rPr>
              <a:t>«Мастер-класс»</a:t>
            </a:r>
          </a:p>
          <a:p>
            <a:pPr algn="r" eaLnBrk="1" hangingPunct="1">
              <a:defRPr/>
            </a:pPr>
            <a:endParaRPr lang="ru-RU" sz="2400" i="1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r" eaLnBrk="1" hangingPunct="1">
              <a:defRPr/>
            </a:pPr>
            <a:endParaRPr lang="ru-RU" sz="2400" i="1" smtClean="0">
              <a:solidFill>
                <a:schemeClr val="tx1"/>
              </a:solidFill>
            </a:endParaRPr>
          </a:p>
          <a:p>
            <a:pPr algn="r" eaLnBrk="1" hangingPunct="1">
              <a:defRPr/>
            </a:pPr>
            <a:endParaRPr lang="ru-RU" sz="2400" i="1" smtClean="0">
              <a:solidFill>
                <a:schemeClr val="tx1"/>
              </a:solidFill>
            </a:endParaRPr>
          </a:p>
          <a:p>
            <a:pPr algn="r" eaLnBrk="1" hangingPunct="1">
              <a:defRPr/>
            </a:pPr>
            <a:r>
              <a:rPr lang="ru-RU" sz="2400" i="1" smtClean="0">
                <a:solidFill>
                  <a:schemeClr val="tx1"/>
                </a:solidFill>
              </a:rPr>
              <a:t> М</a:t>
            </a:r>
            <a:r>
              <a:rPr lang="ru-RU" sz="2400" b="0" i="1" smtClean="0">
                <a:solidFill>
                  <a:schemeClr val="tx1"/>
                </a:solidFill>
                <a:latin typeface="Arial" charset="0"/>
              </a:rPr>
              <a:t>Б</a:t>
            </a:r>
            <a:r>
              <a:rPr lang="ru-RU" sz="2400" i="1" smtClean="0">
                <a:solidFill>
                  <a:schemeClr val="tx1"/>
                </a:solidFill>
              </a:rPr>
              <a:t>ОУ  «Тарбагатайская СОШ»</a:t>
            </a:r>
          </a:p>
          <a:p>
            <a:pPr algn="r" eaLnBrk="1" hangingPunct="1">
              <a:defRPr/>
            </a:pPr>
            <a:r>
              <a:rPr lang="ru-RU" sz="2400" i="1" smtClean="0">
                <a:solidFill>
                  <a:schemeClr val="tx1"/>
                </a:solidFill>
              </a:rPr>
              <a:t>Солодухина Татьяна Константиновна </a:t>
            </a:r>
          </a:p>
          <a:p>
            <a:pPr algn="r" eaLnBrk="1" hangingPunct="1">
              <a:defRPr/>
            </a:pPr>
            <a:r>
              <a:rPr lang="ru-RU" sz="2400" i="1" smtClean="0">
                <a:solidFill>
                  <a:schemeClr val="tx1"/>
                </a:solidFill>
              </a:rPr>
              <a:t>учитель  истории</a:t>
            </a:r>
          </a:p>
        </p:txBody>
      </p:sp>
      <p:pic>
        <p:nvPicPr>
          <p:cNvPr id="12290" name="Рисунок 3" descr="\\FILESERVERDC\afsedu\Для_Димы\1111\наша новая школа3333333333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5463" y="0"/>
            <a:ext cx="1944687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68313" y="260350"/>
            <a:ext cx="7467600" cy="5048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100" b="1" i="1" u="sng" cap="none" smtClean="0">
                <a:solidFill>
                  <a:srgbClr val="333333"/>
                </a:solidFill>
                <a:latin typeface="Arial" charset="0"/>
                <a:cs typeface="Times New Roman" pitchFamily="18" charset="0"/>
              </a:rPr>
              <a:t>Рефлексия</a:t>
            </a:r>
            <a:r>
              <a:rPr lang="ru-RU" sz="2100" cap="none" smtClean="0">
                <a:solidFill>
                  <a:srgbClr val="333333"/>
                </a:solidFill>
                <a:cs typeface="Times New Roman" pitchFamily="18" charset="0"/>
              </a:rPr>
              <a:t> </a:t>
            </a:r>
            <a:endParaRPr lang="ru-RU" cap="none" smtClean="0"/>
          </a:p>
        </p:txBody>
      </p:sp>
      <p:sp>
        <p:nvSpPr>
          <p:cNvPr id="63490" name="Text Box 4"/>
          <p:cNvSpPr txBox="1">
            <a:spLocks noChangeArrowheads="1"/>
          </p:cNvSpPr>
          <p:nvPr/>
        </p:nvSpPr>
        <p:spPr bwMode="auto">
          <a:xfrm>
            <a:off x="323850" y="981075"/>
            <a:ext cx="8064500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None/>
            </a:pPr>
            <a:r>
              <a:rPr lang="ru-RU" b="1">
                <a:solidFill>
                  <a:srgbClr val="333333"/>
                </a:solidFill>
              </a:rPr>
              <a:t>Коммуникационная</a:t>
            </a:r>
            <a:r>
              <a:rPr lang="ru-RU">
                <a:solidFill>
                  <a:srgbClr val="333333"/>
                </a:solidFill>
              </a:rPr>
              <a:t> (обмен мнениями о новой информации) </a:t>
            </a:r>
            <a:br>
              <a:rPr lang="ru-RU">
                <a:solidFill>
                  <a:srgbClr val="333333"/>
                </a:solidFill>
              </a:rPr>
            </a:br>
            <a:r>
              <a:rPr lang="ru-RU">
                <a:solidFill>
                  <a:srgbClr val="333333"/>
                </a:solidFill>
              </a:rPr>
              <a:t/>
            </a:r>
            <a:br>
              <a:rPr lang="ru-RU">
                <a:solidFill>
                  <a:srgbClr val="333333"/>
                </a:solidFill>
              </a:rPr>
            </a:br>
            <a:r>
              <a:rPr lang="ru-RU">
                <a:solidFill>
                  <a:srgbClr val="333333"/>
                </a:solidFill>
              </a:rPr>
              <a:t>  </a:t>
            </a:r>
            <a:r>
              <a:rPr lang="ru-RU" b="1">
                <a:solidFill>
                  <a:srgbClr val="333333"/>
                </a:solidFill>
              </a:rPr>
              <a:t>Информационная</a:t>
            </a:r>
            <a:r>
              <a:rPr lang="ru-RU">
                <a:solidFill>
                  <a:srgbClr val="333333"/>
                </a:solidFill>
              </a:rPr>
              <a:t>(приобретение нового знания) </a:t>
            </a:r>
            <a:br>
              <a:rPr lang="ru-RU">
                <a:solidFill>
                  <a:srgbClr val="333333"/>
                </a:solidFill>
              </a:rPr>
            </a:br>
            <a:r>
              <a:rPr lang="ru-RU">
                <a:solidFill>
                  <a:srgbClr val="333333"/>
                </a:solidFill>
              </a:rPr>
              <a:t/>
            </a:r>
            <a:br>
              <a:rPr lang="ru-RU">
                <a:solidFill>
                  <a:srgbClr val="333333"/>
                </a:solidFill>
              </a:rPr>
            </a:br>
            <a:r>
              <a:rPr lang="ru-RU">
                <a:solidFill>
                  <a:srgbClr val="333333"/>
                </a:solidFill>
              </a:rPr>
              <a:t>  </a:t>
            </a:r>
            <a:r>
              <a:rPr lang="ru-RU" b="1">
                <a:solidFill>
                  <a:srgbClr val="333333"/>
                </a:solidFill>
              </a:rPr>
              <a:t>Мотивационная</a:t>
            </a:r>
            <a:r>
              <a:rPr lang="ru-RU">
                <a:solidFill>
                  <a:srgbClr val="333333"/>
                </a:solidFill>
              </a:rPr>
              <a:t>(побуждение к дальнейшему расширению информационного поля) </a:t>
            </a:r>
            <a:br>
              <a:rPr lang="ru-RU">
                <a:solidFill>
                  <a:srgbClr val="333333"/>
                </a:solidFill>
              </a:rPr>
            </a:br>
            <a:r>
              <a:rPr lang="ru-RU">
                <a:solidFill>
                  <a:srgbClr val="333333"/>
                </a:solidFill>
              </a:rPr>
              <a:t/>
            </a:r>
            <a:br>
              <a:rPr lang="ru-RU">
                <a:solidFill>
                  <a:srgbClr val="333333"/>
                </a:solidFill>
              </a:rPr>
            </a:br>
            <a:r>
              <a:rPr lang="ru-RU">
                <a:solidFill>
                  <a:srgbClr val="333333"/>
                </a:solidFill>
              </a:rPr>
              <a:t>  </a:t>
            </a:r>
            <a:r>
              <a:rPr lang="ru-RU" b="1">
                <a:solidFill>
                  <a:srgbClr val="333333"/>
                </a:solidFill>
              </a:rPr>
              <a:t>Оценочная</a:t>
            </a:r>
            <a:r>
              <a:rPr lang="ru-RU">
                <a:solidFill>
                  <a:srgbClr val="333333"/>
                </a:solidFill>
              </a:rPr>
              <a:t> (соотнесение новой информации и имеющихся знаний, выработка собственной позиции,  </a:t>
            </a:r>
            <a:br>
              <a:rPr lang="ru-RU">
                <a:solidFill>
                  <a:srgbClr val="333333"/>
                </a:solidFill>
              </a:rPr>
            </a:br>
            <a:r>
              <a:rPr lang="ru-RU">
                <a:solidFill>
                  <a:srgbClr val="333333"/>
                </a:solidFill>
              </a:rPr>
              <a:t>оценка процесса)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pic>
        <p:nvPicPr>
          <p:cNvPr id="63491" name="Picture 3" descr="Рисунок1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005263"/>
            <a:ext cx="2344738" cy="167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2" name="Picture 5" descr="Рисунок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3429000"/>
            <a:ext cx="2103437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3" name="Picture 4" descr="DSCN00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213" y="3716338"/>
            <a:ext cx="3600450" cy="270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b="1" i="1" cap="none" smtClean="0">
                <a:solidFill>
                  <a:schemeClr val="tx1"/>
                </a:solidFill>
              </a:rPr>
              <a:t>методический прием</a:t>
            </a:r>
            <a:r>
              <a:rPr lang="ru-RU" cap="none" smtClean="0"/>
              <a:t> </a:t>
            </a:r>
            <a:r>
              <a:rPr lang="ru-RU" i="1" cap="none" smtClean="0"/>
              <a:t>синквейн</a:t>
            </a:r>
          </a:p>
        </p:txBody>
      </p:sp>
      <p:sp>
        <p:nvSpPr>
          <p:cNvPr id="64514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r>
              <a:rPr lang="ru-RU" sz="2000" smtClean="0">
                <a:latin typeface="Arial" charset="0"/>
              </a:rPr>
              <a:t>1. первая строка – тема стихотворения, выраженная одним словом, обычно именем существительным;</a:t>
            </a:r>
          </a:p>
          <a:p>
            <a:r>
              <a:rPr lang="ru-RU" sz="2000" smtClean="0">
                <a:latin typeface="Arial" charset="0"/>
              </a:rPr>
              <a:t>2. вторая строка – описание темы в двух словах, как правило, именами прилагательными;</a:t>
            </a:r>
          </a:p>
          <a:p>
            <a:r>
              <a:rPr lang="ru-RU" sz="2000" smtClean="0">
                <a:latin typeface="Arial" charset="0"/>
              </a:rPr>
              <a:t>3. третья строка – описание действия в рамках этой темы тремя словами, обычно глаголами;</a:t>
            </a:r>
          </a:p>
          <a:p>
            <a:r>
              <a:rPr lang="ru-RU" sz="2000" smtClean="0">
                <a:latin typeface="Arial" charset="0"/>
              </a:rPr>
              <a:t>4. четвертая строка – фраза из четырёх слов, выражающая отношение автора к данной теме;</a:t>
            </a:r>
          </a:p>
          <a:p>
            <a:r>
              <a:rPr lang="ru-RU" sz="2000" smtClean="0">
                <a:latin typeface="Arial" charset="0"/>
              </a:rPr>
              <a:t>5. пятая строка – одно слово – синоним к первому, на эмоционально-образном или философско-обобщенном уровне повторяющее суть темы.</a:t>
            </a:r>
          </a:p>
          <a:p>
            <a:endParaRPr lang="ru-RU" sz="2000" smtClean="0">
              <a:latin typeface="Arial" charset="0"/>
            </a:endParaRPr>
          </a:p>
          <a:p>
            <a:r>
              <a:rPr lang="ru-RU" sz="2000" smtClean="0">
                <a:latin typeface="Arial" charset="0"/>
              </a:rPr>
              <a:t>«cing» – пять. </a:t>
            </a:r>
          </a:p>
          <a:p>
            <a:endParaRPr lang="ru-RU" sz="2000" smtClean="0">
              <a:latin typeface="Arial" charset="0"/>
            </a:endParaRPr>
          </a:p>
          <a:p>
            <a:endParaRPr lang="ru-RU" sz="20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актуальные для российской школы вопросы 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3314" name="Содержимое 2"/>
          <p:cNvSpPr>
            <a:spLocks noGrp="1"/>
          </p:cNvSpPr>
          <p:nvPr>
            <p:ph sz="quarter" idx="1"/>
          </p:nvPr>
        </p:nvSpPr>
        <p:spPr>
          <a:xfrm>
            <a:off x="395288" y="1341438"/>
            <a:ext cx="6202362" cy="4873625"/>
          </a:xfrm>
        </p:spPr>
        <p:txBody>
          <a:bodyPr/>
          <a:lstStyle/>
          <a:p>
            <a:pPr eaLnBrk="1" hangingPunct="1"/>
            <a:r>
              <a:rPr lang="ru-RU" smtClean="0"/>
              <a:t>Как сделать так, чтобы наши ученики не из-под палки, а  самостоятельно могли открывать новые знания, оценивать свой труд и, в конечном итоге, показывать  высокие результаты по предмету?</a:t>
            </a:r>
          </a:p>
          <a:p>
            <a:pPr eaLnBrk="1" hangingPunct="1"/>
            <a:r>
              <a:rPr lang="ru-RU" smtClean="0"/>
              <a:t>Как сделать так, чтобы каждому обучающемуся было комфортно, интересно и вместе с тем понятно на уроке или на любом другом внеклассном  мероприятии? </a:t>
            </a:r>
          </a:p>
          <a:p>
            <a:pPr eaLnBrk="1" hangingPunct="1"/>
            <a:r>
              <a:rPr lang="ru-RU" smtClean="0"/>
              <a:t> Как подобрать тот или иной метод к любому этапу урока, чтобы добиться максимального результата?</a:t>
            </a:r>
          </a:p>
        </p:txBody>
      </p:sp>
      <p:pic>
        <p:nvPicPr>
          <p:cNvPr id="13315" name="Picture 4" descr="100_709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6325" y="1916113"/>
            <a:ext cx="2605088" cy="195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6" descr="DSCN61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388" y="0"/>
            <a:ext cx="13509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4" descr="DSCN00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42610">
            <a:off x="6084888" y="4005263"/>
            <a:ext cx="284321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14338" name="Содержимое 2"/>
          <p:cNvSpPr>
            <a:spLocks noGrp="1"/>
          </p:cNvSpPr>
          <p:nvPr>
            <p:ph sz="quarter" idx="1"/>
          </p:nvPr>
        </p:nvSpPr>
        <p:spPr>
          <a:xfrm>
            <a:off x="468313" y="0"/>
            <a:ext cx="8229600" cy="4508500"/>
          </a:xfrm>
        </p:spPr>
        <p:txBody>
          <a:bodyPr/>
          <a:lstStyle/>
          <a:p>
            <a:pPr eaLnBrk="1" hangingPunct="1"/>
            <a:r>
              <a:rPr lang="ru-RU" sz="3200" b="1" i="1" smtClean="0"/>
              <a:t>Модернизация процесса обучения неуклонно приводит каждого педагога к пониманию того, что необходимо искать такие педагогические технологии, которые бы смогли заинтересовать обучающихся и мотивировать их на изучение предмета.</a:t>
            </a:r>
          </a:p>
        </p:txBody>
      </p:sp>
      <p:pic>
        <p:nvPicPr>
          <p:cNvPr id="14339" name="Picture 4" descr="image (1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4016375"/>
            <a:ext cx="3787775" cy="284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5" descr="Рисунок1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4437063"/>
            <a:ext cx="3024188" cy="226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Педагогические технологии ориентированы:</a:t>
            </a:r>
          </a:p>
        </p:txBody>
      </p:sp>
      <p:sp>
        <p:nvSpPr>
          <p:cNvPr id="15362" name="Содержимое 2"/>
          <p:cNvSpPr>
            <a:spLocks noGrp="1"/>
          </p:cNvSpPr>
          <p:nvPr>
            <p:ph sz="quarter" idx="1"/>
          </p:nvPr>
        </p:nvSpPr>
        <p:spPr>
          <a:xfrm>
            <a:off x="3492500" y="1600200"/>
            <a:ext cx="5472113" cy="4873625"/>
          </a:xfrm>
        </p:spPr>
        <p:txBody>
          <a:bodyPr/>
          <a:lstStyle/>
          <a:p>
            <a:pPr eaLnBrk="1" hangingPunct="1"/>
            <a:r>
              <a:rPr lang="ru-RU" b="1" smtClean="0"/>
              <a:t>на формирование положительной мотивации к учебному труду,</a:t>
            </a:r>
          </a:p>
          <a:p>
            <a:pPr eaLnBrk="1" hangingPunct="1"/>
            <a:r>
              <a:rPr lang="ru-RU" b="1" smtClean="0"/>
              <a:t>интенсификацию коммуникативной среды,</a:t>
            </a:r>
          </a:p>
          <a:p>
            <a:pPr eaLnBrk="1" hangingPunct="1"/>
            <a:r>
              <a:rPr lang="ru-RU" b="1" smtClean="0"/>
              <a:t>развитие личности, способной к учебной и исследовательской деятельности, дальнейшему продолжению образования, профессиональному выбору,</a:t>
            </a:r>
          </a:p>
          <a:p>
            <a:pPr eaLnBrk="1" hangingPunct="1"/>
            <a:r>
              <a:rPr lang="ru-RU" b="1" smtClean="0"/>
              <a:t> охрану здоровья учащихся</a:t>
            </a:r>
          </a:p>
          <a:p>
            <a:pPr eaLnBrk="1" hangingPunct="1"/>
            <a:endParaRPr lang="ru-RU" smtClean="0"/>
          </a:p>
        </p:txBody>
      </p:sp>
      <p:pic>
        <p:nvPicPr>
          <p:cNvPr id="15363" name="Picture 4" descr="DSCN609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484313"/>
            <a:ext cx="3313112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5" descr="Изображение 0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076700"/>
            <a:ext cx="316865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4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b="1" u="sng" cap="none" smtClean="0"/>
              <a:t>Технология критического мышления</a:t>
            </a:r>
          </a:p>
        </p:txBody>
      </p:sp>
      <p:graphicFrame>
        <p:nvGraphicFramePr>
          <p:cNvPr id="77849" name="Group 25"/>
          <p:cNvGraphicFramePr>
            <a:graphicFrameLocks noGrp="1"/>
          </p:cNvGraphicFramePr>
          <p:nvPr>
            <p:ph idx="4294967295"/>
          </p:nvPr>
        </p:nvGraphicFramePr>
        <p:xfrm>
          <a:off x="684213" y="3789363"/>
          <a:ext cx="7467600" cy="1371600"/>
        </p:xfrm>
        <a:graphic>
          <a:graphicData uri="http://schemas.openxmlformats.org/drawingml/2006/table">
            <a:tbl>
              <a:tblPr/>
              <a:tblGrid>
                <a:gridCol w="2489200"/>
                <a:gridCol w="2489200"/>
                <a:gridCol w="2489200"/>
              </a:tblGrid>
              <a:tr h="104457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Вызов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</a:b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Осмысление содержания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8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Рефлексия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333333"/>
                          </a:solidFill>
                          <a:effectLst/>
                          <a:latin typeface="Century Schoolbook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333333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396" name="Text Box 27"/>
          <p:cNvSpPr txBox="1">
            <a:spLocks noChangeArrowheads="1"/>
          </p:cNvSpPr>
          <p:nvPr/>
        </p:nvSpPr>
        <p:spPr bwMode="auto">
          <a:xfrm>
            <a:off x="1979613" y="2133600"/>
            <a:ext cx="5905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три стадии организации учебного процесса:  </a:t>
            </a:r>
          </a:p>
        </p:txBody>
      </p:sp>
      <p:sp>
        <p:nvSpPr>
          <p:cNvPr id="16397" name="Line 14"/>
          <p:cNvSpPr>
            <a:spLocks noChangeShapeType="1"/>
          </p:cNvSpPr>
          <p:nvPr/>
        </p:nvSpPr>
        <p:spPr bwMode="auto">
          <a:xfrm flipH="1">
            <a:off x="1331913" y="2492375"/>
            <a:ext cx="1223962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8" name="Line 15"/>
          <p:cNvSpPr>
            <a:spLocks noChangeShapeType="1"/>
          </p:cNvSpPr>
          <p:nvPr/>
        </p:nvSpPr>
        <p:spPr bwMode="auto">
          <a:xfrm>
            <a:off x="5795963" y="2636838"/>
            <a:ext cx="1081087" cy="936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99" name="Line 16"/>
          <p:cNvSpPr>
            <a:spLocks noChangeShapeType="1"/>
          </p:cNvSpPr>
          <p:nvPr/>
        </p:nvSpPr>
        <p:spPr bwMode="auto">
          <a:xfrm flipH="1">
            <a:off x="4211638" y="2708275"/>
            <a:ext cx="73025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68313" y="0"/>
            <a:ext cx="7467600" cy="11430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100" b="1" i="1" u="sng" cap="none" smtClean="0">
                <a:solidFill>
                  <a:srgbClr val="333333"/>
                </a:solidFill>
                <a:latin typeface="Arial" charset="0"/>
                <a:cs typeface="Times New Roman" pitchFamily="18" charset="0"/>
              </a:rPr>
              <a:t>Вызов</a:t>
            </a:r>
            <a:r>
              <a:rPr lang="ru-RU" sz="2100" cap="none" smtClean="0">
                <a:solidFill>
                  <a:srgbClr val="333333"/>
                </a:solidFill>
                <a:cs typeface="Times New Roman" pitchFamily="18" charset="0"/>
              </a:rPr>
              <a:t> </a:t>
            </a:r>
            <a:r>
              <a:rPr lang="ru-RU" sz="2100" cap="none" smtClean="0">
                <a:solidFill>
                  <a:srgbClr val="333333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ru-RU" sz="2100" cap="none" smtClean="0">
                <a:solidFill>
                  <a:srgbClr val="333333"/>
                </a:solidFill>
                <a:latin typeface="Arial" charset="0"/>
                <a:cs typeface="Times New Roman" pitchFamily="18" charset="0"/>
              </a:rPr>
            </a:br>
            <a:endParaRPr lang="ru-RU" sz="2100" cap="none" smtClean="0">
              <a:solidFill>
                <a:srgbClr val="333333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7410" name="Rectangle 3"/>
          <p:cNvSpPr>
            <a:spLocks noGrp="1"/>
          </p:cNvSpPr>
          <p:nvPr>
            <p:ph type="body" idx="4294967295"/>
          </p:nvPr>
        </p:nvSpPr>
        <p:spPr>
          <a:xfrm>
            <a:off x="179388" y="1052513"/>
            <a:ext cx="5759450" cy="48736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800" smtClean="0">
                <a:solidFill>
                  <a:srgbClr val="333333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ru-RU" sz="1800" smtClean="0">
                <a:solidFill>
                  <a:srgbClr val="333333"/>
                </a:solidFill>
                <a:latin typeface="Arial" charset="0"/>
                <a:cs typeface="Times New Roman" pitchFamily="18" charset="0"/>
              </a:rPr>
            </a:br>
            <a:r>
              <a:rPr lang="ru-RU" sz="1800" smtClean="0">
                <a:solidFill>
                  <a:srgbClr val="333333"/>
                </a:solidFill>
                <a:cs typeface="Times New Roman" pitchFamily="18" charset="0"/>
              </a:rPr>
              <a:t>  </a:t>
            </a:r>
            <a:r>
              <a:rPr lang="ru-RU" sz="1800" b="1" smtClean="0">
                <a:solidFill>
                  <a:srgbClr val="333333"/>
                </a:solidFill>
                <a:latin typeface="Arial" charset="0"/>
                <a:cs typeface="Times New Roman" pitchFamily="18" charset="0"/>
              </a:rPr>
              <a:t>Мотивационная</a:t>
            </a:r>
            <a:r>
              <a:rPr lang="ru-RU" sz="1800" smtClean="0">
                <a:solidFill>
                  <a:srgbClr val="333333"/>
                </a:solidFill>
                <a:cs typeface="Times New Roman" pitchFamily="18" charset="0"/>
              </a:rPr>
              <a:t>     </a:t>
            </a:r>
            <a:r>
              <a:rPr lang="ru-RU" sz="1800" smtClean="0">
                <a:solidFill>
                  <a:srgbClr val="333333"/>
                </a:solidFill>
                <a:latin typeface="Arial" charset="0"/>
                <a:cs typeface="Times New Roman" pitchFamily="18" charset="0"/>
              </a:rPr>
              <a:t> (побуждение к работе с новой информацией, пробуждение интереса к теме)</a:t>
            </a:r>
            <a:r>
              <a:rPr lang="ru-RU" sz="1800" smtClean="0">
                <a:solidFill>
                  <a:srgbClr val="333333"/>
                </a:solidFill>
                <a:cs typeface="Times New Roman" pitchFamily="18" charset="0"/>
              </a:rPr>
              <a:t> </a:t>
            </a:r>
            <a:r>
              <a:rPr lang="ru-RU" sz="1800" smtClean="0">
                <a:solidFill>
                  <a:srgbClr val="333333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ru-RU" sz="1800" smtClean="0">
                <a:solidFill>
                  <a:srgbClr val="333333"/>
                </a:solidFill>
                <a:latin typeface="Arial" charset="0"/>
                <a:cs typeface="Times New Roman" pitchFamily="18" charset="0"/>
              </a:rPr>
            </a:br>
            <a:r>
              <a:rPr lang="ru-RU" sz="1800" smtClean="0">
                <a:solidFill>
                  <a:srgbClr val="333333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ru-RU" sz="1800" smtClean="0">
                <a:solidFill>
                  <a:srgbClr val="333333"/>
                </a:solidFill>
                <a:latin typeface="Arial" charset="0"/>
                <a:cs typeface="Times New Roman" pitchFamily="18" charset="0"/>
              </a:rPr>
            </a:br>
            <a:r>
              <a:rPr lang="ru-RU" sz="1800" smtClean="0">
                <a:solidFill>
                  <a:srgbClr val="333333"/>
                </a:solidFill>
                <a:cs typeface="Times New Roman" pitchFamily="18" charset="0"/>
              </a:rPr>
              <a:t>  </a:t>
            </a:r>
            <a:r>
              <a:rPr lang="ru-RU" sz="1800" b="1" smtClean="0">
                <a:solidFill>
                  <a:srgbClr val="333333"/>
                </a:solidFill>
                <a:latin typeface="Arial" charset="0"/>
                <a:cs typeface="Times New Roman" pitchFamily="18" charset="0"/>
              </a:rPr>
              <a:t>Информационная</a:t>
            </a:r>
            <a:r>
              <a:rPr lang="ru-RU" sz="1800" b="1" smtClean="0">
                <a:solidFill>
                  <a:srgbClr val="333333"/>
                </a:solidFill>
                <a:cs typeface="Times New Roman" pitchFamily="18" charset="0"/>
              </a:rPr>
              <a:t> </a:t>
            </a:r>
            <a:r>
              <a:rPr lang="ru-RU" sz="1800" smtClean="0">
                <a:solidFill>
                  <a:srgbClr val="333333"/>
                </a:solidFill>
                <a:latin typeface="Arial" charset="0"/>
                <a:cs typeface="Times New Roman" pitchFamily="18" charset="0"/>
              </a:rPr>
              <a:t>(вызов </a:t>
            </a:r>
            <a:r>
              <a:rPr lang="ru-RU" sz="1800" smtClean="0">
                <a:solidFill>
                  <a:srgbClr val="333333"/>
                </a:solidFill>
                <a:cs typeface="Times New Roman" pitchFamily="18" charset="0"/>
              </a:rPr>
              <a:t>«</a:t>
            </a:r>
            <a:r>
              <a:rPr lang="ru-RU" sz="1800" smtClean="0">
                <a:solidFill>
                  <a:srgbClr val="333333"/>
                </a:solidFill>
                <a:latin typeface="Arial" charset="0"/>
                <a:cs typeface="Times New Roman" pitchFamily="18" charset="0"/>
              </a:rPr>
              <a:t>на поверхность</a:t>
            </a:r>
            <a:r>
              <a:rPr lang="ru-RU" sz="1800" smtClean="0">
                <a:solidFill>
                  <a:srgbClr val="333333"/>
                </a:solidFill>
                <a:cs typeface="Times New Roman" pitchFamily="18" charset="0"/>
              </a:rPr>
              <a:t>»</a:t>
            </a:r>
            <a:r>
              <a:rPr lang="ru-RU" sz="1800" smtClean="0">
                <a:solidFill>
                  <a:srgbClr val="333333"/>
                </a:solidFill>
                <a:latin typeface="Arial" charset="0"/>
                <a:cs typeface="Times New Roman" pitchFamily="18" charset="0"/>
              </a:rPr>
              <a:t> имеющихся знании по теме)</a:t>
            </a:r>
            <a:r>
              <a:rPr lang="ru-RU" sz="1800" smtClean="0">
                <a:solidFill>
                  <a:srgbClr val="333333"/>
                </a:solidFill>
                <a:cs typeface="Times New Roman" pitchFamily="18" charset="0"/>
              </a:rPr>
              <a:t> </a:t>
            </a:r>
            <a:r>
              <a:rPr lang="ru-RU" sz="1800" smtClean="0">
                <a:solidFill>
                  <a:srgbClr val="333333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ru-RU" sz="1800" smtClean="0">
                <a:solidFill>
                  <a:srgbClr val="333333"/>
                </a:solidFill>
                <a:latin typeface="Arial" charset="0"/>
                <a:cs typeface="Times New Roman" pitchFamily="18" charset="0"/>
              </a:rPr>
            </a:br>
            <a:r>
              <a:rPr lang="ru-RU" sz="1800" smtClean="0">
                <a:solidFill>
                  <a:srgbClr val="333333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ru-RU" sz="1800" smtClean="0">
                <a:solidFill>
                  <a:srgbClr val="333333"/>
                </a:solidFill>
                <a:latin typeface="Arial" charset="0"/>
                <a:cs typeface="Times New Roman" pitchFamily="18" charset="0"/>
              </a:rPr>
            </a:br>
            <a:r>
              <a:rPr lang="ru-RU" sz="1800" smtClean="0">
                <a:solidFill>
                  <a:srgbClr val="333333"/>
                </a:solidFill>
                <a:cs typeface="Times New Roman" pitchFamily="18" charset="0"/>
              </a:rPr>
              <a:t>  </a:t>
            </a:r>
            <a:r>
              <a:rPr lang="ru-RU" sz="1800" b="1" smtClean="0">
                <a:solidFill>
                  <a:srgbClr val="333333"/>
                </a:solidFill>
                <a:latin typeface="Arial" charset="0"/>
                <a:cs typeface="Times New Roman" pitchFamily="18" charset="0"/>
              </a:rPr>
              <a:t>Коммуникационная</a:t>
            </a:r>
            <a:br>
              <a:rPr lang="ru-RU" sz="1800" b="1" smtClean="0">
                <a:solidFill>
                  <a:srgbClr val="333333"/>
                </a:solidFill>
                <a:latin typeface="Arial" charset="0"/>
                <a:cs typeface="Times New Roman" pitchFamily="18" charset="0"/>
              </a:rPr>
            </a:br>
            <a:r>
              <a:rPr lang="ru-RU" sz="1800" smtClean="0">
                <a:solidFill>
                  <a:srgbClr val="333333"/>
                </a:solidFill>
                <a:latin typeface="Arial" charset="0"/>
                <a:cs typeface="Times New Roman" pitchFamily="18" charset="0"/>
              </a:rPr>
              <a:t>(бесконфликтный обмен мнениями)</a:t>
            </a:r>
            <a:r>
              <a:rPr lang="ru-RU" sz="1800" smtClean="0">
                <a:solidFill>
                  <a:srgbClr val="333333"/>
                </a:solidFill>
                <a:cs typeface="Times New Roman" pitchFamily="18" charset="0"/>
              </a:rPr>
              <a:t> </a:t>
            </a:r>
            <a:r>
              <a:rPr lang="ru-RU" sz="1800" smtClean="0">
                <a:solidFill>
                  <a:srgbClr val="333333"/>
                </a:solidFill>
                <a:latin typeface="Arial" charset="0"/>
                <a:cs typeface="Times New Roman" pitchFamily="18" charset="0"/>
              </a:rPr>
              <a:t/>
            </a:r>
            <a:br>
              <a:rPr lang="ru-RU" sz="1800" smtClean="0">
                <a:solidFill>
                  <a:srgbClr val="333333"/>
                </a:solidFill>
                <a:latin typeface="Arial" charset="0"/>
                <a:cs typeface="Times New Roman" pitchFamily="18" charset="0"/>
              </a:rPr>
            </a:br>
            <a:endParaRPr lang="ru-RU" sz="1800" smtClean="0">
              <a:solidFill>
                <a:srgbClr val="333333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250825" y="4005263"/>
            <a:ext cx="7273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методический прием</a:t>
            </a:r>
            <a:r>
              <a:rPr lang="ru-RU"/>
              <a:t> </a:t>
            </a:r>
            <a:r>
              <a:rPr lang="ru-RU" i="1">
                <a:solidFill>
                  <a:schemeClr val="tx2"/>
                </a:solidFill>
              </a:rPr>
              <a:t>«Корзина» идей, понятий, имен</a:t>
            </a:r>
          </a:p>
        </p:txBody>
      </p:sp>
      <p:pic>
        <p:nvPicPr>
          <p:cNvPr id="17412" name="Picture 5" descr="DSCN00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4346575"/>
            <a:ext cx="3348038" cy="251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4" descr="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0"/>
            <a:ext cx="2967038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8" descr="image (6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4300" y="4367213"/>
            <a:ext cx="4427538" cy="2490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611188" y="-171450"/>
            <a:ext cx="7467600" cy="11430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2100" b="1" i="1" u="sng" cap="none" smtClean="0">
                <a:solidFill>
                  <a:srgbClr val="333333"/>
                </a:solidFill>
                <a:latin typeface="Arial" charset="0"/>
                <a:cs typeface="Times New Roman" pitchFamily="18" charset="0"/>
              </a:rPr>
              <a:t>Осмысление содержания</a:t>
            </a:r>
            <a:endParaRPr lang="ru-RU" i="1" cap="none" smtClean="0"/>
          </a:p>
        </p:txBody>
      </p:sp>
      <p:pic>
        <p:nvPicPr>
          <p:cNvPr id="18434" name="Picture 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771775" y="2392363"/>
            <a:ext cx="5976938" cy="4465637"/>
          </a:xfrm>
        </p:spPr>
      </p:pic>
      <p:sp>
        <p:nvSpPr>
          <p:cNvPr id="18435" name="Text Box 4"/>
          <p:cNvSpPr txBox="1">
            <a:spLocks noChangeArrowheads="1"/>
          </p:cNvSpPr>
          <p:nvPr/>
        </p:nvSpPr>
        <p:spPr bwMode="auto">
          <a:xfrm>
            <a:off x="179388" y="1125538"/>
            <a:ext cx="87137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rgbClr val="333333"/>
                </a:solidFill>
              </a:rPr>
              <a:t> </a:t>
            </a:r>
            <a:r>
              <a:rPr lang="ru-RU" b="1">
                <a:solidFill>
                  <a:srgbClr val="333333"/>
                </a:solidFill>
              </a:rPr>
              <a:t>Информационная</a:t>
            </a:r>
            <a:r>
              <a:rPr lang="ru-RU">
                <a:solidFill>
                  <a:srgbClr val="333333"/>
                </a:solidFill>
              </a:rPr>
              <a:t>(получение новой информации по теме) </a:t>
            </a:r>
            <a:br>
              <a:rPr lang="ru-RU">
                <a:solidFill>
                  <a:srgbClr val="333333"/>
                </a:solidFill>
              </a:rPr>
            </a:br>
            <a:r>
              <a:rPr lang="ru-RU">
                <a:solidFill>
                  <a:srgbClr val="333333"/>
                </a:solidFill>
              </a:rPr>
              <a:t/>
            </a:r>
            <a:br>
              <a:rPr lang="ru-RU">
                <a:solidFill>
                  <a:srgbClr val="333333"/>
                </a:solidFill>
              </a:rPr>
            </a:br>
            <a:r>
              <a:rPr lang="ru-RU">
                <a:solidFill>
                  <a:srgbClr val="333333"/>
                </a:solidFill>
              </a:rPr>
              <a:t>  </a:t>
            </a:r>
            <a:r>
              <a:rPr lang="ru-RU" b="1">
                <a:solidFill>
                  <a:srgbClr val="333333"/>
                </a:solidFill>
              </a:rPr>
              <a:t>Систематизационная</a:t>
            </a:r>
            <a:r>
              <a:rPr lang="ru-RU">
                <a:solidFill>
                  <a:srgbClr val="333333"/>
                </a:solidFill>
              </a:rPr>
              <a:t>(классификация полученной информации по категориям знания</a:t>
            </a:r>
          </a:p>
        </p:txBody>
      </p:sp>
      <p:sp>
        <p:nvSpPr>
          <p:cNvPr id="18436" name="Text Box 5"/>
          <p:cNvSpPr txBox="1">
            <a:spLocks noChangeArrowheads="1"/>
          </p:cNvSpPr>
          <p:nvPr/>
        </p:nvSpPr>
        <p:spPr bwMode="auto">
          <a:xfrm>
            <a:off x="323850" y="4724400"/>
            <a:ext cx="2016125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/>
              <a:t>методический прием</a:t>
            </a:r>
            <a:r>
              <a:rPr lang="ru-RU"/>
              <a:t> </a:t>
            </a:r>
          </a:p>
          <a:p>
            <a:pPr>
              <a:spcBef>
                <a:spcPct val="50000"/>
              </a:spcBef>
            </a:pPr>
            <a:r>
              <a:rPr lang="ru-RU" i="1">
                <a:solidFill>
                  <a:schemeClr val="tx2"/>
                </a:solidFill>
              </a:rPr>
              <a:t>кластер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5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cap="none" smtClean="0"/>
          </a:p>
        </p:txBody>
      </p:sp>
      <p:sp>
        <p:nvSpPr>
          <p:cNvPr id="5120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5120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51204" name="Object 4"/>
          <p:cNvGraphicFramePr>
            <a:graphicFrameLocks noChangeAspect="1"/>
          </p:cNvGraphicFramePr>
          <p:nvPr/>
        </p:nvGraphicFramePr>
        <p:xfrm>
          <a:off x="0" y="0"/>
          <a:ext cx="8964613" cy="6704013"/>
        </p:xfrm>
        <a:graphic>
          <a:graphicData uri="http://schemas.openxmlformats.org/presentationml/2006/ole">
            <p:oleObj spid="_x0000_s51204" name="Слайд" r:id="rId3" imgW="4488292" imgH="3364878" progId="PowerPoint.Slid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85800" y="1873250"/>
            <a:ext cx="7772400" cy="1555750"/>
          </a:xfrm>
        </p:spPr>
        <p:txBody>
          <a:bodyPr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900" cap="none" smtClean="0"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Поисковые системы Рунета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2555875" y="4365625"/>
            <a:ext cx="6400800" cy="175260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                 </a:t>
            </a: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20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0" indent="0"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    </a:t>
            </a:r>
            <a:r>
              <a:rPr lang="ru-RU" sz="200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На примере </a:t>
            </a:r>
            <a:r>
              <a:rPr lang="en-US" sz="4400" smtClean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G</a:t>
            </a:r>
            <a:r>
              <a:rPr lang="en-US" sz="44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o</a:t>
            </a:r>
            <a:r>
              <a:rPr lang="en-US" sz="4400" smtClean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o</a:t>
            </a:r>
            <a:r>
              <a:rPr lang="en-US" sz="440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g</a:t>
            </a:r>
            <a:r>
              <a:rPr lang="en-US" sz="4400" smtClean="0">
                <a:solidFill>
                  <a:srgbClr val="008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l</a:t>
            </a:r>
            <a:r>
              <a:rPr lang="en-US" sz="440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Georgia" pitchFamily="18" charset="0"/>
              </a:rPr>
              <a:t>e</a:t>
            </a:r>
            <a:endParaRPr lang="ru-RU" sz="4400" smtClean="0"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</a:endParaRPr>
          </a:p>
        </p:txBody>
      </p:sp>
      <p:graphicFrame>
        <p:nvGraphicFramePr>
          <p:cNvPr id="29700" name="Object 4"/>
          <p:cNvGraphicFramePr>
            <a:graphicFrameLocks noChangeAspect="1"/>
          </p:cNvGraphicFramePr>
          <p:nvPr/>
        </p:nvGraphicFramePr>
        <p:xfrm>
          <a:off x="0" y="-214313"/>
          <a:ext cx="9144000" cy="7072313"/>
        </p:xfrm>
        <a:graphic>
          <a:graphicData uri="http://schemas.openxmlformats.org/presentationml/2006/ole">
            <p:oleObj spid="_x0000_s29700" name="Шаблон Microsoft Office PowerPoint 2007" r:id="rId3" imgW="4570530" imgH="3427618" progId="PowerPoint.Slide.12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722</TotalTime>
  <Words>251</Words>
  <Application>Microsoft Office PowerPoint</Application>
  <PresentationFormat>Экран (4:3)</PresentationFormat>
  <Paragraphs>45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Эркер</vt:lpstr>
      <vt:lpstr>Слайд</vt:lpstr>
      <vt:lpstr>Шаблон Microsoft Office PowerPoint 2007</vt:lpstr>
      <vt:lpstr>Слайд 1</vt:lpstr>
      <vt:lpstr>актуальные для российской школы вопросы </vt:lpstr>
      <vt:lpstr> </vt:lpstr>
      <vt:lpstr>Педагогические технологии ориентированы:</vt:lpstr>
      <vt:lpstr>Технология критического мышления</vt:lpstr>
      <vt:lpstr>Вызов  </vt:lpstr>
      <vt:lpstr>Осмысление содержания</vt:lpstr>
      <vt:lpstr>Слайд 8</vt:lpstr>
      <vt:lpstr>Поисковые системы Рунета</vt:lpstr>
      <vt:lpstr>Рефлексия </vt:lpstr>
      <vt:lpstr>методический прием синквейн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НОВОЙ ШКОЛЕ – НОВЫЕ СРЕДСТВА ОБУЧЕНИЯ</dc:title>
  <dc:creator>Нина</dc:creator>
  <cp:lastModifiedBy>RePack by SPecialiST</cp:lastModifiedBy>
  <cp:revision>58</cp:revision>
  <dcterms:created xsi:type="dcterms:W3CDTF">2013-02-25T08:33:28Z</dcterms:created>
  <dcterms:modified xsi:type="dcterms:W3CDTF">2018-03-31T06:20:34Z</dcterms:modified>
</cp:coreProperties>
</file>