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9" r:id="rId4"/>
    <p:sldId id="280" r:id="rId5"/>
    <p:sldId id="258" r:id="rId6"/>
    <p:sldId id="283" r:id="rId7"/>
    <p:sldId id="259" r:id="rId8"/>
    <p:sldId id="260" r:id="rId9"/>
    <p:sldId id="261" r:id="rId10"/>
    <p:sldId id="262" r:id="rId11"/>
    <p:sldId id="263" r:id="rId12"/>
    <p:sldId id="284" r:id="rId13"/>
    <p:sldId id="264" r:id="rId14"/>
    <p:sldId id="272" r:id="rId15"/>
    <p:sldId id="274" r:id="rId16"/>
    <p:sldId id="275" r:id="rId17"/>
    <p:sldId id="276" r:id="rId18"/>
    <p:sldId id="285" r:id="rId19"/>
    <p:sldId id="286" r:id="rId20"/>
    <p:sldId id="287" r:id="rId21"/>
    <p:sldId id="288" r:id="rId22"/>
    <p:sldId id="289" r:id="rId23"/>
    <p:sldId id="278" r:id="rId24"/>
    <p:sldId id="282" r:id="rId2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C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13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643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465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052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643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698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426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826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814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471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507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48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9144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9307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gp.by/upload/medialibrary/861/861194fbb62a8c80ca17e1cf9a272f92.jpg" TargetMode="External"/><Relationship Id="rId13" Type="http://schemas.openxmlformats.org/officeDocument/2006/relationships/hyperlink" Target="http://vocmp.oblzdrav.ru/wp-content/uploads/10-6.jpg" TargetMode="External"/><Relationship Id="rId3" Type="http://schemas.openxmlformats.org/officeDocument/2006/relationships/hyperlink" Target="https://childdevelop.ru/doc/images/news/5/505/nasmeshki_i.jpg" TargetMode="External"/><Relationship Id="rId7" Type="http://schemas.openxmlformats.org/officeDocument/2006/relationships/hyperlink" Target="https://avatars.mds.yandex.net/get-pdb/70729/8e13e73d-a54f-4ddd-a402-99ebb1f40e3c/s1200" TargetMode="External"/><Relationship Id="rId12" Type="http://schemas.openxmlformats.org/officeDocument/2006/relationships/hyperlink" Target="https://static.caravan.kz/image/320/200/264361.jpg" TargetMode="External"/><Relationship Id="rId2" Type="http://schemas.openxmlformats.org/officeDocument/2006/relationships/hyperlink" Target="https://snob.ru/i/indoc/f4/rubric_issue_event_117222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tstvocenter.ru/wp-content/uploads/2017/07/Children-waving-victory-signs.jpg" TargetMode="External"/><Relationship Id="rId11" Type="http://schemas.openxmlformats.org/officeDocument/2006/relationships/hyperlink" Target="http://www.brd24.com/article/a-34284.html" TargetMode="External"/><Relationship Id="rId5" Type="http://schemas.openxmlformats.org/officeDocument/2006/relationships/hyperlink" Target="https://i1.wp.com/proekt7d.ru/wp-content/uploads/2015/09/slovo-uluchshayushhee-otnosheniya.jpg?resize=690,416&amp;ssl=1" TargetMode="External"/><Relationship Id="rId10" Type="http://schemas.openxmlformats.org/officeDocument/2006/relationships/hyperlink" Target="http://www.www&#1091;.kp40.ru/news_images/anons/32213.jpg" TargetMode="External"/><Relationship Id="rId4" Type="http://schemas.openxmlformats.org/officeDocument/2006/relationships/hyperlink" Target="https://vritmevremeni.ru/media/k2/items/cache/c53a9eb7f98bd9efe52407712806bfee_L.jpg" TargetMode="External"/><Relationship Id="rId9" Type="http://schemas.openxmlformats.org/officeDocument/2006/relationships/hyperlink" Target="https://www.e-reading.club/bookreader.php/1045678/Verkin_-_Kniga_sovetov_po_vyzhivaniyu_v_shkole.html" TargetMode="External"/><Relationship Id="rId14" Type="http://schemas.openxmlformats.org/officeDocument/2006/relationships/hyperlink" Target="http://gb6zlat74.ru/sites/default/files/articles/6/3.jpg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arhivurokov.ru/intolimp/html/2017/02/06/i_5898206766c07/phpepfPbD_Emocii_11.jpeghttps:/l1.sl-love.ru/sunmag.me/wp-content/uploads/2016/03/psixologia_zdorovya2.jpg" TargetMode="External"/><Relationship Id="rId13" Type="http://schemas.openxmlformats.org/officeDocument/2006/relationships/hyperlink" Target="http://www.7ya.ru/article/Drakam-net-Chto-delat-s-agressivnostyu-u-detej/" TargetMode="External"/><Relationship Id="rId3" Type="http://schemas.openxmlformats.org/officeDocument/2006/relationships/hyperlink" Target="https://blog.kikoff.com.au/hubfs/Blog%20Post%20images%20(old%20site)/AdobeStock_112409582-1024x713.jpeg?t=1508525253714" TargetMode="External"/><Relationship Id="rId7" Type="http://schemas.openxmlformats.org/officeDocument/2006/relationships/hyperlink" Target="https://deti.mail.ru/pic/wysiwyg/2016/02/01/32.jpg" TargetMode="External"/><Relationship Id="rId12" Type="http://schemas.openxmlformats.org/officeDocument/2006/relationships/hyperlink" Target="http://mir.pravo.by/webroot/delivery/images/Biblioteka/agression/7.jpg" TargetMode="External"/><Relationship Id="rId2" Type="http://schemas.openxmlformats.org/officeDocument/2006/relationships/hyperlink" Target="https://images.aif.ru/011/545/6764ea624073e2a7513c8f7500ea3b1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adysnews.ru/wp-content/uploads/642.2-300x150.jpg" TargetMode="External"/><Relationship Id="rId11" Type="http://schemas.openxmlformats.org/officeDocument/2006/relationships/hyperlink" Target="http://mir.pravo.by/webroot/delivery/images/Biblioteka/agression/6.jpg" TargetMode="External"/><Relationship Id="rId5" Type="http://schemas.openxmlformats.org/officeDocument/2006/relationships/hyperlink" Target="http://szabotoi.ru/assets/images/resources/163/4.jpg" TargetMode="External"/><Relationship Id="rId10" Type="http://schemas.openxmlformats.org/officeDocument/2006/relationships/hyperlink" Target="https://img.tsn.ua/cached/1493389107/tsn-3bac3300c52cb6ddaf31ecd649e3841f/thumbs/1340x530/bf/b5/c1d7ff48bd046ee0453b4ef890f2b5bf.jpeg" TargetMode="External"/><Relationship Id="rId4" Type="http://schemas.openxmlformats.org/officeDocument/2006/relationships/hyperlink" Target="http://szabotoi.ru/zdorovye-rebenka/dvigatelnaya-aktivnost" TargetMode="External"/><Relationship Id="rId9" Type="http://schemas.openxmlformats.org/officeDocument/2006/relationships/hyperlink" Target="http://adalin.mospsy.ru/img3/di_01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893F14-9E69-43E4-9D72-9BF0868937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4A6A68C-A6A8-4289-89AC-2DD1700ED1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1640" y="4206512"/>
            <a:ext cx="6440760" cy="14322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2C19956-AAB7-495E-96C7-13467A444B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8" y="54338"/>
            <a:ext cx="9069222" cy="415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819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B8DF900-1092-4513-8E2A-394BCF619178}"/>
              </a:ext>
            </a:extLst>
          </p:cNvPr>
          <p:cNvSpPr/>
          <p:nvPr/>
        </p:nvSpPr>
        <p:spPr>
          <a:xfrm>
            <a:off x="1115617" y="836712"/>
            <a:ext cx="417646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№4.Использовать сарказм</a:t>
            </a:r>
            <a:r>
              <a:rPr lang="ru-RU" sz="25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D1D7EB7-DD81-4B80-999F-400BD172ADC7}"/>
              </a:ext>
            </a:extLst>
          </p:cNvPr>
          <p:cNvSpPr/>
          <p:nvPr/>
        </p:nvSpPr>
        <p:spPr>
          <a:xfrm>
            <a:off x="1043608" y="1772816"/>
            <a:ext cx="581439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«Как будто мне не все равно?!» </a:t>
            </a:r>
          </a:p>
          <a:p>
            <a:endParaRPr lang="ru-RU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«Ой, не смеши меня!»,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 «О, это просто замечательно».</a:t>
            </a:r>
          </a:p>
        </p:txBody>
      </p:sp>
      <p:pic>
        <p:nvPicPr>
          <p:cNvPr id="4098" name="Picture 2" descr="http://gp.by/upload/medialibrary/861/861194fbb62a8c80ca17e1cf9a272f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672" y="4164117"/>
            <a:ext cx="2811057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Свиток: горизонтальный 4">
            <a:extLst>
              <a:ext uri="{FF2B5EF4-FFF2-40B4-BE49-F238E27FC236}">
                <a16:creationId xmlns:a16="http://schemas.microsoft.com/office/drawing/2014/main" id="{404156E1-3CE5-41E9-B421-E9F3FB1781DE}"/>
              </a:ext>
            </a:extLst>
          </p:cNvPr>
          <p:cNvSpPr/>
          <p:nvPr/>
        </p:nvSpPr>
        <p:spPr>
          <a:xfrm>
            <a:off x="5638497" y="3594399"/>
            <a:ext cx="2376264" cy="2799374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Сарказм - это когда язвительно говорят одно, а подразумевают другое</a:t>
            </a:r>
          </a:p>
        </p:txBody>
      </p:sp>
    </p:spTree>
    <p:extLst>
      <p:ext uri="{BB962C8B-B14F-4D97-AF65-F5344CB8AC3E}">
        <p14:creationId xmlns:p14="http://schemas.microsoft.com/office/powerpoint/2010/main" val="1054515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A6E69F7-3599-4F86-9800-0EAB48F77677}"/>
              </a:ext>
            </a:extLst>
          </p:cNvPr>
          <p:cNvSpPr/>
          <p:nvPr/>
        </p:nvSpPr>
        <p:spPr>
          <a:xfrm>
            <a:off x="1187624" y="1052736"/>
            <a:ext cx="40324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№5.Игнорируйте насмешки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591527D-0C3C-42AE-B2B4-D9F5DEDEB827}"/>
              </a:ext>
            </a:extLst>
          </p:cNvPr>
          <p:cNvSpPr/>
          <p:nvPr/>
        </p:nvSpPr>
        <p:spPr>
          <a:xfrm>
            <a:off x="1043608" y="1556792"/>
            <a:ext cx="66247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притворитесь, что вам совершенно не интересна тема разговора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сделайте вид, что вы не слышите обидчика </a:t>
            </a:r>
          </a:p>
        </p:txBody>
      </p:sp>
      <p:pic>
        <p:nvPicPr>
          <p:cNvPr id="5" name="Рисунок 4" descr="Изображение выглядит как стол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5C2FEF63-F87D-4186-8CAE-D2B129FCCE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933056"/>
            <a:ext cx="2694681" cy="17728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Изображение выглядит как одежда, плать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CFC8C91-8C94-4832-87FD-4CEF0DB300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3863083"/>
            <a:ext cx="3096343" cy="18853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29341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2864E00-212B-4862-B6B7-533B7171B5B2}"/>
              </a:ext>
            </a:extLst>
          </p:cNvPr>
          <p:cNvSpPr/>
          <p:nvPr/>
        </p:nvSpPr>
        <p:spPr>
          <a:xfrm>
            <a:off x="1619672" y="908721"/>
            <a:ext cx="5976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Пожмите  плечами в ответ на обидную реплику и уйдите.</a:t>
            </a:r>
          </a:p>
        </p:txBody>
      </p:sp>
      <p:pic>
        <p:nvPicPr>
          <p:cNvPr id="4" name="Рисунок 3" descr="Изображение выглядит как вычерчивание линий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AD552BBE-7DB5-4D10-BB61-668A8901D6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417" y="2276872"/>
            <a:ext cx="3045841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E385B0B-67C3-42A8-8361-DFD5ED5F0C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1" y="2396107"/>
            <a:ext cx="1892138" cy="28330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69028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7588083-1B60-48BD-B0A3-FFCEAA58F0B3}"/>
              </a:ext>
            </a:extLst>
          </p:cNvPr>
          <p:cNvSpPr/>
          <p:nvPr/>
        </p:nvSpPr>
        <p:spPr>
          <a:xfrm>
            <a:off x="1115616" y="764705"/>
            <a:ext cx="741682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№6.Продемонстрируйте удивление, изумление</a:t>
            </a:r>
            <a:endParaRPr lang="ru-RU" sz="25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348C74B-E04C-4050-AA5C-3AB60720F095}"/>
              </a:ext>
            </a:extLst>
          </p:cNvPr>
          <p:cNvSpPr/>
          <p:nvPr/>
        </p:nvSpPr>
        <p:spPr>
          <a:xfrm>
            <a:off x="1259632" y="1590192"/>
            <a:ext cx="57606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«В самом деле? А я и не знал (а)». 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«Спасибо, что сказал».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 descr="https://avatars.mds.yandex.net/get-pdb/70729/8e13e73d-a54f-4ddd-a402-99ebb1f40e3c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064" y="3796037"/>
            <a:ext cx="2808312" cy="21202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Изображение выглядит как человек, стена, ест, молодо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059686C-E9C7-4808-AF20-1B6B73EDF8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27" y="3796037"/>
            <a:ext cx="3238073" cy="21529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42702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4B086E5-E55E-46A3-A82C-ABC959C07B73}"/>
              </a:ext>
            </a:extLst>
          </p:cNvPr>
          <p:cNvSpPr/>
          <p:nvPr/>
        </p:nvSpPr>
        <p:spPr>
          <a:xfrm>
            <a:off x="827584" y="692696"/>
            <a:ext cx="603041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№7. Смотрите насмешнику в глаза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98BFF86-1946-4BFC-B8F3-14B51537D0C1}"/>
              </a:ext>
            </a:extLst>
          </p:cNvPr>
          <p:cNvSpPr/>
          <p:nvPr/>
        </p:nvSpPr>
        <p:spPr>
          <a:xfrm>
            <a:off x="1475656" y="1340768"/>
            <a:ext cx="62646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Не смотрите вниз.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Высоко держите голову и расправьте плечи</a:t>
            </a:r>
          </a:p>
        </p:txBody>
      </p:sp>
      <p:pic>
        <p:nvPicPr>
          <p:cNvPr id="6" name="Picture 4" descr="http://partner.biz.ua/images/blogi/729_1476303398_c6a00d1591efee15ec0c6fa7f7b2f335.jpg">
            <a:extLst>
              <a:ext uri="{FF2B5EF4-FFF2-40B4-BE49-F238E27FC236}">
                <a16:creationId xmlns:a16="http://schemas.microsoft.com/office/drawing/2014/main" id="{D858AD10-6D38-40C6-A327-9C60D685B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0128" y="3861048"/>
            <a:ext cx="2672664" cy="17748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http://www.xn--www-ffd.kp40.ru/news_images/anons/32213.jpg">
            <a:extLst>
              <a:ext uri="{FF2B5EF4-FFF2-40B4-BE49-F238E27FC236}">
                <a16:creationId xmlns:a16="http://schemas.microsoft.com/office/drawing/2014/main" id="{192963CB-70F1-40CA-B520-E69B37FD8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9233" y="3849634"/>
            <a:ext cx="2672664" cy="1786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7807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E31F38A-8DEF-4EB0-A5F2-9094DE381E95}"/>
              </a:ext>
            </a:extLst>
          </p:cNvPr>
          <p:cNvSpPr txBox="1"/>
          <p:nvPr/>
        </p:nvSpPr>
        <p:spPr>
          <a:xfrm>
            <a:off x="1115616" y="1052736"/>
            <a:ext cx="404873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№8 Займись физкультурой.</a:t>
            </a:r>
          </a:p>
        </p:txBody>
      </p:sp>
      <p:pic>
        <p:nvPicPr>
          <p:cNvPr id="5" name="Рисунок 4" descr="Изображение выглядит как стена, человек, стоит, молодо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B0EB1E6-790D-4DAA-8072-C73766FD06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515" y="4545096"/>
            <a:ext cx="2602454" cy="1728192"/>
          </a:xfrm>
          <a:prstGeom prst="rect">
            <a:avLst/>
          </a:prstGeom>
        </p:spPr>
      </p:pic>
      <p:pic>
        <p:nvPicPr>
          <p:cNvPr id="7" name="Рисунок 6" descr="Изображение выглядит как внешний, спортивная игра, мальчик, небо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045A0EC6-F13C-442E-9C84-2B4E90522B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2"/>
          <a:stretch/>
        </p:blipFill>
        <p:spPr>
          <a:xfrm>
            <a:off x="2083003" y="2270499"/>
            <a:ext cx="1799478" cy="195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Изображение выглядит как небо, трава, внешний, воздушный зме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E6489F3-252C-4448-98B7-E5F17A49D6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402301"/>
            <a:ext cx="2602454" cy="16935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Изображение выглядит как пол, внутренний, ребенок, челове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B891CBB-C942-449F-B78E-C546FDA250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437112"/>
            <a:ext cx="2715783" cy="1813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959722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9647C0-9AC3-40E0-A42F-690D92C1AA25}"/>
              </a:ext>
            </a:extLst>
          </p:cNvPr>
          <p:cNvSpPr txBox="1"/>
          <p:nvPr/>
        </p:nvSpPr>
        <p:spPr>
          <a:xfrm>
            <a:off x="2086747" y="818230"/>
            <a:ext cx="341335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№9. Найди себе друга.</a:t>
            </a:r>
          </a:p>
        </p:txBody>
      </p:sp>
      <p:pic>
        <p:nvPicPr>
          <p:cNvPr id="6" name="Рисунок 5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8F0886E-6F63-4286-A327-C9CBF1BE01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807" y="4005064"/>
            <a:ext cx="1814040" cy="2096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4D685B9-B148-4AB0-AE7E-2093DF74FDCF}"/>
              </a:ext>
            </a:extLst>
          </p:cNvPr>
          <p:cNvSpPr/>
          <p:nvPr/>
        </p:nvSpPr>
        <p:spPr>
          <a:xfrm>
            <a:off x="1115616" y="1484784"/>
            <a:ext cx="684076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rgbClr val="002060"/>
                </a:solidFill>
              </a:rPr>
              <a:t>Не стремись найти сильного друга — это слишком легкий путь. </a:t>
            </a:r>
          </a:p>
          <a:p>
            <a:r>
              <a:rPr lang="ru-RU" sz="2300" b="1" dirty="0">
                <a:solidFill>
                  <a:srgbClr val="002060"/>
                </a:solidFill>
              </a:rPr>
              <a:t>     И выглядит не очень красиво.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rgbClr val="002060"/>
                </a:solidFill>
              </a:rPr>
              <a:t>Лучше стань сильным сам.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rgbClr val="002060"/>
                </a:solidFill>
              </a:rPr>
              <a:t>Учись решать свои проблемы без помощи других.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DDD6AEB-AF2A-4A8C-B9D1-22FF06A7EF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829" y="4005064"/>
            <a:ext cx="1425149" cy="2096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82534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20CBA0-6F07-42E8-9C1B-FBC83A0C2726}"/>
              </a:ext>
            </a:extLst>
          </p:cNvPr>
          <p:cNvSpPr txBox="1"/>
          <p:nvPr/>
        </p:nvSpPr>
        <p:spPr>
          <a:xfrm>
            <a:off x="1907704" y="980728"/>
            <a:ext cx="463075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№10. Старайся хорошо учиться.</a:t>
            </a:r>
          </a:p>
        </p:txBody>
      </p:sp>
      <p:pic>
        <p:nvPicPr>
          <p:cNvPr id="4" name="Рисунок 3" descr="Изображение выглядит как спор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471D339-AE7C-48AD-B675-4F217A4AFF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212976"/>
            <a:ext cx="2981842" cy="1863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Изображение выглядит как человек, внутренний, стена, стол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3877AE68-3FDD-4BCF-B545-6D8FD2CB60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248621"/>
            <a:ext cx="3368872" cy="16844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Изображение выглядит как стол, человек, сидит, внутрен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67C24B4-93E4-4EC7-8CE8-8E3CDD037D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332" y="4234632"/>
            <a:ext cx="3335423" cy="20846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81815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2C38CD-85B3-44B6-A242-E1E897D46238}"/>
              </a:ext>
            </a:extLst>
          </p:cNvPr>
          <p:cNvSpPr txBox="1"/>
          <p:nvPr/>
        </p:nvSpPr>
        <p:spPr>
          <a:xfrm>
            <a:off x="2987824" y="76470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Тренинг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CD7EE9-62EA-483C-B215-D20C98BC08A9}"/>
              </a:ext>
            </a:extLst>
          </p:cNvPr>
          <p:cNvSpPr txBox="1"/>
          <p:nvPr/>
        </p:nvSpPr>
        <p:spPr>
          <a:xfrm>
            <a:off x="1115616" y="1782109"/>
            <a:ext cx="67687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Какой способ защиты ты выберешь</a:t>
            </a:r>
            <a:r>
              <a:rPr lang="en-US" sz="2400" b="1" dirty="0">
                <a:solidFill>
                  <a:srgbClr val="C00000"/>
                </a:solidFill>
              </a:rPr>
              <a:t>,</a:t>
            </a:r>
            <a:r>
              <a:rPr lang="ru-RU" sz="2400" b="1" dirty="0">
                <a:solidFill>
                  <a:srgbClr val="C00000"/>
                </a:solidFill>
              </a:rPr>
              <a:t> если тебя обидели?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EDCF1F4-05DB-4A1E-8CB7-8C70EB9E3C90}"/>
              </a:ext>
            </a:extLst>
          </p:cNvPr>
          <p:cNvSpPr/>
          <p:nvPr/>
        </p:nvSpPr>
        <p:spPr>
          <a:xfrm>
            <a:off x="1547664" y="2996952"/>
            <a:ext cx="4681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«Ну и что?.. Кому какое дело?»</a:t>
            </a:r>
            <a:endParaRPr lang="ru-RU" sz="24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0C42949-DD3A-436F-9FCD-0C99A766B98E}"/>
              </a:ext>
            </a:extLst>
          </p:cNvPr>
          <p:cNvSpPr/>
          <p:nvPr/>
        </p:nvSpPr>
        <p:spPr>
          <a:xfrm>
            <a:off x="1547664" y="3645024"/>
            <a:ext cx="51845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«Как хорошо, что ты это заметил»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7399B1-DEC2-46A8-8CD1-B54AC97ED2B7}"/>
              </a:ext>
            </a:extLst>
          </p:cNvPr>
          <p:cNvSpPr txBox="1"/>
          <p:nvPr/>
        </p:nvSpPr>
        <p:spPr>
          <a:xfrm>
            <a:off x="1547664" y="4460799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«Обижусь и заплачу»</a:t>
            </a:r>
          </a:p>
        </p:txBody>
      </p:sp>
    </p:spTree>
    <p:extLst>
      <p:ext uri="{BB962C8B-B14F-4D97-AF65-F5344CB8AC3E}">
        <p14:creationId xmlns:p14="http://schemas.microsoft.com/office/powerpoint/2010/main" val="3637152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5BE5598-44B8-49ED-B30A-180DE60DF87C}"/>
              </a:ext>
            </a:extLst>
          </p:cNvPr>
          <p:cNvSpPr txBox="1"/>
          <p:nvPr/>
        </p:nvSpPr>
        <p:spPr>
          <a:xfrm>
            <a:off x="1115616" y="908720"/>
            <a:ext cx="61926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Что ты сделаешь</a:t>
            </a:r>
            <a:r>
              <a:rPr lang="en-US" sz="2400" b="1" dirty="0">
                <a:solidFill>
                  <a:srgbClr val="C00000"/>
                </a:solidFill>
              </a:rPr>
              <a:t>,</a:t>
            </a:r>
            <a:r>
              <a:rPr lang="ru-RU" sz="2400" b="1" dirty="0">
                <a:solidFill>
                  <a:srgbClr val="C00000"/>
                </a:solidFill>
              </a:rPr>
              <a:t> если над тобой начнут насмехаться?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F533FC1-93D7-4FD7-BE07-1C9EF4D05C5C}"/>
              </a:ext>
            </a:extLst>
          </p:cNvPr>
          <p:cNvSpPr/>
          <p:nvPr/>
        </p:nvSpPr>
        <p:spPr>
          <a:xfrm>
            <a:off x="1331640" y="2276872"/>
            <a:ext cx="607099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b="1" dirty="0">
                <a:solidFill>
                  <a:srgbClr val="002060"/>
                </a:solidFill>
              </a:rPr>
              <a:t>Продемонстрируешь удивление, изумление</a:t>
            </a:r>
            <a:endParaRPr lang="ru-RU" sz="22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57B99A8-97B6-47C3-AC13-03ABCD66FE77}"/>
              </a:ext>
            </a:extLst>
          </p:cNvPr>
          <p:cNvSpPr/>
          <p:nvPr/>
        </p:nvSpPr>
        <p:spPr>
          <a:xfrm>
            <a:off x="1691680" y="2783250"/>
            <a:ext cx="498772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002060"/>
                </a:solidFill>
              </a:rPr>
              <a:t>«В самом деле? А я и не знал (а)»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 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AFEC29-2A5B-4D45-A26C-759F3EB57945}"/>
              </a:ext>
            </a:extLst>
          </p:cNvPr>
          <p:cNvSpPr txBox="1"/>
          <p:nvPr/>
        </p:nvSpPr>
        <p:spPr>
          <a:xfrm flipH="1">
            <a:off x="1351718" y="3474294"/>
            <a:ext cx="27882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b="1" dirty="0">
                <a:solidFill>
                  <a:srgbClr val="002060"/>
                </a:solidFill>
              </a:rPr>
              <a:t>Ответишь тем же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3B1FF3-3B6E-4FCD-9326-8E6932424576}"/>
              </a:ext>
            </a:extLst>
          </p:cNvPr>
          <p:cNvSpPr txBox="1"/>
          <p:nvPr/>
        </p:nvSpPr>
        <p:spPr>
          <a:xfrm>
            <a:off x="1351718" y="4293096"/>
            <a:ext cx="40026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b="1" dirty="0">
                <a:solidFill>
                  <a:srgbClr val="002060"/>
                </a:solidFill>
              </a:rPr>
              <a:t>Обидишься и тихо уйдёшь</a:t>
            </a:r>
          </a:p>
        </p:txBody>
      </p:sp>
    </p:spTree>
    <p:extLst>
      <p:ext uri="{BB962C8B-B14F-4D97-AF65-F5344CB8AC3E}">
        <p14:creationId xmlns:p14="http://schemas.microsoft.com/office/powerpoint/2010/main" val="1328273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E7149A-5976-4523-A95A-84D0C26252D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ru-RU" dirty="0"/>
              <a:t>Психологическое здоровье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53D069-A4B0-46D3-AE17-9D6F96922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это гармония человека как с самим собой, так и с окружающей средой: </a:t>
            </a:r>
          </a:p>
          <a:p>
            <a:r>
              <a:rPr lang="ru-RU" dirty="0"/>
              <a:t>другими людьми</a:t>
            </a:r>
          </a:p>
          <a:p>
            <a:r>
              <a:rPr lang="ru-RU" dirty="0"/>
              <a:t>природой</a:t>
            </a:r>
          </a:p>
          <a:p>
            <a:r>
              <a:rPr lang="ru-RU" dirty="0"/>
              <a:t>космосом.</a:t>
            </a:r>
          </a:p>
          <a:p>
            <a:endParaRPr lang="ru-RU" dirty="0"/>
          </a:p>
        </p:txBody>
      </p:sp>
      <p:pic>
        <p:nvPicPr>
          <p:cNvPr id="5" name="Рисунок 4" descr="Изображение выглядит как человек, внутренний, держит, сид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DA3FC6E-488F-4B10-9118-721A3EC063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476033"/>
            <a:ext cx="1776197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Изображение выглядит как внешний, вода, человек, дерево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D381A11-7032-4443-A06F-C5D95E4B23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15"/>
          <a:stretch/>
        </p:blipFill>
        <p:spPr>
          <a:xfrm>
            <a:off x="2084254" y="4404008"/>
            <a:ext cx="2909880" cy="1736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947779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BD7A83-297D-4119-9E84-7CDC8DC8BC8C}"/>
              </a:ext>
            </a:extLst>
          </p:cNvPr>
          <p:cNvSpPr txBox="1"/>
          <p:nvPr/>
        </p:nvSpPr>
        <p:spPr>
          <a:xfrm>
            <a:off x="1547665" y="1124744"/>
            <a:ext cx="5544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/>
                </a:solidFill>
              </a:rPr>
              <a:t>Как ты поступишь</a:t>
            </a:r>
            <a:r>
              <a:rPr lang="en-US" sz="2400" b="1" dirty="0">
                <a:solidFill>
                  <a:schemeClr val="accent2"/>
                </a:solidFill>
              </a:rPr>
              <a:t>,</a:t>
            </a:r>
            <a:r>
              <a:rPr lang="ru-RU" sz="2400" b="1" dirty="0">
                <a:solidFill>
                  <a:schemeClr val="accent2"/>
                </a:solidFill>
              </a:rPr>
              <a:t> чтобы чувствовать себя уверенней?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276861-C726-4D8C-A69D-3978EFB4B77D}"/>
              </a:ext>
            </a:extLst>
          </p:cNvPr>
          <p:cNvSpPr txBox="1"/>
          <p:nvPr/>
        </p:nvSpPr>
        <p:spPr>
          <a:xfrm>
            <a:off x="1907704" y="2708920"/>
            <a:ext cx="3654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Выберу сильного друга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2F6FD3-7492-4089-8EA8-B189B26E5EC5}"/>
              </a:ext>
            </a:extLst>
          </p:cNvPr>
          <p:cNvSpPr txBox="1"/>
          <p:nvPr/>
        </p:nvSpPr>
        <p:spPr>
          <a:xfrm>
            <a:off x="1907704" y="3789040"/>
            <a:ext cx="50406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Поставлю себе цель стать сильным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A805D3-88A7-4B10-BAED-017DCC88EF9F}"/>
              </a:ext>
            </a:extLst>
          </p:cNvPr>
          <p:cNvSpPr txBox="1"/>
          <p:nvPr/>
        </p:nvSpPr>
        <p:spPr>
          <a:xfrm>
            <a:off x="1907704" y="4869160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Ничего не буду делать</a:t>
            </a:r>
          </a:p>
        </p:txBody>
      </p:sp>
    </p:spTree>
    <p:extLst>
      <p:ext uri="{BB962C8B-B14F-4D97-AF65-F5344CB8AC3E}">
        <p14:creationId xmlns:p14="http://schemas.microsoft.com/office/powerpoint/2010/main" val="45159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65A2FA7-F8FE-4A1E-8614-79E4431A22CC}"/>
              </a:ext>
            </a:extLst>
          </p:cNvPr>
          <p:cNvSpPr txBox="1"/>
          <p:nvPr/>
        </p:nvSpPr>
        <p:spPr>
          <a:xfrm>
            <a:off x="3059832" y="620688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Памятка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4CBEA22-8CCC-4AFB-9F46-5083FA9B06BF}"/>
              </a:ext>
            </a:extLst>
          </p:cNvPr>
          <p:cNvSpPr/>
          <p:nvPr/>
        </p:nvSpPr>
        <p:spPr>
          <a:xfrm>
            <a:off x="827584" y="1443841"/>
            <a:ext cx="73448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Что надо делать</a:t>
            </a:r>
          </a:p>
          <a:p>
            <a:r>
              <a:rPr lang="ru-RU" sz="2400" dirty="0">
                <a:solidFill>
                  <a:srgbClr val="002060"/>
                </a:solidFill>
              </a:rPr>
              <a:t>1. Быть коммуникабельным и дружелюбным. Большое количество друзей и приятелей — гарантия от происков врагов.</a:t>
            </a:r>
          </a:p>
          <a:p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2. Стараться хорошо учиться — это спасает если не от большинства, то от многих проблем.</a:t>
            </a:r>
          </a:p>
          <a:p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3. Не принимать неудачи слишком уж близко к сердцу.</a:t>
            </a:r>
          </a:p>
          <a:p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4. Надо беречь здоровье, оно еще пригодится.</a:t>
            </a:r>
            <a:endParaRPr lang="ru-RU" sz="240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127726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7FF6AEF-761E-4CD4-9269-55EAA26EF736}"/>
              </a:ext>
            </a:extLst>
          </p:cNvPr>
          <p:cNvSpPr/>
          <p:nvPr/>
        </p:nvSpPr>
        <p:spPr>
          <a:xfrm>
            <a:off x="827584" y="1443841"/>
            <a:ext cx="71287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Чего не надо делать</a:t>
            </a:r>
          </a:p>
          <a:p>
            <a:endParaRPr lang="ru-RU" sz="2400" dirty="0"/>
          </a:p>
          <a:p>
            <a:r>
              <a:rPr lang="ru-RU" sz="2400" dirty="0">
                <a:solidFill>
                  <a:srgbClr val="002060"/>
                </a:solidFill>
              </a:rPr>
              <a:t>1. Нельзя позволять над собой </a:t>
            </a:r>
            <a:r>
              <a:rPr lang="ru-RU" sz="2400" dirty="0" err="1">
                <a:solidFill>
                  <a:srgbClr val="002060"/>
                </a:solidFill>
              </a:rPr>
              <a:t>по-злому</a:t>
            </a:r>
            <a:r>
              <a:rPr lang="ru-RU" sz="2400">
                <a:solidFill>
                  <a:srgbClr val="002060"/>
                </a:solidFill>
              </a:rPr>
              <a:t> смеяться.</a:t>
            </a:r>
            <a:endParaRPr lang="ru-RU" sz="2400" dirty="0">
              <a:solidFill>
                <a:srgbClr val="002060"/>
              </a:solidFill>
            </a:endParaRPr>
          </a:p>
          <a:p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2. Не стоит стесняться самого себя при посторонних. </a:t>
            </a:r>
          </a:p>
          <a:p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3. Не нужно прогуливать школу больше пары дней подряд — войдет в привычку, избавиться будет трудно.</a:t>
            </a:r>
          </a:p>
          <a:p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4. Не надо отчаиваться. Ты не один. Тебе помогут.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986844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E7F0B5-5F1F-4586-8A20-C506B252F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DFD4AD-CBA4-4FB4-A315-801DFC3926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>
                <a:hlinkClick r:id="rId2"/>
              </a:rPr>
              <a:t>https://snob.ru/i/indoc/f4/rubric_issue_event_1172228.jpg</a:t>
            </a:r>
            <a:endParaRPr lang="ru-RU" sz="1400" dirty="0"/>
          </a:p>
          <a:p>
            <a:r>
              <a:rPr lang="en-US" sz="1400" dirty="0">
                <a:hlinkClick r:id="rId3"/>
              </a:rPr>
              <a:t>https://childdevelop.ru/doc/images/news/5/505/nasmeshki_i.jpg</a:t>
            </a:r>
            <a:endParaRPr lang="ru-RU" sz="1400" dirty="0"/>
          </a:p>
          <a:p>
            <a:r>
              <a:rPr lang="en-US" sz="1400" dirty="0">
                <a:hlinkClick r:id="rId4"/>
              </a:rPr>
              <a:t>https://vritmevremeni.ru/media/k2/items/cache/c53a9eb7f98bd9efe52407712806bfee_L.jpg</a:t>
            </a:r>
            <a:endParaRPr lang="ru-RU" sz="1400" dirty="0"/>
          </a:p>
          <a:p>
            <a:r>
              <a:rPr lang="en-US" sz="1400" dirty="0">
                <a:hlinkClick r:id="rId5"/>
              </a:rPr>
              <a:t>https://i1.wp.com/proekt7d.ru/wp-content/uploads/2015/09/slovo-uluchshayushhee-otnosheniya.jpg?resize=690%2C416&amp;ssl=1</a:t>
            </a:r>
            <a:endParaRPr lang="ru-RU" sz="1400" dirty="0"/>
          </a:p>
          <a:p>
            <a:r>
              <a:rPr lang="en-US" sz="1400" dirty="0">
                <a:hlinkClick r:id="rId6"/>
              </a:rPr>
              <a:t>http://detstvocenter.ru/wp-content/uploads/2017/07/Children-waving-victory-signs.jpg</a:t>
            </a:r>
            <a:endParaRPr lang="ru-RU" sz="1400" dirty="0"/>
          </a:p>
          <a:p>
            <a:r>
              <a:rPr lang="en-US" sz="1400" dirty="0">
                <a:hlinkClick r:id="rId7"/>
              </a:rPr>
              <a:t>https://avatars.mds.yandex.net/get-pdb/70729/8e13e73d-a54f-4ddd-a402-99ebb1f40e3c/s1200</a:t>
            </a:r>
            <a:endParaRPr lang="ru-RU" sz="1400" dirty="0"/>
          </a:p>
          <a:p>
            <a:r>
              <a:rPr lang="en-US" sz="1400" dirty="0">
                <a:hlinkClick r:id="rId8"/>
              </a:rPr>
              <a:t>http://gp.by/upload/medialibrary/861/861194fbb62a8c80ca17e1cf9a272f92.jpg</a:t>
            </a:r>
            <a:endParaRPr lang="ru-RU" sz="1400" dirty="0"/>
          </a:p>
          <a:p>
            <a:r>
              <a:rPr lang="en-US" sz="1400" dirty="0">
                <a:hlinkClick r:id="rId7"/>
              </a:rPr>
              <a:t>https://avatars.mds.yandex.net/get-pdb/70729/8e13e73d-a54f-4ddd-a402-99ebb1f40e3c/s1200</a:t>
            </a:r>
            <a:endParaRPr lang="ru-RU" sz="1400" dirty="0"/>
          </a:p>
          <a:p>
            <a:r>
              <a:rPr lang="en-US" sz="1400" dirty="0">
                <a:hlinkClick r:id="rId9"/>
              </a:rPr>
              <a:t>https://www.e-reading.club/bookreader.php/1045678/Verkin_-_Kniga_sovetov_po_vyzhivaniyu_v_shkole.html</a:t>
            </a:r>
            <a:endParaRPr lang="ru-RU" sz="1400" dirty="0"/>
          </a:p>
          <a:p>
            <a:r>
              <a:rPr lang="en-US" sz="1400" dirty="0">
                <a:hlinkClick r:id="rId10"/>
              </a:rPr>
              <a:t>http://www.xn--www-ffd.kp40.ru/news_images/anons/32213.jpg</a:t>
            </a:r>
            <a:endParaRPr lang="ru-RU" sz="1400" dirty="0"/>
          </a:p>
          <a:p>
            <a:r>
              <a:rPr lang="en-US" sz="1400" dirty="0">
                <a:hlinkClick r:id="rId10"/>
              </a:rPr>
              <a:t>http://www.xn--www-ffd.kp40.ru/news_images/anons/32213.jpg</a:t>
            </a:r>
            <a:endParaRPr lang="ru-RU" sz="1400" dirty="0"/>
          </a:p>
          <a:p>
            <a:r>
              <a:rPr lang="en-US" sz="1400" dirty="0">
                <a:hlinkClick r:id="rId11"/>
              </a:rPr>
              <a:t>http://www.brd24.com/article/a-34284.html</a:t>
            </a:r>
            <a:endParaRPr lang="ru-RU" sz="1400" dirty="0"/>
          </a:p>
          <a:p>
            <a:r>
              <a:rPr lang="en-US" sz="1400" dirty="0">
                <a:hlinkClick r:id="rId12"/>
              </a:rPr>
              <a:t>https://static.caravan.kz/image/320/200/264361.jpg</a:t>
            </a:r>
            <a:endParaRPr lang="ru-RU" sz="1400" dirty="0"/>
          </a:p>
          <a:p>
            <a:r>
              <a:rPr lang="en-US" sz="1400" dirty="0">
                <a:hlinkClick r:id="rId13"/>
              </a:rPr>
              <a:t>http://vocmp.oblzdrav.ru/wp-content/uploads/10-6.jpg</a:t>
            </a:r>
            <a:endParaRPr lang="ru-RU" sz="1400" dirty="0"/>
          </a:p>
          <a:p>
            <a:r>
              <a:rPr lang="en-US" sz="1400" dirty="0">
                <a:hlinkClick r:id="rId14"/>
              </a:rPr>
              <a:t>http://gb6zlat74.ru/sites/default/files/articles/6/3.jpg</a:t>
            </a:r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82438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3E2C39-EEFC-45CF-8872-B586BC285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3E3DBD-AC1E-49B1-B811-2B575A8F0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>
                <a:hlinkClick r:id="rId2"/>
              </a:rPr>
              <a:t>https://images.aif.ru/011/545/6764ea624073e2a7513c8f7500ea3b1a.jpg</a:t>
            </a:r>
            <a:endParaRPr lang="ru-RU" sz="1400" dirty="0"/>
          </a:p>
          <a:p>
            <a:r>
              <a:rPr lang="en-US" sz="1400" dirty="0">
                <a:hlinkClick r:id="rId3"/>
              </a:rPr>
              <a:t>https://blog.kikoff.com.au/hubfs/Blog%20Post%20images%20(old%20site)/AdobeStock_112409582-1024x713.jpeg?t=1508525253714</a:t>
            </a:r>
            <a:endParaRPr lang="ru-RU" sz="1400" dirty="0"/>
          </a:p>
          <a:p>
            <a:r>
              <a:rPr lang="en-US" sz="1400" dirty="0">
                <a:hlinkClick r:id="rId4"/>
              </a:rPr>
              <a:t>http://szabotoi.ru/zdorovye-rebenka/dvigatelnaya-aktivnost</a:t>
            </a:r>
            <a:endParaRPr lang="ru-RU" sz="1400" dirty="0"/>
          </a:p>
          <a:p>
            <a:r>
              <a:rPr lang="en-US" sz="1400" dirty="0">
                <a:hlinkClick r:id="rId5"/>
              </a:rPr>
              <a:t>http://szabotoi.ru/assets/images/resources/163/4.jpg</a:t>
            </a:r>
            <a:endParaRPr lang="ru-RU" sz="1400" dirty="0"/>
          </a:p>
          <a:p>
            <a:r>
              <a:rPr lang="en-US" sz="1400" dirty="0">
                <a:hlinkClick r:id="rId6"/>
              </a:rPr>
              <a:t>http://ladysnews.ru/wp-content/uploads/642.2-300x150.jpg</a:t>
            </a:r>
            <a:endParaRPr lang="ru-RU" sz="1400" dirty="0"/>
          </a:p>
          <a:p>
            <a:r>
              <a:rPr lang="en-US" sz="1400" dirty="0">
                <a:hlinkClick r:id="rId7"/>
              </a:rPr>
              <a:t>https://deti.mail.ru/pic/wysiwyg/2016/02/01/32.jpg</a:t>
            </a:r>
            <a:endParaRPr lang="ru-RU" sz="1400" dirty="0"/>
          </a:p>
          <a:p>
            <a:r>
              <a:rPr lang="en-US" sz="1400" dirty="0">
                <a:hlinkClick r:id="rId8"/>
              </a:rPr>
              <a:t>https://arhivurokov.ru/intolimp/html/2017/02/06/i_5898206766c07/phpepfPbD_Emocii_11.jpeghttps://l1.sl-love.ru/sunmag.me/wp-content/uploads/2016/03/psixologia_zdorovya2.jpg</a:t>
            </a:r>
            <a:endParaRPr lang="ru-RU" sz="1400" dirty="0"/>
          </a:p>
          <a:p>
            <a:r>
              <a:rPr lang="en-US" sz="1400" dirty="0">
                <a:hlinkClick r:id="rId9"/>
              </a:rPr>
              <a:t>http://adalin.mospsy.ru/img3/di_01.jpg</a:t>
            </a:r>
            <a:endParaRPr lang="ru-RU" sz="1400" dirty="0"/>
          </a:p>
          <a:p>
            <a:r>
              <a:rPr lang="en-US" sz="1400" dirty="0">
                <a:hlinkClick r:id="rId10"/>
              </a:rPr>
              <a:t>https://img.tsn.ua/cached/1493389107/tsn-3bac3300c52cb6ddaf31ecd649e3841f/thumbs/1340x530/bf/b5/c1d7ff48bd046ee0453b4ef890f2b5bf.jpeg</a:t>
            </a:r>
            <a:endParaRPr lang="ru-RU" sz="1400" dirty="0"/>
          </a:p>
          <a:p>
            <a:r>
              <a:rPr lang="en-US" sz="1400" dirty="0">
                <a:hlinkClick r:id="rId11"/>
              </a:rPr>
              <a:t>http://mir.pravo.by/webroot/delivery/images/Biblioteka/agression/6.jpg</a:t>
            </a:r>
            <a:endParaRPr lang="ru-RU" sz="1400" dirty="0"/>
          </a:p>
          <a:p>
            <a:r>
              <a:rPr lang="en-US" sz="1400" dirty="0">
                <a:hlinkClick r:id="rId12"/>
              </a:rPr>
              <a:t>http://mir.pravo.by/webroot/delivery/images/Biblioteka/agression/7.jpg</a:t>
            </a:r>
            <a:endParaRPr lang="ru-RU" sz="1400" dirty="0"/>
          </a:p>
          <a:p>
            <a:r>
              <a:rPr lang="en-US" sz="1400" dirty="0">
                <a:hlinkClick r:id="rId13"/>
              </a:rPr>
              <a:t>http://www.7ya.ru/article/Drakam-net-Chto-delat-s-agressivnostyu-u-detej/</a:t>
            </a:r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4140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2627F2-3AED-4320-98E1-1846D55C0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>
                <a:solidFill>
                  <a:schemeClr val="accent1"/>
                </a:solidFill>
              </a:rPr>
              <a:t>Критерии психологического здоровья личности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962BAD-A34A-4ECB-9E41-030315AE4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/>
              <a:t>Понимание себя.</a:t>
            </a:r>
          </a:p>
          <a:p>
            <a:pPr lvl="0"/>
            <a:r>
              <a:rPr lang="ru-RU" dirty="0"/>
              <a:t>Позитивное самовосприятие.</a:t>
            </a:r>
          </a:p>
          <a:p>
            <a:pPr lvl="0"/>
            <a:r>
              <a:rPr lang="ru-RU" dirty="0"/>
              <a:t>Способность к самоуправлению.</a:t>
            </a:r>
          </a:p>
          <a:p>
            <a:pPr lvl="0"/>
            <a:r>
              <a:rPr lang="ru-RU" dirty="0"/>
              <a:t>Включенность в эмоционально-доверительное общение со сверстниками.</a:t>
            </a:r>
          </a:p>
          <a:p>
            <a:pPr lvl="0"/>
            <a:r>
              <a:rPr lang="ru-RU" dirty="0"/>
              <a:t>Способность к сопереживанию и принятию других.</a:t>
            </a:r>
          </a:p>
          <a:p>
            <a:pPr lvl="0"/>
            <a:r>
              <a:rPr lang="ru-RU" dirty="0"/>
              <a:t>Сформированность жизненных ценностей и планов.</a:t>
            </a:r>
          </a:p>
          <a:p>
            <a:pPr lvl="0"/>
            <a:r>
              <a:rPr lang="ru-RU" dirty="0"/>
              <a:t>Стремление к гуманистическим ценностям.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7522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565EA1-ACA4-43F2-A6E3-91D51E013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>
                <a:solidFill>
                  <a:schemeClr val="accent1"/>
                </a:solidFill>
              </a:rPr>
              <a:t>Норма психологического здоровья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1A42AA-123D-4C34-8B5F-B2C1842EE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Для психологического здоровья норма  предполагает гармонию между умением человека адаптироваться к среде и умением адаптировать ее в соответствии со своими потребностями.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Рисунок 6" descr="Изображение выглядит как небо, пляж, внешний, челове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445328C-48B3-412E-809E-18958EA25C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789040"/>
            <a:ext cx="216024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58590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1F54ABA-20AF-41A7-B5F7-4F8FEC14D634}"/>
              </a:ext>
            </a:extLst>
          </p:cNvPr>
          <p:cNvSpPr/>
          <p:nvPr/>
        </p:nvSpPr>
        <p:spPr>
          <a:xfrm>
            <a:off x="827584" y="2348880"/>
            <a:ext cx="3744416" cy="193899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dirty="0" err="1">
                <a:solidFill>
                  <a:srgbClr val="002060"/>
                </a:solidFill>
              </a:rPr>
              <a:t>Буллинг</a:t>
            </a:r>
            <a:r>
              <a:rPr lang="ru-RU" sz="2400" dirty="0">
                <a:solidFill>
                  <a:srgbClr val="002060"/>
                </a:solidFill>
              </a:rPr>
              <a:t> – это повторяющаяся умышленная агрессия по отношению к ребенку со стороны одноклассников.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AB163A-0104-465D-8119-CAF5B2BE3FA9}"/>
              </a:ext>
            </a:extLst>
          </p:cNvPr>
          <p:cNvSpPr txBox="1"/>
          <p:nvPr/>
        </p:nvSpPr>
        <p:spPr>
          <a:xfrm>
            <a:off x="2987824" y="764704"/>
            <a:ext cx="3586046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Что такое </a:t>
            </a:r>
            <a:r>
              <a:rPr lang="ru-RU" sz="3200" b="1" dirty="0" err="1">
                <a:solidFill>
                  <a:schemeClr val="accent1">
                    <a:lumMod val="75000"/>
                  </a:schemeClr>
                </a:solidFill>
              </a:rPr>
              <a:t>буллинг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</p:txBody>
      </p:sp>
      <p:pic>
        <p:nvPicPr>
          <p:cNvPr id="5" name="Рисунок 4" descr="Изображение выглядит как человек, окно, внутренний, сид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C46CA09-2CB7-41BB-AA08-503E93E1C5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945" y="2420888"/>
            <a:ext cx="1847850" cy="2305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Изображение выглядит как человек, ребенок, стена, мальчи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6BC628F-D5A7-4A6D-A6A8-08A668B37E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725938"/>
            <a:ext cx="2278868" cy="17116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62195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0C2155E-5568-4FAB-A59F-255C325D58E8}"/>
              </a:ext>
            </a:extLst>
          </p:cNvPr>
          <p:cNvSpPr/>
          <p:nvPr/>
        </p:nvSpPr>
        <p:spPr>
          <a:xfrm>
            <a:off x="1043608" y="1916833"/>
            <a:ext cx="691276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Агрессия</a:t>
            </a:r>
            <a:r>
              <a:rPr lang="ru-RU" sz="2600" dirty="0">
                <a:solidFill>
                  <a:srgbClr val="7030A0"/>
                </a:solidFill>
                <a:latin typeface="Times New Roman" panose="02020603050405020304" pitchFamily="18" charset="0"/>
              </a:rPr>
              <a:t>– это </a:t>
            </a:r>
            <a:r>
              <a:rPr lang="ru-RU" sz="26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поведение, причиняющее ущерб</a:t>
            </a:r>
            <a:r>
              <a:rPr lang="ru-RU" sz="2600" dirty="0">
                <a:solidFill>
                  <a:srgbClr val="7030A0"/>
                </a:solidFill>
                <a:latin typeface="Times New Roman" panose="02020603050405020304" pitchFamily="18" charset="0"/>
              </a:rPr>
              <a:t>.</a:t>
            </a:r>
            <a:endParaRPr lang="ru-RU" sz="2600" dirty="0">
              <a:solidFill>
                <a:srgbClr val="7030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D42784-F8B1-4CE6-B855-61847D5682F1}"/>
              </a:ext>
            </a:extLst>
          </p:cNvPr>
          <p:cNvSpPr txBox="1"/>
          <p:nvPr/>
        </p:nvSpPr>
        <p:spPr>
          <a:xfrm>
            <a:off x="2843808" y="908720"/>
            <a:ext cx="3268844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Что такое агрессия?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4B8E81-E6AA-414A-9496-E29067BC12BB}"/>
              </a:ext>
            </a:extLst>
          </p:cNvPr>
          <p:cNvSpPr txBox="1"/>
          <p:nvPr/>
        </p:nvSpPr>
        <p:spPr>
          <a:xfrm>
            <a:off x="3059832" y="2996951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Формы агрессии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F8B6084-0E23-4E95-85F1-69938AEBBB0C}"/>
              </a:ext>
            </a:extLst>
          </p:cNvPr>
          <p:cNvSpPr/>
          <p:nvPr/>
        </p:nvSpPr>
        <p:spPr>
          <a:xfrm>
            <a:off x="683568" y="3646184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</a:rPr>
              <a:t>физическая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</a:rPr>
              <a:t>(избиение, ранение)</a:t>
            </a:r>
            <a:endParaRPr lang="ru-RU" sz="24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652B8D0-A16A-41D5-BB90-500277066010}"/>
              </a:ext>
            </a:extLst>
          </p:cNvPr>
          <p:cNvSpPr/>
          <p:nvPr/>
        </p:nvSpPr>
        <p:spPr>
          <a:xfrm>
            <a:off x="4572000" y="3646184"/>
            <a:ext cx="36724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</a:rPr>
              <a:t>вербальная</a:t>
            </a:r>
            <a:r>
              <a:rPr lang="ru-RU" sz="2400" dirty="0">
                <a:latin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</a:rPr>
              <a:t>(словесная: оскорбление, клевета, отказ от общения).</a:t>
            </a:r>
            <a:endParaRPr lang="ru-RU" sz="2400" dirty="0"/>
          </a:p>
        </p:txBody>
      </p:sp>
      <p:pic>
        <p:nvPicPr>
          <p:cNvPr id="8" name="Рисунок 7" descr="Изображение выглядит как стена, человек, внутренний, фотография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6197491-17C0-46A3-B9B2-60697FC000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444" y="4725144"/>
            <a:ext cx="1946841" cy="1452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923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AD8BE05-E3D6-4EB2-A3FA-DF6EFEC87D98}"/>
              </a:ext>
            </a:extLst>
          </p:cNvPr>
          <p:cNvSpPr txBox="1"/>
          <p:nvPr/>
        </p:nvSpPr>
        <p:spPr>
          <a:xfrm>
            <a:off x="3131840" y="620688"/>
            <a:ext cx="3895425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2800" dirty="0"/>
              <a:t>Выбор  стратегии ответа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4016DF1-5131-4CC2-920C-5B54166811CD}"/>
              </a:ext>
            </a:extLst>
          </p:cNvPr>
          <p:cNvSpPr/>
          <p:nvPr/>
        </p:nvSpPr>
        <p:spPr>
          <a:xfrm>
            <a:off x="1403648" y="1412776"/>
            <a:ext cx="640871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№1. Превратить обиду в комплимент.</a:t>
            </a:r>
            <a:r>
              <a:rPr lang="ru-RU" sz="26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702DF08-6BA7-4597-9055-D72A1C770F43}"/>
              </a:ext>
            </a:extLst>
          </p:cNvPr>
          <p:cNvSpPr/>
          <p:nvPr/>
        </p:nvSpPr>
        <p:spPr>
          <a:xfrm>
            <a:off x="1259632" y="2060848"/>
            <a:ext cx="55983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«Спасибо тебе огромное!»</a:t>
            </a:r>
          </a:p>
          <a:p>
            <a:endParaRPr lang="ru-RU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 «Как хорошо, что ты это заметил» </a:t>
            </a:r>
          </a:p>
          <a:p>
            <a:endParaRPr lang="ru-RU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«Спасибо за комплимент»</a:t>
            </a:r>
          </a:p>
        </p:txBody>
      </p:sp>
      <p:pic>
        <p:nvPicPr>
          <p:cNvPr id="3" name="Рисунок 2" descr="Изображение выглядит как человек, женщина, внутренний, сте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7278A2E-6220-455B-9CAA-6814460994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66"/>
          <a:stretch/>
        </p:blipFill>
        <p:spPr>
          <a:xfrm>
            <a:off x="6428967" y="4539081"/>
            <a:ext cx="1113263" cy="1267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Изображение выглядит как человек, женщина, внутренний, сте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45F3585-BBED-470B-B23C-1621A163A8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218"/>
          <a:stretch/>
        </p:blipFill>
        <p:spPr>
          <a:xfrm>
            <a:off x="1588704" y="4509120"/>
            <a:ext cx="1152128" cy="1267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Свиток: горизонтальный 7">
            <a:extLst>
              <a:ext uri="{FF2B5EF4-FFF2-40B4-BE49-F238E27FC236}">
                <a16:creationId xmlns:a16="http://schemas.microsoft.com/office/drawing/2014/main" id="{D4D5BDDE-C1ED-45F7-80B1-3EA8BF5AB782}"/>
              </a:ext>
            </a:extLst>
          </p:cNvPr>
          <p:cNvSpPr/>
          <p:nvPr/>
        </p:nvSpPr>
        <p:spPr>
          <a:xfrm>
            <a:off x="3224686" y="4293096"/>
            <a:ext cx="2720427" cy="161392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Комплимент – форма похвалы</a:t>
            </a:r>
          </a:p>
        </p:txBody>
      </p:sp>
    </p:spTree>
    <p:extLst>
      <p:ext uri="{BB962C8B-B14F-4D97-AF65-F5344CB8AC3E}">
        <p14:creationId xmlns:p14="http://schemas.microsoft.com/office/powerpoint/2010/main" val="2802985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5455FB6-96DC-4A95-BB41-76DFC40FC831}"/>
              </a:ext>
            </a:extLst>
          </p:cNvPr>
          <p:cNvSpPr/>
          <p:nvPr/>
        </p:nvSpPr>
        <p:spPr>
          <a:xfrm>
            <a:off x="827584" y="1052736"/>
            <a:ext cx="748883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№2. Говорить «Ну и что?» или «Какая разница».</a:t>
            </a:r>
            <a:endParaRPr lang="ru-RU" sz="2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C63938C-659E-4F75-A2D9-DDB45696BEEF}"/>
              </a:ext>
            </a:extLst>
          </p:cNvPr>
          <p:cNvSpPr/>
          <p:nvPr/>
        </p:nvSpPr>
        <p:spPr>
          <a:xfrm>
            <a:off x="1187625" y="1772816"/>
            <a:ext cx="6552727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rgbClr val="002060"/>
                </a:solidFill>
              </a:rPr>
              <a:t>«Ну и что?.. Кому какое дело?», </a:t>
            </a:r>
          </a:p>
          <a:p>
            <a:endParaRPr lang="ru-RU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rgbClr val="002060"/>
                </a:solidFill>
              </a:rPr>
              <a:t>«И что дальше?.. Что ты хочешь этим сказать?».</a:t>
            </a:r>
          </a:p>
        </p:txBody>
      </p:sp>
      <p:pic>
        <p:nvPicPr>
          <p:cNvPr id="5" name="Рисунок 4" descr="Изображение выглядит как челове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38E4D97-551B-4861-A8F3-EF5E4E9DBC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789040"/>
            <a:ext cx="3420380" cy="22802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27426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5F212D8-E65E-40B7-A7CA-8605C017FC5F}"/>
              </a:ext>
            </a:extLst>
          </p:cNvPr>
          <p:cNvSpPr/>
          <p:nvPr/>
        </p:nvSpPr>
        <p:spPr>
          <a:xfrm>
            <a:off x="1331640" y="980729"/>
            <a:ext cx="626469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№3.Проявлять хорошие манеры.</a:t>
            </a:r>
            <a:r>
              <a:rPr lang="ru-RU" sz="25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Говорить «Спасибо».</a:t>
            </a:r>
            <a:r>
              <a:rPr lang="ru-RU" sz="25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6CB9C6B-A9D1-4798-944D-88A948F3A13E}"/>
              </a:ext>
            </a:extLst>
          </p:cNvPr>
          <p:cNvSpPr/>
          <p:nvPr/>
        </p:nvSpPr>
        <p:spPr>
          <a:xfrm>
            <a:off x="1331640" y="1844824"/>
            <a:ext cx="55263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«Благодарю за комментарий» 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«Я ценю твое мнение». </a:t>
            </a:r>
          </a:p>
          <a:p>
            <a:endParaRPr lang="ru-RU" dirty="0"/>
          </a:p>
        </p:txBody>
      </p:sp>
      <p:pic>
        <p:nvPicPr>
          <p:cNvPr id="4" name="Picture 2" descr="http://oash.info/assets/photos/2014news/shsp%2022%2024%20February.png">
            <a:extLst>
              <a:ext uri="{FF2B5EF4-FFF2-40B4-BE49-F238E27FC236}">
                <a16:creationId xmlns:a16="http://schemas.microsoft.com/office/drawing/2014/main" id="{C6ECAFCD-1843-4F5D-8CD7-ADD868FDA0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664" y="3789040"/>
            <a:ext cx="2437259" cy="24282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8ACFA03-2867-4AA0-95CC-625EE31033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02" t="9775"/>
          <a:stretch/>
        </p:blipFill>
        <p:spPr>
          <a:xfrm>
            <a:off x="4905309" y="3789040"/>
            <a:ext cx="1952691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Свиток: горизонтальный 6">
            <a:extLst>
              <a:ext uri="{FF2B5EF4-FFF2-40B4-BE49-F238E27FC236}">
                <a16:creationId xmlns:a16="http://schemas.microsoft.com/office/drawing/2014/main" id="{3BB9B3C0-4CC0-4ADE-881A-4A5302E72E11}"/>
              </a:ext>
            </a:extLst>
          </p:cNvPr>
          <p:cNvSpPr/>
          <p:nvPr/>
        </p:nvSpPr>
        <p:spPr>
          <a:xfrm>
            <a:off x="6012160" y="1484784"/>
            <a:ext cx="2376264" cy="201622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Комментарий -  запись</a:t>
            </a:r>
            <a:r>
              <a:rPr lang="en-US" sz="2000" b="1" dirty="0"/>
              <a:t>,</a:t>
            </a:r>
            <a:r>
              <a:rPr lang="ru-RU" sz="2000" b="1" dirty="0"/>
              <a:t> замечание о чём-либо</a:t>
            </a:r>
          </a:p>
        </p:txBody>
      </p:sp>
    </p:spTree>
    <p:extLst>
      <p:ext uri="{BB962C8B-B14F-4D97-AF65-F5344CB8AC3E}">
        <p14:creationId xmlns:p14="http://schemas.microsoft.com/office/powerpoint/2010/main" val="199717502"/>
      </p:ext>
    </p:extLst>
  </p:cSld>
  <p:clrMapOvr>
    <a:masterClrMapping/>
  </p:clrMapOvr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569</TotalTime>
  <Words>1010</Words>
  <Application>Microsoft Office PowerPoint</Application>
  <PresentationFormat>Экран (4:3)</PresentationFormat>
  <Paragraphs>152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La mente</vt:lpstr>
      <vt:lpstr>Презентация PowerPoint</vt:lpstr>
      <vt:lpstr>Психологическое здоровье</vt:lpstr>
      <vt:lpstr>Критерии психологического здоровья личности</vt:lpstr>
      <vt:lpstr>Норма психологического здоровья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26</cp:revision>
  <dcterms:created xsi:type="dcterms:W3CDTF">2017-07-06T18:36:00Z</dcterms:created>
  <dcterms:modified xsi:type="dcterms:W3CDTF">2018-03-30T22:30:55Z</dcterms:modified>
</cp:coreProperties>
</file>