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3" r:id="rId3"/>
    <p:sldId id="262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660066"/>
    <a:srgbClr val="D426BB"/>
    <a:srgbClr val="DE46C8"/>
    <a:srgbClr val="00CC5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noFill/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42852"/>
            <a:ext cx="914400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УЧРЕЖДЕНИЕ ДЕТСКИЙ САД «ГОЛУБЫЕ ДОРОЖКИ» Г.ВОЛГОДОНСКА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s://bal-ds41.edumsko.ru/uploads/2000/1705/section/107896/logopediy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928802"/>
            <a:ext cx="642942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57158" y="1071546"/>
            <a:ext cx="835824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ВЕСЁЛАЯ СЧИТАЛОЧКА  № 1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929330"/>
            <a:ext cx="671517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Разработала Меркулова Елена Анатольевна</a:t>
            </a:r>
            <a:endParaRPr lang="ru-RU" sz="2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noFill/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14290"/>
            <a:ext cx="8143932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ЦЕЛЬ:</a:t>
            </a:r>
            <a:r>
              <a:rPr lang="ru-RU" sz="2400" dirty="0" smtClean="0"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Укрепление мышц артикуляционного аппарата. 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Подготовка артикуляционного аппарата к правильному произношению звуков.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000240"/>
            <a:ext cx="8358246" cy="2857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929330"/>
            <a:ext cx="671517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143116"/>
            <a:ext cx="850112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РЕКОМЕНДАЦИИ:</a:t>
            </a:r>
          </a:p>
          <a:p>
            <a:endParaRPr lang="ru-RU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  <a:t>Гимнастику целесообразно проводить перед зеркалом, выполняя каждое упражнение 5 – 6 раз. </a:t>
            </a:r>
          </a:p>
          <a:p>
            <a:pPr>
              <a:buFont typeface="Wingdings" pitchFamily="2" charset="2"/>
              <a:buChar char="Ø"/>
            </a:pPr>
            <a:endParaRPr lang="ru-RU" sz="21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  <a:t> Проводить один комплекс артикуляционной гимнастики за один подход.</a:t>
            </a:r>
          </a:p>
          <a:p>
            <a:pPr>
              <a:buFont typeface="Wingdings" pitchFamily="2" charset="2"/>
              <a:buChar char="Ø"/>
            </a:pPr>
            <a:endParaRPr lang="ru-RU" sz="21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  <a:t> Общая продолжительность занятия с детьми 4 – 5 лет не должна превышать семи минут, с детьми 6 - 7 лет – 10 минут.</a:t>
            </a:r>
            <a:b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100" dirty="0" smtClean="0">
                <a:solidFill>
                  <a:srgbClr val="002060"/>
                </a:solidFill>
                <a:latin typeface="Arial Black" pitchFamily="34" charset="0"/>
              </a:rPr>
              <a:t>Использован материал  из пособия Куликовской Л.А.</a:t>
            </a:r>
            <a:endParaRPr lang="ru-RU" sz="2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Раз – мы ротик открываем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Будто кошечки зеваем.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86454"/>
            <a:ext cx="8572560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Открывать широко рот и закрывать его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1</a:t>
            </a:r>
            <a:endParaRPr lang="ru-RU" sz="3400" dirty="0">
              <a:latin typeface="Arial Black" pitchFamily="34" charset="0"/>
            </a:endParaRPr>
          </a:p>
        </p:txBody>
      </p:sp>
      <p:pic>
        <p:nvPicPr>
          <p:cNvPr id="16386" name="Picture 2" descr="G:\КУЛИКОВСКАЯ  СЧИТАЛКИ\3.jpg"/>
          <p:cNvPicPr>
            <a:picLocks noChangeAspect="1" noChangeArrowheads="1"/>
          </p:cNvPicPr>
          <p:nvPr/>
        </p:nvPicPr>
        <p:blipFill>
          <a:blip r:embed="rId3" cstate="print"/>
          <a:srcRect l="5369" t="22916" r="5369" b="16666"/>
          <a:stretch>
            <a:fillRect/>
          </a:stretch>
        </p:blipFill>
        <p:spPr bwMode="auto">
          <a:xfrm>
            <a:off x="428596" y="1571612"/>
            <a:ext cx="4000528" cy="4000528"/>
          </a:xfrm>
          <a:prstGeom prst="rect">
            <a:avLst/>
          </a:prstGeom>
          <a:noFill/>
          <a:ln w="38100">
            <a:solidFill>
              <a:srgbClr val="FF339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/>
          <p:nvPr/>
        </p:nvPicPr>
        <p:blipFill>
          <a:blip r:embed="rId4" cstate="print"/>
          <a:srcRect l="22521" t="13781" r="21694" b="14558"/>
          <a:stretch>
            <a:fillRect/>
          </a:stretch>
        </p:blipFill>
        <p:spPr bwMode="auto">
          <a:xfrm>
            <a:off x="5643570" y="1571612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print"/>
          <a:srcRect l="23775" t="15377" r="22190" b="15424"/>
          <a:stretch>
            <a:fillRect/>
          </a:stretch>
        </p:blipFill>
        <p:spPr bwMode="auto">
          <a:xfrm>
            <a:off x="5643570" y="3571876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Два – подуем в дудочки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Губки, словно трубочки.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86454"/>
            <a:ext cx="8572560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Тянуть губы вперёд «хоботком»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>
                <a:latin typeface="Arial Black" pitchFamily="34" charset="0"/>
              </a:rPr>
              <a:t>2</a:t>
            </a:r>
          </a:p>
        </p:txBody>
      </p:sp>
      <p:pic>
        <p:nvPicPr>
          <p:cNvPr id="17410" name="Picture 2" descr="G:\КУЛИКОВСКАЯ  СЧИТАЛКИ\6.jpg"/>
          <p:cNvPicPr>
            <a:picLocks noChangeAspect="1" noChangeArrowheads="1"/>
          </p:cNvPicPr>
          <p:nvPr/>
        </p:nvPicPr>
        <p:blipFill>
          <a:blip r:embed="rId3" cstate="print"/>
          <a:srcRect l="5369" t="25000" r="5369" b="16666"/>
          <a:stretch>
            <a:fillRect/>
          </a:stretch>
        </p:blipFill>
        <p:spPr bwMode="auto">
          <a:xfrm>
            <a:off x="428596" y="1571612"/>
            <a:ext cx="4143404" cy="4000528"/>
          </a:xfrm>
          <a:prstGeom prst="rect">
            <a:avLst/>
          </a:prstGeom>
          <a:noFill/>
          <a:ln w="38100">
            <a:solidFill>
              <a:srgbClr val="FF339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22363" t="12238" r="22591" b="14331"/>
          <a:stretch>
            <a:fillRect/>
          </a:stretch>
        </p:blipFill>
        <p:spPr bwMode="auto">
          <a:xfrm>
            <a:off x="5572132" y="3714752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22341" t="13638" r="22341" b="13638"/>
          <a:stretch>
            <a:fillRect/>
          </a:stretch>
        </p:blipFill>
        <p:spPr bwMode="auto">
          <a:xfrm>
            <a:off x="5572132" y="1571612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Три – на губки посмотри,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Улыбаемся на три.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86454"/>
            <a:ext cx="8572560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Широко улыбаться, растягивая губы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3</a:t>
            </a:r>
            <a:endParaRPr lang="ru-RU" sz="3400" dirty="0">
              <a:latin typeface="Arial Black" pitchFamily="34" charset="0"/>
            </a:endParaRPr>
          </a:p>
        </p:txBody>
      </p:sp>
      <p:pic>
        <p:nvPicPr>
          <p:cNvPr id="18434" name="Picture 2" descr="G:\КУЛИКОВСКАЯ  СЧИТАЛКИ\9.jpg"/>
          <p:cNvPicPr>
            <a:picLocks noChangeAspect="1" noChangeArrowheads="1"/>
          </p:cNvPicPr>
          <p:nvPr/>
        </p:nvPicPr>
        <p:blipFill>
          <a:blip r:embed="rId3" cstate="print"/>
          <a:srcRect l="5369" t="17785" r="5369" b="16667"/>
          <a:stretch>
            <a:fillRect/>
          </a:stretch>
        </p:blipFill>
        <p:spPr bwMode="auto">
          <a:xfrm>
            <a:off x="357158" y="1500174"/>
            <a:ext cx="3857652" cy="4185282"/>
          </a:xfrm>
          <a:prstGeom prst="rect">
            <a:avLst/>
          </a:prstGeom>
          <a:noFill/>
          <a:ln w="38100">
            <a:solidFill>
              <a:srgbClr val="FF339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/>
          <p:nvPr/>
        </p:nvPicPr>
        <p:blipFill>
          <a:blip r:embed="rId4" cstate="print"/>
          <a:srcRect l="22834" t="12496" r="22716" b="12525"/>
          <a:stretch>
            <a:fillRect/>
          </a:stretch>
        </p:blipFill>
        <p:spPr bwMode="auto">
          <a:xfrm>
            <a:off x="5429256" y="3643314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print"/>
          <a:srcRect l="13462" t="6841" r="13461" b="4226"/>
          <a:stretch>
            <a:fillRect/>
          </a:stretch>
        </p:blipFill>
        <p:spPr bwMode="auto">
          <a:xfrm>
            <a:off x="5429256" y="1571612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115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23</cp:revision>
  <dcterms:created xsi:type="dcterms:W3CDTF">2018-03-21T08:07:19Z</dcterms:created>
  <dcterms:modified xsi:type="dcterms:W3CDTF">2018-04-01T18:02:06Z</dcterms:modified>
</cp:coreProperties>
</file>