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99CC"/>
    <a:srgbClr val="FFCCCC"/>
    <a:srgbClr val="6600CC"/>
    <a:srgbClr val="80008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E85B2D-490E-4F29-BF9D-76E9427A6FDD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D137CA-1C7D-4D18-955A-82A4222A51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37CA-1C7D-4D18-955A-82A4222A51DF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D137CA-1C7D-4D18-955A-82A4222A51D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29B4-4227-4329-B574-F5A00265EA7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7AEBC-68BE-404D-833A-007EA9C2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29B4-4227-4329-B574-F5A00265EA7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7AEBC-68BE-404D-833A-007EA9C2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29B4-4227-4329-B574-F5A00265EA7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7AEBC-68BE-404D-833A-007EA9C2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29B4-4227-4329-B574-F5A00265EA7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7AEBC-68BE-404D-833A-007EA9C2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29B4-4227-4329-B574-F5A00265EA7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7AEBC-68BE-404D-833A-007EA9C2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29B4-4227-4329-B574-F5A00265EA7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7AEBC-68BE-404D-833A-007EA9C2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29B4-4227-4329-B574-F5A00265EA7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7AEBC-68BE-404D-833A-007EA9C2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29B4-4227-4329-B574-F5A00265EA7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7AEBC-68BE-404D-833A-007EA9C2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29B4-4227-4329-B574-F5A00265EA7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7AEBC-68BE-404D-833A-007EA9C2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29B4-4227-4329-B574-F5A00265EA7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7AEBC-68BE-404D-833A-007EA9C2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BF29B4-4227-4329-B574-F5A00265EA7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7AEBC-68BE-404D-833A-007EA9C2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BF29B4-4227-4329-B574-F5A00265EA76}" type="datetimeFigureOut">
              <a:rPr lang="ru-RU" smtClean="0"/>
              <a:pPr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7AEBC-68BE-404D-833A-007EA9C231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la-mer-tourmentee,-vagues,-ocean-140596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171400"/>
            <a:ext cx="9144000" cy="70294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0"/>
            <a:ext cx="3384376" cy="908720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ln w="900" cmpd="sng">
                  <a:solidFill>
                    <a:srgbClr val="FF0000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МБДОУ  </a:t>
            </a:r>
            <a:r>
              <a:rPr lang="ru-RU" sz="2000" b="1" i="1" dirty="0" err="1" smtClean="0">
                <a:ln w="900" cmpd="sng">
                  <a:solidFill>
                    <a:srgbClr val="FF0000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</a:t>
            </a:r>
            <a:r>
              <a:rPr lang="ru-RU" sz="2000" b="1" i="1" dirty="0" smtClean="0">
                <a:ln w="900" cmpd="sng">
                  <a:solidFill>
                    <a:srgbClr val="FF0000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/с № 18 «Аленка»</a:t>
            </a:r>
          </a:p>
          <a:p>
            <a:r>
              <a:rPr lang="ru-RU" sz="2000" b="1" i="1" dirty="0">
                <a:ln w="900" cmpd="sng">
                  <a:solidFill>
                    <a:srgbClr val="FF0000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</a:t>
            </a:r>
            <a:r>
              <a:rPr lang="ru-RU" sz="2000" b="1" i="1" dirty="0" smtClean="0">
                <a:ln w="900" cmpd="sng">
                  <a:solidFill>
                    <a:srgbClr val="FF0000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. Сафоново</a:t>
            </a:r>
            <a:endParaRPr lang="ru-RU" sz="2000" b="1" i="1" dirty="0">
              <a:ln w="900" cmpd="sng">
                <a:solidFill>
                  <a:srgbClr val="FF0000">
                    <a:alpha val="55000"/>
                  </a:srgb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4932040" y="5805264"/>
            <a:ext cx="3960440" cy="8640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b="1" i="1" dirty="0" smtClean="0">
                <a:ln w="900" cmpd="sng">
                  <a:solidFill>
                    <a:srgbClr val="FF0000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Воспитатель </a:t>
            </a:r>
            <a:r>
              <a:rPr lang="ru-RU" sz="2400" b="1" i="1" dirty="0" err="1" smtClean="0">
                <a:ln w="900" cmpd="sng">
                  <a:solidFill>
                    <a:srgbClr val="FF0000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Щокало</a:t>
            </a:r>
            <a:r>
              <a:rPr lang="ru-RU" sz="2400" b="1" i="1" dirty="0" smtClean="0">
                <a:ln w="900" cmpd="sng">
                  <a:solidFill>
                    <a:srgbClr val="FF0000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С. В.</a:t>
            </a:r>
            <a:endParaRPr kumimoji="0" lang="ru-RU" sz="2400" b="1" i="1" u="none" strike="noStrike" kern="1200" normalizeH="0" baseline="0" noProof="0" dirty="0" smtClean="0">
              <a:ln w="900" cmpd="sng">
                <a:solidFill>
                  <a:srgbClr val="FF0000">
                    <a:alpha val="55000"/>
                  </a:srgb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836712"/>
            <a:ext cx="792088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0066"/>
                </a:solidFill>
              </a:rPr>
              <a:t>Использование</a:t>
            </a: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66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solidFill>
                  <a:srgbClr val="000066"/>
                </a:solidFill>
              </a:rPr>
              <a:t>упражнений на релаксацию в работе с детьми дошкольного возраста</a:t>
            </a:r>
            <a:endParaRPr lang="ru-RU" sz="54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zl.ntpzqivq.1024x1024-65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00CC"/>
                </a:solidFill>
                <a:latin typeface="Comic Sans MS" pitchFamily="66" charset="0"/>
              </a:rPr>
              <a:t>«Черепаха»</a:t>
            </a:r>
            <a:endParaRPr lang="ru-RU" b="1" dirty="0">
              <a:solidFill>
                <a:srgbClr val="6600CC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20151202_155948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259632" y="1340768"/>
            <a:ext cx="6624735" cy="5040560"/>
          </a:xfrm>
          <a:ln>
            <a:solidFill>
              <a:schemeClr val="tx1"/>
            </a:solidFill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veta_radugi_1572951.jpe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92696"/>
            <a:ext cx="9324528" cy="165618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Для таких ежедневных </a:t>
            </a:r>
            <a:r>
              <a:rPr lang="ru-RU" sz="2400" b="1" i="1" u="sng" dirty="0" smtClean="0">
                <a:solidFill>
                  <a:srgbClr val="FF0000"/>
                </a:solidFill>
                <a:latin typeface="Comic Sans MS" pitchFamily="66" charset="0"/>
              </a:rPr>
              <a:t>релаксационных пауз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дети укладываются на ковер, закрывают глаза, воспитатель негромким спокойным голосом читает текст-картину, которую ребенок должен себе представить и почувствовать. Все это выполняется под тихую медленную музыку. Выведение из состояния релаксации должно произноситься более громко, бодрее и быстрее.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20151021_155339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342091" y="2924944"/>
            <a:ext cx="4534165" cy="3744416"/>
          </a:xfrm>
          <a:ln>
            <a:solidFill>
              <a:schemeClr val="tx1"/>
            </a:solidFill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ankoboev.Ru_sine_fioletovyi_fon_i_tonkie_volnovye_linii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08920"/>
            <a:ext cx="8712968" cy="115212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Выполнение таких упражнений очень нравится детям, так как в них есть элемент игры. Они быстро обучаются этому непростому умению расслабляться. В процессе расслабления организм наилучшим образом перераспределяет энергию и пытается привести тело к равновесию и гармонии. </a:t>
            </a:r>
            <a:b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Расслабляясь, возбужденные дети постепенно становятся более </a:t>
            </a:r>
            <a:r>
              <a:rPr lang="ru-RU" sz="2400" b="1" dirty="0" err="1" smtClean="0">
                <a:solidFill>
                  <a:schemeClr val="bg1"/>
                </a:solidFill>
                <a:latin typeface="Comic Sans MS" pitchFamily="66" charset="0"/>
              </a:rPr>
              <a:t>уравновешанными</a:t>
            </a:r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, внимательными и терпеливыми. Дети заторможенные, скованные, робкие приобретают уверенность, бодрость, свободу в выражении своих чувств и мыслей.</a:t>
            </a:r>
            <a:b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Такая системная работа позволяет детскому организму сбрасывать излишки напряжения и восстанавливать равновесие, тем самым, сохраняя здоровье.</a:t>
            </a:r>
            <a:r>
              <a:rPr lang="ru-RU" sz="2400" b="1" dirty="0" smtClean="0">
                <a:solidFill>
                  <a:schemeClr val="bg1"/>
                </a:solidFill>
              </a:rPr>
              <a:t/>
            </a:r>
            <a:br>
              <a:rPr lang="ru-RU" sz="2400" b="1" dirty="0" smtClean="0">
                <a:solidFill>
                  <a:schemeClr val="bg1"/>
                </a:solidFill>
              </a:rPr>
            </a:b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teta2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5"/>
            <a:ext cx="8064896" cy="3096345"/>
          </a:xfrm>
        </p:spPr>
        <p:txBody>
          <a:bodyPr>
            <a:noAutofit/>
          </a:bodyPr>
          <a:lstStyle/>
          <a:p>
            <a:r>
              <a:rPr lang="ru-RU" sz="1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Современные дошкольники порой загружены не меньше взрослых. </a:t>
            </a:r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Посещая детский сад,  </a:t>
            </a:r>
            <a:r>
              <a:rPr lang="ru-RU" sz="1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они получают большое количество информации</a:t>
            </a:r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, много двигаются, находятся в ситуациях постоянного общения, поэтому </a:t>
            </a:r>
            <a:r>
              <a:rPr lang="ru-RU" sz="1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устают физически и эмоционально. </a:t>
            </a:r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 </a:t>
            </a:r>
            <a:r>
              <a:rPr lang="ru-RU" sz="1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Такие нагрузки отрицательно сказываются на психическом здоровье детей. </a:t>
            </a:r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Детям сложно контролировать процессы возбуждения и торможения нервной системы. </a:t>
            </a:r>
            <a:r>
              <a:rPr lang="ru-RU" sz="1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/>
            </a:r>
            <a:br>
              <a:rPr lang="ru-RU" sz="1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</a:br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А что делать, если совсем маленький ребенок перенапряжен, перевозбужден и сложно успокаивается после активных игр и общения? Как победить детскую </a:t>
            </a:r>
            <a:r>
              <a:rPr lang="ru-RU" sz="19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гипервозбудимость</a:t>
            </a:r>
            <a:r>
              <a:rPr lang="ru-RU" sz="19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omic Sans MS" pitchFamily="66" charset="0"/>
              </a:rPr>
              <a:t>? 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645024"/>
            <a:ext cx="6400800" cy="481608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4" name="Рисунок 3" descr="Характер-ребенка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260199">
            <a:off x="4821969" y="3574512"/>
            <a:ext cx="3960440" cy="2952328"/>
          </a:xfrm>
          <a:prstGeom prst="rect">
            <a:avLst/>
          </a:prstGeom>
        </p:spPr>
      </p:pic>
      <p:pic>
        <p:nvPicPr>
          <p:cNvPr id="8" name="Рисунок 7" descr="vw00055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1217274">
            <a:off x="402818" y="3575858"/>
            <a:ext cx="4104456" cy="2952328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q_water_drops-wid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420888"/>
            <a:ext cx="8892480" cy="288032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latin typeface="Comic Sans MS" pitchFamily="66" charset="0"/>
              </a:rPr>
              <a:t> </a:t>
            </a:r>
            <a:r>
              <a:rPr lang="ru-RU" sz="2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Чтобы научить детей ощущать свои эмоции, управлять своим поведением, слышать свое тело, </a:t>
            </a:r>
            <a:r>
              <a:rPr lang="ru-RU" sz="22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во второй младшей группе  в  </a:t>
            </a:r>
            <a:r>
              <a:rPr lang="ru-RU" sz="2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воспитательно-образовательной </a:t>
            </a:r>
            <a:r>
              <a:rPr lang="ru-RU" sz="22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деятельности используется </a:t>
            </a:r>
            <a:r>
              <a:rPr lang="ru-RU" sz="2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такой элемент технологии сохранения и стимулирования здоровья, как </a:t>
            </a:r>
            <a:r>
              <a:rPr lang="ru-RU" sz="2200" b="1" i="1" u="sng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C0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релаксация</a:t>
            </a:r>
            <a:r>
              <a:rPr lang="ru-RU" sz="2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.</a:t>
            </a:r>
            <a:br>
              <a:rPr lang="ru-RU" sz="2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</a:br>
            <a:r>
              <a:rPr lang="ru-RU" sz="2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Релаксация (от лат. </a:t>
            </a:r>
            <a:r>
              <a:rPr lang="ru-RU" sz="2200" b="1" dirty="0" err="1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relaxation</a:t>
            </a:r>
            <a:r>
              <a:rPr lang="ru-RU" sz="2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 – ослабление, расслабление) – глубокое мышечное расслабление, сопровождающееся снятием психического напряжения. </a:t>
            </a:r>
            <a:r>
              <a:rPr lang="ru-RU" sz="22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/>
            </a:r>
            <a:br>
              <a:rPr lang="ru-RU" sz="22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</a:br>
            <a:r>
              <a:rPr lang="ru-RU" sz="2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/>
            </a:r>
            <a:br>
              <a:rPr lang="ru-RU" sz="2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</a:br>
            <a:r>
              <a:rPr lang="ru-RU" sz="2200" b="1" i="1" u="sng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Релаксация </a:t>
            </a:r>
            <a:r>
              <a:rPr lang="ru-RU" sz="2200" b="1" i="1" u="sng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rgbClr val="FF000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включает в себя следующие компоненты</a:t>
            </a:r>
            <a:r>
              <a:rPr lang="ru-RU" sz="2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:</a:t>
            </a:r>
            <a:br>
              <a:rPr lang="ru-RU" sz="2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</a:br>
            <a:r>
              <a:rPr lang="ru-RU" sz="22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/>
            </a:r>
            <a:br>
              <a:rPr lang="ru-RU" sz="22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</a:br>
            <a:r>
              <a:rPr lang="ru-RU" sz="22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- Осознание </a:t>
            </a:r>
            <a:r>
              <a:rPr lang="ru-RU" sz="2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телесных ощущений, связанных с напряжением и расслаблением;</a:t>
            </a:r>
            <a:br>
              <a:rPr lang="ru-RU" sz="2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</a:br>
            <a:r>
              <a:rPr lang="ru-RU" sz="22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/>
            </a:r>
            <a:br>
              <a:rPr lang="ru-RU" sz="22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</a:br>
            <a:r>
              <a:rPr lang="ru-RU" sz="22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-Снятие </a:t>
            </a:r>
            <a:r>
              <a:rPr lang="ru-RU" sz="2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напряжения и вхождение в состоянии расслабленности с помощью релаксационных упражнений;</a:t>
            </a:r>
            <a:br>
              <a:rPr lang="ru-RU" sz="2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</a:br>
            <a:r>
              <a:rPr lang="ru-RU" sz="22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/>
            </a:r>
            <a:br>
              <a:rPr lang="ru-RU" sz="22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</a:br>
            <a:r>
              <a:rPr lang="ru-RU" sz="2200" b="1" dirty="0" smtClean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-Погружение </a:t>
            </a:r>
            <a:r>
              <a:rPr lang="ru-RU" sz="2200" b="1" dirty="0">
                <a:ln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в чувство спокойствия в игровых ситуациях.</a:t>
            </a:r>
            <a:r>
              <a:rPr lang="ru-RU" sz="2200" b="1" dirty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/>
            </a:r>
            <a:br>
              <a:rPr lang="ru-RU" sz="2200" b="1" dirty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</a:br>
            <a:r>
              <a:rPr lang="ru-RU" sz="20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/>
            </a:r>
            <a:br>
              <a:rPr lang="ru-RU" sz="2000" b="1" dirty="0" smtClean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</a:br>
            <a:r>
              <a:rPr lang="ru-RU" sz="2000" dirty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000" dirty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endParaRPr lang="ru-RU" sz="2000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57192"/>
            <a:ext cx="6400800" cy="481608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background-flowers-orange-wallpaper-wallpapers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0"/>
            <a:ext cx="8640960" cy="292494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80008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Такая </a:t>
            </a:r>
            <a:r>
              <a:rPr lang="ru-RU" sz="2400" b="1" dirty="0" err="1" smtClean="0">
                <a:ln>
                  <a:solidFill>
                    <a:schemeClr val="tx1"/>
                  </a:solidFill>
                </a:ln>
                <a:solidFill>
                  <a:srgbClr val="80008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здоровьесберегающая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800080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 технология предполагает использование релаксационной музыки, записей звуков природы - пение птиц, шум моря, водопада и т. д. Формулы внушения чувства покоя, безопасности, расслабления подаются в стихотворной форме.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/>
            </a:r>
            <a:br>
              <a:rPr lang="ru-RU" sz="2400" b="1" dirty="0" smtClean="0">
                <a:ln>
                  <a:solidFill>
                    <a:schemeClr val="tx1"/>
                  </a:solidFill>
                </a:ln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</a:br>
            <a:r>
              <a:rPr lang="ru-RU" sz="2000" dirty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/>
            </a:r>
            <a:br>
              <a:rPr lang="ru-RU" sz="2000" dirty="0"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</a:br>
            <a:endParaRPr lang="ru-RU" sz="2000" dirty="0"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57192"/>
            <a:ext cx="6400800" cy="481608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6" name="Рисунок 5" descr="20151022_17064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259632" y="2204864"/>
            <a:ext cx="6696744" cy="4464496"/>
          </a:xfrm>
          <a:prstGeom prst="rect">
            <a:avLst/>
          </a:prstGeom>
          <a:ln>
            <a:solidFill>
              <a:schemeClr val="bg2">
                <a:lumMod val="10000"/>
              </a:schemeClr>
            </a:solidFill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1812669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36815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6600CC"/>
                </a:solidFill>
                <a:latin typeface="Comic Sans MS" pitchFamily="66" charset="0"/>
              </a:rPr>
              <a:t>Упражнения на релаксацию, применяемые в работе с детьми второй младшей группы:</a:t>
            </a:r>
            <a:r>
              <a:rPr lang="ru-RU" sz="2400" b="1" dirty="0" smtClean="0">
                <a:latin typeface="Comic Sans MS" pitchFamily="66" charset="0"/>
              </a:rPr>
              <a:t/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>
                <a:latin typeface="Comic Sans MS" pitchFamily="66" charset="0"/>
              </a:rPr>
              <a:t/>
            </a:r>
            <a:br>
              <a:rPr lang="ru-RU" sz="2400" b="1" dirty="0">
                <a:latin typeface="Comic Sans MS" pitchFamily="66" charset="0"/>
              </a:rPr>
            </a:br>
            <a:r>
              <a:rPr lang="ru-RU" sz="2400" b="1" i="1" u="sng" dirty="0" smtClean="0">
                <a:solidFill>
                  <a:srgbClr val="FF0000"/>
                </a:solidFill>
                <a:latin typeface="Comic Sans MS" pitchFamily="66" charset="0"/>
              </a:rPr>
              <a:t>Упражнения на релаксацию с сосредоточением на дыхании.</a:t>
            </a:r>
            <a:r>
              <a:rPr lang="ru-RU" sz="2400" b="1" dirty="0" smtClean="0">
                <a:latin typeface="Comic Sans MS" pitchFamily="66" charset="0"/>
              </a:rPr>
              <a:t/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/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solidFill>
                  <a:srgbClr val="6600CC"/>
                </a:solidFill>
                <a:latin typeface="Comic Sans MS" pitchFamily="66" charset="0"/>
              </a:rPr>
              <a:t>Например, «Сдуй пушинку»</a:t>
            </a:r>
            <a:endParaRPr lang="ru-RU" sz="2400" b="1" dirty="0">
              <a:solidFill>
                <a:srgbClr val="6600CC"/>
              </a:solidFill>
              <a:latin typeface="Comic Sans MS" pitchFamily="66" charset="0"/>
            </a:endParaRPr>
          </a:p>
        </p:txBody>
      </p:sp>
      <p:pic>
        <p:nvPicPr>
          <p:cNvPr id="6" name="Содержимое 5" descr="20151202_155333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691680" y="2780928"/>
            <a:ext cx="5897628" cy="3960440"/>
          </a:xfrm>
          <a:ln>
            <a:solidFill>
              <a:schemeClr val="tx1"/>
            </a:solidFill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g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1498178"/>
          </a:xfrm>
        </p:spPr>
        <p:txBody>
          <a:bodyPr>
            <a:normAutofit fontScale="90000"/>
          </a:bodyPr>
          <a:lstStyle/>
          <a:p>
            <a:r>
              <a:rPr lang="ru-RU" sz="3200" b="1" i="1" u="sng" dirty="0" smtClean="0">
                <a:solidFill>
                  <a:srgbClr val="FF0000"/>
                </a:solidFill>
                <a:latin typeface="Comic Sans MS" pitchFamily="66" charset="0"/>
              </a:rPr>
              <a:t>Упражнения на расслабление мышц лица</a:t>
            </a:r>
            <a:br>
              <a:rPr lang="ru-RU" sz="3200" b="1" i="1" u="sng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b="1" i="1" u="sng" dirty="0" smtClean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200" b="1" i="1" u="sng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6600CC"/>
                </a:solidFill>
                <a:latin typeface="Comic Sans MS" pitchFamily="66" charset="0"/>
              </a:rPr>
              <a:t>Например, «Озорные щечки»</a:t>
            </a:r>
            <a:endParaRPr lang="ru-RU" sz="3200" b="1" dirty="0">
              <a:solidFill>
                <a:srgbClr val="6600CC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20151202_155411(0)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554691" y="2060848"/>
            <a:ext cx="6257669" cy="4464496"/>
          </a:xfrm>
          <a:ln>
            <a:solidFill>
              <a:schemeClr val="tx1"/>
            </a:solidFill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u38b93-cjfilms_im_afilmik_ru-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363272" cy="940966"/>
          </a:xfrm>
        </p:spPr>
        <p:txBody>
          <a:bodyPr>
            <a:normAutofit fontScale="90000"/>
          </a:bodyPr>
          <a:lstStyle/>
          <a:p>
            <a:r>
              <a:rPr lang="ru-RU" sz="3600" b="1" i="1" u="sng" dirty="0" smtClean="0">
                <a:solidFill>
                  <a:srgbClr val="FF0000"/>
                </a:solidFill>
                <a:latin typeface="Comic Sans MS" pitchFamily="66" charset="0"/>
              </a:rPr>
              <a:t>Упражнения на расслабление мышц рук</a:t>
            </a:r>
            <a:br>
              <a:rPr lang="ru-RU" sz="3600" b="1" i="1" u="sng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b="1" i="1" u="sng" dirty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200" b="1" i="1" u="sng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6600CC"/>
                </a:solidFill>
                <a:latin typeface="Comic Sans MS" pitchFamily="66" charset="0"/>
              </a:rPr>
              <a:t>Например, «Хоровод»</a:t>
            </a:r>
            <a:endParaRPr lang="ru-RU" sz="3200" b="1" dirty="0">
              <a:solidFill>
                <a:srgbClr val="6600CC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20151021_155156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331641" y="1844824"/>
            <a:ext cx="6336704" cy="4608512"/>
          </a:xfrm>
          <a:ln>
            <a:solidFill>
              <a:schemeClr val="tx1"/>
            </a:solidFill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29070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712968" cy="1584176"/>
          </a:xfrm>
        </p:spPr>
        <p:txBody>
          <a:bodyPr>
            <a:noAutofit/>
          </a:bodyPr>
          <a:lstStyle/>
          <a:p>
            <a:r>
              <a:rPr lang="ru-RU" sz="3200" b="1" i="1" u="sng" dirty="0" smtClean="0">
                <a:solidFill>
                  <a:srgbClr val="FF0000"/>
                </a:solidFill>
                <a:latin typeface="Comic Sans MS" pitchFamily="66" charset="0"/>
              </a:rPr>
              <a:t>Упражнение на расслабление мышц ног</a:t>
            </a:r>
            <a:br>
              <a:rPr lang="ru-RU" sz="3200" b="1" i="1" u="sng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b="1" i="1" u="sng" dirty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200" b="1" i="1" u="sng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200" b="1" dirty="0" smtClean="0">
                <a:solidFill>
                  <a:srgbClr val="6600CC"/>
                </a:solidFill>
                <a:latin typeface="Comic Sans MS" pitchFamily="66" charset="0"/>
              </a:rPr>
              <a:t>Например, «Ножки устали…»</a:t>
            </a:r>
            <a:endParaRPr lang="ru-RU" sz="3200" b="1" dirty="0">
              <a:solidFill>
                <a:srgbClr val="6600CC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20151202_155853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403649" y="2132856"/>
            <a:ext cx="6408712" cy="4466248"/>
          </a:xfrm>
          <a:ln>
            <a:solidFill>
              <a:schemeClr val="tx1"/>
            </a:solidFill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kartinkijane.ru-8814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8640960" cy="1368152"/>
          </a:xfrm>
        </p:spPr>
        <p:txBody>
          <a:bodyPr>
            <a:normAutofit fontScale="90000"/>
          </a:bodyPr>
          <a:lstStyle/>
          <a:p>
            <a:r>
              <a:rPr lang="ru-RU" sz="3600" b="1" i="1" u="sng" dirty="0" smtClean="0">
                <a:solidFill>
                  <a:srgbClr val="FF0000"/>
                </a:solidFill>
                <a:latin typeface="Comic Sans MS" pitchFamily="66" charset="0"/>
              </a:rPr>
              <a:t>Упражнения на расслабление всего организма</a:t>
            </a:r>
            <a:br>
              <a:rPr lang="ru-RU" sz="3600" b="1" i="1" u="sng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600" b="1" i="1" u="sng" dirty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600" b="1" i="1" u="sng" dirty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sz="3600" b="1" dirty="0" smtClean="0">
                <a:solidFill>
                  <a:srgbClr val="6600CC"/>
                </a:solidFill>
                <a:latin typeface="Comic Sans MS" pitchFamily="66" charset="0"/>
              </a:rPr>
              <a:t>Например, «Снежная баба»</a:t>
            </a:r>
            <a:br>
              <a:rPr lang="ru-RU" sz="3600" b="1" dirty="0" smtClean="0">
                <a:solidFill>
                  <a:srgbClr val="6600CC"/>
                </a:solidFill>
                <a:latin typeface="Comic Sans MS" pitchFamily="66" charset="0"/>
              </a:rPr>
            </a:br>
            <a:r>
              <a:rPr lang="ru-RU" sz="3600" b="1" i="1" u="sng" dirty="0">
                <a:solidFill>
                  <a:srgbClr val="FF0000"/>
                </a:solidFill>
                <a:latin typeface="Comic Sans MS" pitchFamily="66" charset="0"/>
              </a:rPr>
              <a:t/>
            </a:r>
            <a:br>
              <a:rPr lang="ru-RU" sz="3600" b="1" i="1" u="sng" dirty="0">
                <a:solidFill>
                  <a:srgbClr val="FF0000"/>
                </a:solidFill>
                <a:latin typeface="Comic Sans MS" pitchFamily="66" charset="0"/>
              </a:rPr>
            </a:br>
            <a:endParaRPr lang="ru-RU" sz="3600" b="1" i="1" u="sng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20151202_155805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1619672" y="2348880"/>
            <a:ext cx="5760640" cy="4104456"/>
          </a:xfrm>
          <a:ln>
            <a:solidFill>
              <a:schemeClr val="tx1"/>
            </a:solidFill>
          </a:ln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277</Words>
  <Application>Microsoft Office PowerPoint</Application>
  <PresentationFormat>Экран (4:3)</PresentationFormat>
  <Paragraphs>17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Современные дошкольники порой загружены не меньше взрослых. Посещая детский сад,  они получают большое количество информации, много двигаются, находятся в ситуациях постоянного общения, поэтому устают физически и эмоционально.  Такие нагрузки отрицательно сказываются на психическом здоровье детей. Детям сложно контролировать процессы возбуждения и торможения нервной системы.  А что делать, если совсем маленький ребенок перенапряжен, перевозбужден и сложно успокаивается после активных игр и общения? Как победить детскую гипервозбудимость?  </vt:lpstr>
      <vt:lpstr> Чтобы научить детей ощущать свои эмоции, управлять своим поведением, слышать свое тело, во второй младшей группе  в  воспитательно-образовательной деятельности используется такой элемент технологии сохранения и стимулирования здоровья, как релаксация. Релаксация (от лат. relaxation – ослабление, расслабление) – глубокое мышечное расслабление, сопровождающееся снятием психического напряжения.   Релаксация включает в себя следующие компоненты:  - Осознание телесных ощущений, связанных с напряжением и расслаблением;  -Снятие напряжения и вхождение в состоянии расслабленности с помощью релаксационных упражнений;  -Погружение в чувство спокойствия в игровых ситуациях.   </vt:lpstr>
      <vt:lpstr>Такая здоровьесберегающая технология предполагает использование релаксационной музыки, записей звуков природы - пение птиц, шум моря, водопада и т. д. Формулы внушения чувства покоя, безопасности, расслабления подаются в стихотворной форме.  </vt:lpstr>
      <vt:lpstr>Упражнения на релаксацию, применяемые в работе с детьми второй младшей группы:  Упражнения на релаксацию с сосредоточением на дыхании.  Например, «Сдуй пушинку»</vt:lpstr>
      <vt:lpstr>Упражнения на расслабление мышц лица  Например, «Озорные щечки»</vt:lpstr>
      <vt:lpstr>Упражнения на расслабление мышц рук  Например, «Хоровод»</vt:lpstr>
      <vt:lpstr>Упражнение на расслабление мышц ног  Например, «Ножки устали…»</vt:lpstr>
      <vt:lpstr>Упражнения на расслабление всего организма  Например, «Снежная баба»  </vt:lpstr>
      <vt:lpstr>«Черепаха»</vt:lpstr>
      <vt:lpstr>Для таких ежедневных релаксационных пауз дети укладываются на ковер, закрывают глаза, воспитатель негромким спокойным голосом читает текст-картину, которую ребенок должен себе представить и почувствовать. Все это выполняется под тихую медленную музыку. Выведение из состояния релаксации должно произноситься более громко, бодрее и быстрее.</vt:lpstr>
      <vt:lpstr>Выполнение таких упражнений очень нравится детям, так как в них есть элемент игры. Они быстро обучаются этому непростому умению расслабляться. В процессе расслабления организм наилучшим образом перераспределяет энергию и пытается привести тело к равновесию и гармонии.  Расслабляясь, возбужденные дети постепенно становятся более уравновешанными, внимательными и терпеливыми. Дети заторможенные, скованные, робкие приобретают уверенность, бодрость, свободу в выражении своих чувств и мыслей. Такая системная работа позволяет детскому организму сбрасывать излишки напряжения и восстанавливать равновесие, тем самым, сохраняя здоровье.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 упражнений на релаксацию в работе с детьми дошкольного возраста</dc:title>
  <dc:creator>Светлана</dc:creator>
  <cp:lastModifiedBy>Vasiliy</cp:lastModifiedBy>
  <cp:revision>35</cp:revision>
  <dcterms:created xsi:type="dcterms:W3CDTF">2015-12-02T19:06:09Z</dcterms:created>
  <dcterms:modified xsi:type="dcterms:W3CDTF">2018-04-01T10:40:42Z</dcterms:modified>
</cp:coreProperties>
</file>