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93A19-9655-4E65-9E14-FD150C0C292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DE0F4-A732-4198-9166-15F35136CF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ba61b542e87cb1d62ea0b0b9790729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357189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Impact" pitchFamily="34" charset="0"/>
              </a:rPr>
              <a:t>Из опыта работы</a:t>
            </a:r>
            <a:r>
              <a:rPr lang="ru-RU" dirty="0">
                <a:solidFill>
                  <a:srgbClr val="FF0000"/>
                </a:solidFill>
                <a:latin typeface="Impact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Impact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Impact" pitchFamily="34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Impact" pitchFamily="34" charset="0"/>
              </a:rPr>
              <a:t>«Использование </a:t>
            </a:r>
            <a:r>
              <a:rPr lang="ru-RU" b="1" dirty="0" err="1">
                <a:solidFill>
                  <a:srgbClr val="0070C0"/>
                </a:solidFill>
                <a:latin typeface="Impact" pitchFamily="34" charset="0"/>
              </a:rPr>
              <a:t>лэпбука</a:t>
            </a:r>
            <a:r>
              <a:rPr lang="ru-RU" b="1" dirty="0">
                <a:solidFill>
                  <a:srgbClr val="0070C0"/>
                </a:solidFill>
                <a:latin typeface="Impact" pitchFamily="34" charset="0"/>
              </a:rPr>
              <a:t> в работе с детьми при ознакомлении с миром природы»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929198"/>
            <a:ext cx="6400800" cy="57150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rgbClr val="0070C0"/>
                </a:solidFill>
                <a:latin typeface="Impact" pitchFamily="34" charset="0"/>
              </a:rPr>
              <a:t>Воспитатель: </a:t>
            </a:r>
            <a:r>
              <a:rPr lang="ru-RU" sz="2000" dirty="0" err="1" smtClean="0">
                <a:solidFill>
                  <a:srgbClr val="0070C0"/>
                </a:solidFill>
                <a:latin typeface="Impact" pitchFamily="34" charset="0"/>
              </a:rPr>
              <a:t>Костеева</a:t>
            </a:r>
            <a:r>
              <a:rPr lang="ru-RU" sz="2000" dirty="0" smtClean="0">
                <a:solidFill>
                  <a:srgbClr val="0070C0"/>
                </a:solidFill>
                <a:latin typeface="Impact" pitchFamily="34" charset="0"/>
              </a:rPr>
              <a:t> А.В</a:t>
            </a:r>
            <a:endParaRPr lang="ru-RU" sz="2000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1026" name="AutoShape 2" descr="https://userscontent2.emaze.com/images/b4e2d634-a119-4885-af2d-74ab184940d7/9ba61b542e87cb1d62ea0b0b9790729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userscontent2.emaze.com/images/b4e2d634-a119-4885-af2d-74ab184940d7/9ba61b542e87cb1d62ea0b0b9790729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ba61b542e87cb1d62ea0b0b9790729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2200" b="1" dirty="0" err="1">
                <a:solidFill>
                  <a:srgbClr val="FF0000"/>
                </a:solidFill>
                <a:latin typeface="Arial Black" pitchFamily="34" charset="0"/>
              </a:rPr>
              <a:t>Лэпбук</a:t>
            </a:r>
            <a:r>
              <a:rPr lang="ru-RU" sz="2200" b="1" dirty="0">
                <a:solidFill>
                  <a:srgbClr val="FF0000"/>
                </a:solidFill>
                <a:latin typeface="Arial Black" pitchFamily="34" charset="0"/>
              </a:rPr>
              <a:t> отвечает требованиям ФГОС дошкольного образования к пространственной </a:t>
            </a:r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</a:rPr>
              <a:t>предметно-развивающей </a:t>
            </a:r>
            <a:r>
              <a:rPr lang="ru-RU" sz="2200" b="1" dirty="0">
                <a:solidFill>
                  <a:srgbClr val="FF0000"/>
                </a:solidFill>
                <a:latin typeface="Arial Black" pitchFamily="34" charset="0"/>
              </a:rPr>
              <a:t>среде: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err="1" smtClean="0">
                <a:solidFill>
                  <a:srgbClr val="0070C0"/>
                </a:solidFill>
                <a:latin typeface="Arial Black" pitchFamily="34" charset="0"/>
              </a:rPr>
              <a:t>полифункционален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: способствует развитию творчества, воображения.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пригоден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к использованию одновременно группой детей (в том числе с </a:t>
            </a: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участием взрослого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как играющего партнера);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обладает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дидактическими свойствами, несет в себе способы ознакомления с цветом, формой и т.д.;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является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средством художественно-эстетического развития ребенка, приобщает его к миру искусства;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вариативен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(есть несколько вариантов использования каждой его части);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его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структура и содержание доступны детям дошкольного возраста;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обеспечивает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игровую, познавательную, исследовательскую и творческую активность всех воспитанников.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ba61b542e87cb1d62ea0b0b9790729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Arial Black" pitchFamily="34" charset="0"/>
              </a:rPr>
              <a:t>Работа с </a:t>
            </a:r>
            <a:r>
              <a:rPr lang="ru-RU" sz="2000" b="1" dirty="0" err="1">
                <a:solidFill>
                  <a:srgbClr val="FF0000"/>
                </a:solidFill>
                <a:latin typeface="Arial Black" pitchFamily="34" charset="0"/>
              </a:rPr>
              <a:t>лэпбуком</a:t>
            </a:r>
            <a:r>
              <a:rPr lang="ru-RU" sz="2000" b="1" dirty="0">
                <a:solidFill>
                  <a:srgbClr val="FF0000"/>
                </a:solidFill>
                <a:latin typeface="Arial Black" pitchFamily="34" charset="0"/>
              </a:rPr>
              <a:t> отвечает основным направлениям партнерской  деятельности взрослого с детьми, на которые указывает 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Надежда </a:t>
            </a:r>
            <a:r>
              <a:rPr lang="ru-RU" sz="2000" b="1" dirty="0">
                <a:solidFill>
                  <a:srgbClr val="FF0000"/>
                </a:solidFill>
                <a:latin typeface="Arial Black" pitchFamily="34" charset="0"/>
              </a:rPr>
              <a:t>Александровна Короткова: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включенность воспитателя наравне с детьми;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добровольное присоединение детей к деятельности (без психического и дисциплинарного принуждения);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свободное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общение и перемещение детей во время деятельности (при соответствии организации рабочего пространства);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открытый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временной конец деятельности (каждый работает в своем темпе).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ba61b542e87cb1d62ea0b0b9790729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858" cy="6857143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500034" y="1714488"/>
            <a:ext cx="1714512" cy="91440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ПЕДАГОГИ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3143248"/>
            <a:ext cx="1714512" cy="91440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ПЕДАГОГИ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 ДЕТЬМИ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08" y="4286256"/>
            <a:ext cx="2071702" cy="91440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ПЕДАГОГИ, ДЕТИ И РОДИТЕЛИ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29322" y="3000372"/>
            <a:ext cx="2000264" cy="91440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ДЕТИ И РОДИТЕЛИ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00562" y="4286256"/>
            <a:ext cx="1857388" cy="91440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РОДИТЕЛИ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3430054">
            <a:off x="3050687" y="251301"/>
            <a:ext cx="252000" cy="2127499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858221">
            <a:off x="3495767" y="659171"/>
            <a:ext cx="211362" cy="2539263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677315">
            <a:off x="3969494" y="777980"/>
            <a:ext cx="252000" cy="3357586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9741779" flipH="1">
            <a:off x="5072503" y="586814"/>
            <a:ext cx="213442" cy="2559659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8169946" flipH="1">
            <a:off x="5616433" y="148301"/>
            <a:ext cx="252000" cy="2623281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357422" y="142852"/>
            <a:ext cx="4572032" cy="71438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Лэпбук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могут делать:</a:t>
            </a:r>
            <a:endParaRPr lang="ru-RU" sz="24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58016" y="1928802"/>
            <a:ext cx="2000264" cy="91440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ДЕТИ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 rot="20922685" flipH="1">
            <a:off x="4683874" y="706542"/>
            <a:ext cx="252000" cy="3357586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ba61b542e87cb1d62ea0b0b9790729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" y="0"/>
            <a:ext cx="9142858" cy="685714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Arial Black" pitchFamily="34" charset="0"/>
              </a:rPr>
              <a:t>Значимость и преимущества технологии «</a:t>
            </a:r>
            <a:r>
              <a:rPr lang="ru-RU" sz="3600" b="1" dirty="0" err="1">
                <a:solidFill>
                  <a:srgbClr val="FF0000"/>
                </a:solidFill>
                <a:latin typeface="Arial Black" pitchFamily="34" charset="0"/>
              </a:rPr>
              <a:t>лэпбук</a:t>
            </a:r>
            <a:r>
              <a:rPr lang="ru-RU" sz="3600" b="1" dirty="0">
                <a:solidFill>
                  <a:srgbClr val="FF0000"/>
                </a:solidFill>
                <a:latin typeface="Arial Black" pitchFamily="34" charset="0"/>
              </a:rPr>
              <a:t>»: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активизирует у детей интерес к познавательной деятельности;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позволяет самостоятельно собирать нужную информацию (в старшем возрасте);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развивает </a:t>
            </a:r>
            <a:r>
              <a:rPr lang="ru-RU" sz="5600" dirty="0" err="1">
                <a:solidFill>
                  <a:srgbClr val="0070C0"/>
                </a:solidFill>
                <a:latin typeface="Arial Black" pitchFamily="34" charset="0"/>
              </a:rPr>
              <a:t>креативность</a:t>
            </a: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, творческое мышление, мелкую моторику, речь;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помогает разнообразить занятия, совместную деятельность со взрослым;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помогает детям лучше понять и запомнить информацию (особенно если ребенок </a:t>
            </a:r>
            <a:r>
              <a:rPr lang="ru-RU" sz="5600" dirty="0" err="1">
                <a:solidFill>
                  <a:srgbClr val="0070C0"/>
                </a:solidFill>
                <a:latin typeface="Arial Black" pitchFamily="34" charset="0"/>
              </a:rPr>
              <a:t>визуал</a:t>
            </a: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);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позволяет сохранить собранный материал;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объединяет педагогов, детей и родителей;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способствует организации материала по изучаемой теме в рамках комплексно-тематического планирования;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способствует организации индивидуальной и самостоятельной работы с детьми;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обеспечивает реализацию партнерских взаимоотношений между взрослыми и детьми;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dirty="0">
                <a:solidFill>
                  <a:srgbClr val="0070C0"/>
                </a:solidFill>
                <a:latin typeface="Arial Black" pitchFamily="34" charset="0"/>
              </a:rPr>
              <a:t>способствует творческой самореализации педагога.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ba61b542e87cb1d62ea0b0b9790729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858" cy="68571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УМЕНИЯ ДЕТЕЙ: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умение планировать предстоящую деятельность;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договариваться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со  сверстниками;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распределять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обязанности;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искать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нужную информацию, обобщать её, систематизировать;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самостоятельно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давать объяснения на возникающие вопросы;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принимать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собственные решения, опираясь на свои знания и умения;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используя  </a:t>
            </a:r>
            <a:r>
              <a:rPr lang="ru-RU" dirty="0">
                <a:solidFill>
                  <a:srgbClr val="0070C0"/>
                </a:solidFill>
                <a:latin typeface="Arial Black" pitchFamily="34" charset="0"/>
              </a:rPr>
              <a:t>устную  речь, выражать свои мысли и желания.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ba61b542e87cb1d62ea0b0b9790729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" y="0"/>
            <a:ext cx="9142858" cy="68571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ПОДДЕРЖКА РОДИТЕЛЕЙ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организационная </a:t>
            </a:r>
            <a:r>
              <a:rPr lang="ru-RU" sz="2000" dirty="0">
                <a:solidFill>
                  <a:srgbClr val="0070C0"/>
                </a:solidFill>
                <a:latin typeface="Arial Black" pitchFamily="34" charset="0"/>
              </a:rPr>
              <a:t>(экскурсии, походы)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техническую </a:t>
            </a:r>
            <a:r>
              <a:rPr lang="ru-RU" sz="2000" dirty="0">
                <a:solidFill>
                  <a:srgbClr val="0070C0"/>
                </a:solidFill>
                <a:latin typeface="Arial Black" pitchFamily="34" charset="0"/>
              </a:rPr>
              <a:t>(фото, </a:t>
            </a: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видео)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информационная </a:t>
            </a:r>
            <a:r>
              <a:rPr lang="ru-RU" sz="2000" dirty="0">
                <a:solidFill>
                  <a:srgbClr val="0070C0"/>
                </a:solidFill>
                <a:latin typeface="Arial Black" pitchFamily="34" charset="0"/>
              </a:rPr>
              <a:t>(сбор информации для </a:t>
            </a:r>
            <a:r>
              <a:rPr lang="ru-RU" sz="2000" dirty="0" err="1">
                <a:solidFill>
                  <a:srgbClr val="0070C0"/>
                </a:solidFill>
                <a:latin typeface="Arial Black" pitchFamily="34" charset="0"/>
              </a:rPr>
              <a:t>лэпбука</a:t>
            </a:r>
            <a:r>
              <a:rPr lang="ru-RU" sz="2000" dirty="0">
                <a:solidFill>
                  <a:srgbClr val="0070C0"/>
                </a:solidFill>
                <a:latin typeface="Arial Black" pitchFamily="34" charset="0"/>
              </a:rPr>
              <a:t>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мотивационная </a:t>
            </a:r>
            <a:r>
              <a:rPr lang="ru-RU" sz="2000" dirty="0">
                <a:solidFill>
                  <a:srgbClr val="0070C0"/>
                </a:solidFill>
                <a:latin typeface="Arial Black" pitchFamily="34" charset="0"/>
              </a:rPr>
              <a:t>(поддерживание интереса,    уверенности в успехе)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ba61b542e87cb1d62ea0b0b9790729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858" cy="6857143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214414" y="714356"/>
            <a:ext cx="2071702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ПРОЕКТ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29322" y="714356"/>
            <a:ext cx="2071702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ЛЭПБУК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28662" y="1928802"/>
            <a:ext cx="250033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rgbClr val="0070C0"/>
                </a:solidFill>
                <a:latin typeface="Arial Black" pitchFamily="34" charset="0"/>
              </a:rPr>
              <a:t>Целеполагание</a:t>
            </a:r>
            <a:endParaRPr lang="ru-RU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86446" y="2000240"/>
            <a:ext cx="250033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Выбор темы</a:t>
            </a:r>
            <a:endParaRPr lang="ru-RU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00" y="3071810"/>
            <a:ext cx="250033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Разработка</a:t>
            </a:r>
            <a:endParaRPr lang="ru-RU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86446" y="3143248"/>
            <a:ext cx="250033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Составление плана</a:t>
            </a:r>
            <a:endParaRPr lang="ru-RU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00100" y="4071942"/>
            <a:ext cx="250033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Выполнение проекта</a:t>
            </a:r>
            <a:endParaRPr lang="ru-RU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1538" y="5143512"/>
            <a:ext cx="250033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Подведение итогов</a:t>
            </a:r>
            <a:endParaRPr lang="ru-RU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86446" y="4214818"/>
            <a:ext cx="250033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Создание макета 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и оформление</a:t>
            </a:r>
            <a:endParaRPr lang="ru-RU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86446" y="5214950"/>
            <a:ext cx="250033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Презентация</a:t>
            </a:r>
            <a:endParaRPr lang="ru-RU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382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Из опыта работы  «Использование лэпбука в работе с детьми при ознакомлении с миром природы» </vt:lpstr>
      <vt:lpstr>Лэпбук отвечает требованиям ФГОС дошкольного образования к пространственной  предметно-развивающей среде: </vt:lpstr>
      <vt:lpstr>Работа с лэпбуком отвечает основным направлениям партнерской  деятельности взрослого с детьми, на которые указывает  Надежда Александровна Короткова:</vt:lpstr>
      <vt:lpstr>Слайд 4</vt:lpstr>
      <vt:lpstr>Значимость и преимущества технологии «лэпбук»: </vt:lpstr>
      <vt:lpstr>УМЕНИЯ ДЕТЕЙ:</vt:lpstr>
      <vt:lpstr>ПОДДЕРЖКА РОДИТЕЛЕЙ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работы  «Использование лэпбука в работе с детьми при ознакомлении с миром природы» </dc:title>
  <dc:creator>Admin</dc:creator>
  <cp:lastModifiedBy>Admin</cp:lastModifiedBy>
  <cp:revision>5</cp:revision>
  <dcterms:created xsi:type="dcterms:W3CDTF">2018-01-27T11:32:35Z</dcterms:created>
  <dcterms:modified xsi:type="dcterms:W3CDTF">2018-01-27T12:16:21Z</dcterms:modified>
</cp:coreProperties>
</file>