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2" r:id="rId3"/>
    <p:sldId id="273" r:id="rId4"/>
    <p:sldId id="271" r:id="rId5"/>
    <p:sldId id="279" r:id="rId6"/>
    <p:sldId id="282" r:id="rId7"/>
    <p:sldId id="281" r:id="rId8"/>
    <p:sldId id="280" r:id="rId9"/>
    <p:sldId id="284" r:id="rId10"/>
    <p:sldId id="283" r:id="rId11"/>
    <p:sldId id="285" r:id="rId12"/>
    <p:sldId id="28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855" autoAdjust="0"/>
  </p:normalViewPr>
  <p:slideViewPr>
    <p:cSldViewPr>
      <p:cViewPr varScale="1">
        <p:scale>
          <a:sx n="66" d="100"/>
          <a:sy n="66" d="100"/>
        </p:scale>
        <p:origin x="-129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EAA34-F833-4ED3-ABEC-ABF9857AADA9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3506C-5E23-4561-8551-5788F7919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232635-8BA3-44E8-910D-B8A24A9C4FF5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819D2E-C542-4E84-8CDD-EF27261E5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9496C-197D-402A-903A-1424CE71EBB9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8C84A-705B-4B84-B3A3-C65C64643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18B3C-5AFE-41BB-86E1-C9A3CF791E41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CD3ED-1A6A-41F6-A823-F25443565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43DB4D-2FB2-4C83-BB55-21E03B66649F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A5384-57E8-4E3B-8767-8D7A4FDF9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089B2-0F92-446E-BD31-B07023A4D8D4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91EE4-E38F-4E2C-8D34-013BC27BE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7A341-277D-4BFD-BD94-5F714820316F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DE9EA-A7BA-4DE8-999C-81BE11C6C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DD636-AE5D-479B-8EC6-20780820C0DF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C697C-9120-4CA4-A1B3-514D884AB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62F8E-339C-44A5-ADAE-C4117B1C08B6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6DC18-FA32-41B6-8B64-5BCA4975C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C4BA2F-F9A0-4DC9-9233-937501AF38CA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1018F-F3F0-4219-90B0-6CB8C1A50C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20CC8-A250-4F61-BF8A-844F8F6301E9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8AB87-6038-479E-A8E9-B23E4F5FB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CD61BA-1336-45E9-AEC4-E0755A1329D0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66A4A54-2961-4B2D-8F9E-6B83FE750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619250" y="1844675"/>
            <a:ext cx="6108700" cy="2462213"/>
          </a:xfrm>
        </p:spPr>
      </p:pic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84213" y="5229225"/>
            <a:ext cx="766762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33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Times New Roman" pitchFamily="18" charset="0"/>
              </a:rPr>
              <a:t>Ученица 4 «Б» класса МОУ «Средняя школа№5» города Кимры Тверской области</a:t>
            </a:r>
          </a:p>
          <a:p>
            <a:pPr algn="ctr">
              <a:defRPr/>
            </a:pPr>
            <a:r>
              <a:rPr lang="ru-RU" sz="2800" b="1" i="1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Рябошапка  Вероника</a:t>
            </a:r>
            <a:endParaRPr lang="ru-RU" sz="2800" b="1" i="1">
              <a:solidFill>
                <a:srgbClr val="FF0066"/>
              </a:solidFill>
              <a:effectLst>
                <a:outerShdw blurRad="38100" dist="38100" dir="2700000" algn="tl">
                  <a:srgbClr val="000000"/>
                </a:outerShdw>
              </a:effectLst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a100.mycdn.me/image?t=3&amp;bid=511149388851&amp;id=511149388851&amp;plc=WEB&amp;tkn=YqtjTLNralWJ5vUhfj-lChXYznc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188913"/>
            <a:ext cx="2597151" cy="344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 descr="Архив материалов - История великой отечественной войны, фотохроника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429000"/>
            <a:ext cx="11366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14313" y="3214688"/>
            <a:ext cx="52149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Мой прадедушка  Гвардии сержант  Синёв В.Г. был награждён орденами  </a:t>
            </a:r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«Красной Звезды», «Отечественной войны» и медалями «За освобождение  Варшавы»,</a:t>
            </a:r>
          </a:p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«За победу над Германией», а также благодарностью за отличные боевые действия по освобождению города  Могилёв.</a:t>
            </a:r>
            <a:endParaRPr lang="ru-RU" sz="2400" b="1">
              <a:solidFill>
                <a:srgbClr val="C0000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13317" name="Picture 5" descr="Медали СССР - Википедия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3500438"/>
            <a:ext cx="1093788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7" descr="Орден Красной Звезды спустя 70 лет вручили ветерану, ставшему прообразом памятника &quot;Алеша&quot; в Болгари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92500" y="476250"/>
            <a:ext cx="1565275" cy="15621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3321" name="Picture 9" descr="отечественной войны i степени Archives - Russian Wikipedia Chang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67400" y="476250"/>
            <a:ext cx="1500188" cy="150018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2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3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Галина\Pictures\Мои сканированные изображения\2015-04 (апр)\сканирование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-73025"/>
            <a:ext cx="3017838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3071813" y="142875"/>
            <a:ext cx="6072187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Маме  моей бабушки Анне Васильевне в 1941году было 15лет.</a:t>
            </a:r>
          </a:p>
          <a:p>
            <a:pPr>
              <a:defRPr/>
            </a:pPr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После  окончания 7 классов она поступила в педагогическое училище. </a:t>
            </a:r>
          </a:p>
          <a:p>
            <a:pPr>
              <a:defRPr/>
            </a:pPr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Когда фашисты подступали к Москве, около ближайших городов рыли окопы. Студентов училища посылали рыть окопы в городе Конаково.</a:t>
            </a:r>
          </a:p>
          <a:p>
            <a:pPr>
              <a:defRPr/>
            </a:pPr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Прабабушка рассказывает, что после рытья окоп им давали 200 грамм чёрного хлеба, завернутого в серую бумагу. Студенты были очень рады, потому что еды не хватало и всегда хотелось есть. </a:t>
            </a:r>
          </a:p>
          <a:p>
            <a:pPr>
              <a:defRPr/>
            </a:pPr>
            <a:r>
              <a:rPr lang="ru-RU" sz="20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Прабабушка является ветераном трудового фронта.</a:t>
            </a:r>
            <a:endParaRPr lang="ru-RU" sz="200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Calibri" pitchFamily="34" charset="0"/>
              <a:cs typeface="Arial" charset="0"/>
            </a:endParaRPr>
          </a:p>
        </p:txBody>
      </p:sp>
      <p:pic>
        <p:nvPicPr>
          <p:cNvPr id="4" name="Рисунок 3" descr="Библиотека изображений &quot;РИА Новости&quot; :: Фото :: Историческое :: Войны, конфликты :: 1990-е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2625" y="3992563"/>
            <a:ext cx="4164013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625" y="4643438"/>
            <a:ext cx="2643188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 70-летию Победы она награждена юбилейной медалью.</a:t>
            </a:r>
          </a:p>
        </p:txBody>
      </p:sp>
      <p:pic>
        <p:nvPicPr>
          <p:cNvPr id="23557" name="Picture 4" descr="Юбилейные медали к 70-летию Победы вручат более 60 тысячам жителей Дона ОБЩЕСТВО: События ОБЩЕСТВО АиФ Ростов-на-Дон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4214813"/>
            <a:ext cx="1200150" cy="2286000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187450" y="1412875"/>
            <a:ext cx="71294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395288" y="3860800"/>
            <a:ext cx="7848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rgbClr val="7030A0"/>
                </a:solidFill>
                <a:latin typeface="Calibri" pitchFamily="34" charset="0"/>
              </a:rPr>
              <a:t>Просматривая семейные фотоальбомы, я видела несколько старых фотографий.</a:t>
            </a:r>
          </a:p>
          <a:p>
            <a:pPr algn="ctr"/>
            <a:r>
              <a:rPr lang="ru-RU" sz="2800">
                <a:solidFill>
                  <a:srgbClr val="7030A0"/>
                </a:solidFill>
                <a:latin typeface="Calibri" pitchFamily="34" charset="0"/>
              </a:rPr>
              <a:t> На них были люди в военной форме.</a:t>
            </a:r>
          </a:p>
          <a:p>
            <a:pPr algn="ctr"/>
            <a:r>
              <a:rPr lang="ru-RU" sz="2800">
                <a:solidFill>
                  <a:srgbClr val="7030A0"/>
                </a:solidFill>
                <a:latin typeface="Calibri" pitchFamily="34" charset="0"/>
              </a:rPr>
              <a:t> Мой дед и бабушка рассказали о своих родителях, которые защищали на фронте нашу Родину. </a:t>
            </a:r>
          </a:p>
        </p:txBody>
      </p:sp>
      <p:sp>
        <p:nvSpPr>
          <p:cNvPr id="14338" name="Текст 4"/>
          <p:cNvSpPr>
            <a:spLocks/>
          </p:cNvSpPr>
          <p:nvPr/>
        </p:nvSpPr>
        <p:spPr bwMode="auto">
          <a:xfrm>
            <a:off x="755650" y="188913"/>
            <a:ext cx="813752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 i="1">
                <a:solidFill>
                  <a:srgbClr val="7030A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Семьдесят</a:t>
            </a:r>
            <a:r>
              <a:rPr lang="ru-RU" sz="2400" b="1" i="1">
                <a:solidFill>
                  <a:srgbClr val="7030A0"/>
                </a:solidFill>
                <a:ea typeface="Times New Roman" pitchFamily="18" charset="0"/>
                <a:cs typeface="Tahoma" pitchFamily="34" charset="0"/>
              </a:rPr>
              <a:t>с лишним </a:t>
            </a:r>
            <a:r>
              <a:rPr lang="ru-RU" sz="2400" b="1" i="1">
                <a:solidFill>
                  <a:srgbClr val="7030A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лет прошло с тех пор, как отгремел победный салют в мае 1945 года.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 i="1">
                <a:solidFill>
                  <a:srgbClr val="7030A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Мы, к счастью, знаем Великую Отечественную войну только по книгам, кинофильмам, семейным воспоминаниям и фотографиям</a:t>
            </a:r>
            <a:r>
              <a:rPr lang="ru-RU" sz="2400" b="1" i="1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.</a:t>
            </a: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400" b="1">
                <a:solidFill>
                  <a:srgbClr val="00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lang="ru-RU" sz="2400" b="1" i="1">
                <a:solidFill>
                  <a:srgbClr val="FF0000"/>
                </a:solidFill>
                <a:latin typeface="Tahoma" pitchFamily="34" charset="0"/>
                <a:ea typeface="Times New Roman" pitchFamily="18" charset="0"/>
                <a:cs typeface="Tahoma" pitchFamily="34" charset="0"/>
              </a:rPr>
              <a:t>Сохранить память о наших прадедах, освободивших страну от фашистских захватчиков,  наш долг.</a:t>
            </a:r>
            <a:endParaRPr lang="ru-RU" sz="2400" b="1" i="1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ahoma" pitchFamily="34" charset="0"/>
            </a:endParaRPr>
          </a:p>
          <a:p>
            <a:pPr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ru-RU" sz="2400" b="1">
              <a:latin typeface="Calibri" pitchFamily="34" charset="0"/>
              <a:ea typeface="Times New Roman" pitchFamily="18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моего дедушки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 descr="C:\Users\Галина\Pictures\Мои сканированные изображения\2015-04 (апр)\сканирование00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5188" y="1225550"/>
            <a:ext cx="2773362" cy="390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3" descr="C:\Users\Галина\Pictures\Мои сканированные изображения\2015-04 (апр)\сканирование00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70513" y="1371600"/>
            <a:ext cx="2998787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63" y="5214938"/>
            <a:ext cx="21431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Рябошапка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Алексей Федорович</a:t>
            </a:r>
          </a:p>
        </p:txBody>
      </p:sp>
      <p:sp>
        <p:nvSpPr>
          <p:cNvPr id="15365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715000" y="5286375"/>
            <a:ext cx="1966913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Рябошапка  </a:t>
            </a:r>
          </a:p>
          <a:p>
            <a:pPr algn="ctr"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Нина Дмитриевна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Великая Отечественная Война &quot; YAHOOEU.ru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5106988"/>
            <a:ext cx="2895600" cy="1751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214688" y="285750"/>
            <a:ext cx="5929312" cy="526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28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Отец моего дедушки родом с  Украины, из Павлограда.</a:t>
            </a:r>
          </a:p>
          <a:p>
            <a:pPr>
              <a:defRPr/>
            </a:pPr>
            <a:r>
              <a:rPr lang="ru-RU" sz="28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Оттуда он ушел на фронт в 18лет.</a:t>
            </a:r>
          </a:p>
          <a:p>
            <a:pPr algn="ctr">
              <a:defRPr/>
            </a:pPr>
            <a:r>
              <a:rPr lang="ru-RU" sz="28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sz="28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Он служил сапером.</a:t>
            </a:r>
          </a:p>
          <a:p>
            <a:pPr>
              <a:defRPr/>
            </a:pPr>
            <a:r>
              <a:rPr lang="ru-RU" sz="28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Участвовал в Сталинградской битве. Был ранен и долго лежал в госпитале. После этого он плохо слышал.</a:t>
            </a:r>
          </a:p>
          <a:p>
            <a:pPr>
              <a:defRPr/>
            </a:pPr>
            <a:r>
              <a:rPr lang="ru-RU" sz="28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Он награжден орденом «Красной звезды», медалями «За Отвагу», </a:t>
            </a:r>
          </a:p>
          <a:p>
            <a:pPr>
              <a:defRPr/>
            </a:pPr>
            <a:r>
              <a:rPr lang="ru-RU" sz="28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 За взятие Берлина»</a:t>
            </a:r>
          </a:p>
          <a:p>
            <a:pPr>
              <a:defRPr/>
            </a:pPr>
            <a:endParaRPr lang="ru-RU" sz="280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ea typeface="Calibri" pitchFamily="34" charset="0"/>
              <a:cs typeface="Arial" charset="0"/>
            </a:endParaRPr>
          </a:p>
        </p:txBody>
      </p:sp>
      <p:pic>
        <p:nvPicPr>
          <p:cNvPr id="8" name="Picture 1" descr="C:\Users\Галина\Pictures\Мои сканированные изображения\2015-05 (май)\сканирование0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9375" y="-49213"/>
            <a:ext cx="3170238" cy="385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Еженедельная газета &quot;Стародубский вестник&quot;. . Новости Стародуба и Стародубского района Брянской област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3929063"/>
            <a:ext cx="1571625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Gallery.ru / Медаль &quot;За взятие Берлина&quot; - Нет в России семьи такой, где б ни памятен был свой герой. - Larissa6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5143500"/>
            <a:ext cx="9350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10" descr="Скачать медаль за отвагу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29063" y="5286375"/>
            <a:ext cx="7366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88" y="274638"/>
            <a:ext cx="6043612" cy="2940050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Мама моего дедушки окончила в 1942году медицинскую школу.</a:t>
            </a:r>
            <a:b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>На войне прабабушка Нина служила медсестрой в отряде санитарно- нартовых упряжек. Они вывозили раненых  с поля боя на собаках  и оказывали первую медицинскую  помощь.</a:t>
            </a:r>
            <a:endParaRPr lang="ru-RU" sz="2800" dirty="0"/>
          </a:p>
        </p:txBody>
      </p:sp>
      <p:pic>
        <p:nvPicPr>
          <p:cNvPr id="4" name="Picture 2" descr="C:\Users\Галина\Pictures\Мои сканированные изображения\2015-04 (апр)\сканирование000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55563" y="92075"/>
            <a:ext cx="2616201" cy="2936875"/>
          </a:xfrm>
        </p:spPr>
      </p:pic>
      <p:pic>
        <p:nvPicPr>
          <p:cNvPr id="6" name="Рисунок 5" descr="Государственные архивы РФ, хранящие фотодокументы о Великой …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3284538"/>
            <a:ext cx="5168900" cy="357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625" y="428625"/>
            <a:ext cx="33274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Медсестра фронтовая,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Голубые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глаза,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Гимнастёрка отглажена,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На шинели звезда.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Я сражалась за родину,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За любимых моих.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 вы знаете сколько</a:t>
            </a:r>
          </a:p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медсестричек</a:t>
            </a: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таких.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Мы солдат оживляли,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 бой за ними пошли,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От огня закрывали,</a:t>
            </a:r>
            <a:b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Как могли берегли.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D:\документы\Мои сканированные изображения\2011-05 (май)\сканирование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40438" y="109538"/>
            <a:ext cx="2298700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4714875" y="2643188"/>
            <a:ext cx="42148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Прабабушка была награждена медалями</a:t>
            </a:r>
          </a:p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« За боевые заслуги» и</a:t>
            </a:r>
          </a:p>
          <a:p>
            <a:r>
              <a:rPr lang="ru-RU" sz="24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«За победу Над Германией»</a:t>
            </a:r>
            <a:endParaRPr lang="ru-RU" sz="2400" b="1">
              <a:solidFill>
                <a:srgbClr val="C00000"/>
              </a:solidFill>
              <a:ea typeface="Calibri" pitchFamily="34" charset="0"/>
              <a:cs typeface="Arial" charset="0"/>
            </a:endParaRPr>
          </a:p>
        </p:txBody>
      </p:sp>
      <p:pic>
        <p:nvPicPr>
          <p:cNvPr id="1030" name="Picture 6" descr="Решетов Павел Федосеевич Бессмертный пол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4357688"/>
            <a:ext cx="1428750" cy="224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 descr="Архив материалов - История великой отечественной войны, фотохроника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29438" y="4383088"/>
            <a:ext cx="1357312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1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21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моей бабушки</a:t>
            </a:r>
            <a:endParaRPr lang="ru-RU" dirty="0"/>
          </a:p>
        </p:txBody>
      </p:sp>
      <p:pic>
        <p:nvPicPr>
          <p:cNvPr id="17409" name="Picture 1" descr="C:\Users\Галина\Pictures\Мои сканированные изображения\2015-04 (апр)\сканирование00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4325" y="1109663"/>
            <a:ext cx="3268663" cy="4303712"/>
          </a:xfrm>
        </p:spPr>
      </p:pic>
      <p:pic>
        <p:nvPicPr>
          <p:cNvPr id="17410" name="Picture 2" descr="D:\документы\Мои сканированные изображения\2011-05 (май)\сканирование0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11238" y="1152525"/>
            <a:ext cx="3195637" cy="434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5"/>
          <p:cNvSpPr>
            <a:spLocks noChangeArrowheads="1"/>
          </p:cNvSpPr>
          <p:nvPr/>
        </p:nvSpPr>
        <p:spPr bwMode="auto">
          <a:xfrm>
            <a:off x="1143000" y="5715000"/>
            <a:ext cx="2286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Calibri" pitchFamily="34" charset="0"/>
              </a:rPr>
              <a:t>Синёв</a:t>
            </a:r>
          </a:p>
          <a:p>
            <a:pPr algn="ctr"/>
            <a:r>
              <a:rPr lang="ru-RU" sz="2000" b="1">
                <a:solidFill>
                  <a:srgbClr val="C00000"/>
                </a:solidFill>
                <a:latin typeface="Calibri" pitchFamily="34" charset="0"/>
              </a:rPr>
              <a:t>Василий Георгиевич </a:t>
            </a:r>
          </a:p>
        </p:txBody>
      </p:sp>
      <p:sp>
        <p:nvSpPr>
          <p:cNvPr id="19461" name="Rectangle 3"/>
          <p:cNvSpPr>
            <a:spLocks noChangeArrowheads="1"/>
          </p:cNvSpPr>
          <p:nvPr/>
        </p:nvSpPr>
        <p:spPr bwMode="auto">
          <a:xfrm>
            <a:off x="5643563" y="5715000"/>
            <a:ext cx="2786062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Синёва </a:t>
            </a:r>
          </a:p>
          <a:p>
            <a:pPr algn="ctr"/>
            <a:r>
              <a:rPr lang="ru-RU" sz="20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Анна</a:t>
            </a:r>
          </a:p>
          <a:p>
            <a:pPr algn="ctr"/>
            <a:r>
              <a:rPr lang="ru-RU" sz="2000" b="1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Васильевна</a:t>
            </a:r>
            <a:endParaRPr lang="ru-RU" sz="2000" b="1">
              <a:solidFill>
                <a:srgbClr val="C00000"/>
              </a:solidFill>
              <a:ea typeface="Calibri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25" y="857250"/>
            <a:ext cx="6215063" cy="1143000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Отец моей бабушки войну встретил  в неполные 18 лет. Его боевой путь от стен Кремля до Рейхстага связан с 325-ым  Гвардейским  орденов Кутузова и Александра Невского  миномётным  полком «Катюш». </a:t>
            </a:r>
            <a:b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своей боевой мощи "Катюша" не имела себе равных. </a:t>
            </a:r>
            <a:b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фронте в годы войны звания </a:t>
            </a: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гвардейской присваивалис</a:t>
            </a:r>
            <a:r>
              <a:rPr lang="ru-RU" sz="20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ь воинским частям за массовый героизм, мужество, высокое воинское мастерство.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Picture 1" descr="C:\Users\Галина\Pictures\Мои сканированные изображения\2015-05 (май)\сканирование0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188913"/>
            <a:ext cx="2736851" cy="3943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6" descr="Screenshot_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3429000"/>
            <a:ext cx="590550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Военная связь.Труд связиста - самый необходимый, почётный и …"/>
          <p:cNvPicPr>
            <a:picLocks noGrp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35550" y="3181350"/>
            <a:ext cx="4138613" cy="3348038"/>
          </a:xfrm>
        </p:spPr>
      </p:pic>
      <p:sp>
        <p:nvSpPr>
          <p:cNvPr id="21506" name="Прямоугольник 4"/>
          <p:cNvSpPr>
            <a:spLocks noChangeArrowheads="1"/>
          </p:cNvSpPr>
          <p:nvPr/>
        </p:nvSpPr>
        <p:spPr bwMode="auto">
          <a:xfrm>
            <a:off x="714375" y="3357563"/>
            <a:ext cx="42862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Чтоб вовремя отдать приказ,</a:t>
            </a:r>
            <a:br>
              <a:rPr lang="ru-RU" sz="2000" b="1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Скоординировать движенье,</a:t>
            </a:r>
            <a:br>
              <a:rPr lang="ru-RU" sz="2000" b="1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Вести огонь на пораженье,</a:t>
            </a:r>
            <a:br>
              <a:rPr lang="ru-RU" sz="2000" b="1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Должна быть беспрерывной связь.</a:t>
            </a:r>
            <a:br>
              <a:rPr lang="ru-RU" sz="2000" b="1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На страже связи, сон забыв,</a:t>
            </a:r>
            <a:br>
              <a:rPr lang="ru-RU" sz="2000" b="1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Стоят военные связисты.</a:t>
            </a:r>
            <a:br>
              <a:rPr lang="ru-RU" sz="2000" b="1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Случись обрыв - исправят быстро.</a:t>
            </a:r>
            <a:br>
              <a:rPr lang="ru-RU" sz="2000" b="1">
                <a:solidFill>
                  <a:srgbClr val="7030A0"/>
                </a:solidFill>
                <a:latin typeface="Calibri" pitchFamily="34" charset="0"/>
              </a:rPr>
            </a:br>
            <a:r>
              <a:rPr lang="ru-RU" sz="2000" b="1">
                <a:solidFill>
                  <a:srgbClr val="7030A0"/>
                </a:solidFill>
                <a:latin typeface="Calibri" pitchFamily="34" charset="0"/>
              </a:rPr>
              <a:t>И ратный подвиг их - не миф. </a:t>
            </a:r>
            <a:br>
              <a:rPr lang="ru-RU" sz="2000" b="1">
                <a:solidFill>
                  <a:srgbClr val="7030A0"/>
                </a:solidFill>
                <a:latin typeface="Calibri" pitchFamily="34" charset="0"/>
              </a:rPr>
            </a:br>
            <a:endParaRPr lang="ru-RU" sz="2000" b="1">
              <a:solidFill>
                <a:srgbClr val="7030A0"/>
              </a:solidFill>
              <a:latin typeface="Calibri" pitchFamily="34" charset="0"/>
            </a:endParaRPr>
          </a:p>
        </p:txBody>
      </p:sp>
      <p:pic>
        <p:nvPicPr>
          <p:cNvPr id="6" name="Содержимое 3" descr="http://ia100.mycdn.me/image?t=0&amp;bid=511150555187&amp;id=511150555187&amp;plc=WEB&amp;tkn=gfLNezthX0Vqpw2AJYky3XqqLQs"/>
          <p:cNvPicPr>
            <a:picLocks noGrp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96838" y="96838"/>
            <a:ext cx="2805112" cy="2659062"/>
          </a:xfrm>
        </p:spPr>
      </p:pic>
      <p:grpSp>
        <p:nvGrpSpPr>
          <p:cNvPr id="21508" name="Rectangle 1"/>
          <p:cNvGrpSpPr>
            <a:grpSpLocks/>
          </p:cNvGrpSpPr>
          <p:nvPr/>
        </p:nvGrpSpPr>
        <p:grpSpPr bwMode="auto">
          <a:xfrm>
            <a:off x="2835275" y="476250"/>
            <a:ext cx="6546850" cy="2413000"/>
            <a:chOff x="1786" y="300"/>
            <a:chExt cx="4124" cy="1520"/>
          </a:xfrm>
        </p:grpSpPr>
        <p:pic>
          <p:nvPicPr>
            <p:cNvPr id="21509" name="Rectangle 1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786" y="300"/>
              <a:ext cx="4124" cy="1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10" name="Text Box 5"/>
            <p:cNvSpPr txBox="1">
              <a:spLocks noChangeArrowheads="1"/>
            </p:cNvSpPr>
            <p:nvPr/>
          </p:nvSpPr>
          <p:spPr bwMode="auto">
            <a:xfrm>
              <a:off x="1935" y="450"/>
              <a:ext cx="3825" cy="1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ctr"/>
              <a:r>
                <a:rPr lang="ru-RU" sz="2400" b="1" i="1">
                  <a:solidFill>
                    <a:srgbClr val="7030A0"/>
                  </a:solidFill>
                  <a:ea typeface="Calibri" pitchFamily="34" charset="0"/>
                  <a:cs typeface="Arial" charset="0"/>
                </a:rPr>
                <a:t>На войне прадедушка Василий был связистом.</a:t>
              </a:r>
            </a:p>
            <a:p>
              <a:pPr algn="ctr"/>
              <a:r>
                <a:rPr lang="ru-RU" sz="2400" b="1" i="1">
                  <a:solidFill>
                    <a:srgbClr val="7030A0"/>
                  </a:solidFill>
                  <a:ea typeface="Calibri" pitchFamily="34" charset="0"/>
                  <a:cs typeface="Arial" charset="0"/>
                </a:rPr>
                <a:t>        Линии связи, по</a:t>
              </a:r>
              <a:r>
                <a:rPr lang="ru-RU" sz="2400" b="1" i="1">
                  <a:solidFill>
                    <a:srgbClr val="7030A0"/>
                  </a:solidFill>
                  <a:latin typeface="Calibri" pitchFamily="34" charset="0"/>
                  <a:ea typeface="Calibri" pitchFamily="34" charset="0"/>
                  <a:cs typeface="Arial" charset="0"/>
                </a:rPr>
                <a:t> </a:t>
              </a:r>
              <a:r>
                <a:rPr lang="ru-RU" sz="2400" b="1" i="1">
                  <a:solidFill>
                    <a:srgbClr val="7030A0"/>
                  </a:solidFill>
                  <a:ea typeface="Calibri" pitchFamily="34" charset="0"/>
                  <a:cs typeface="Arial" charset="0"/>
                </a:rPr>
                <a:t>словам        профессионалов,</a:t>
              </a:r>
            </a:p>
            <a:p>
              <a:pPr algn="ctr"/>
              <a:r>
                <a:rPr lang="ru-RU" sz="2400" b="1" i="1">
                  <a:solidFill>
                    <a:srgbClr val="7030A0"/>
                  </a:solidFill>
                  <a:ea typeface="Calibri" pitchFamily="34" charset="0"/>
                  <a:cs typeface="Arial" charset="0"/>
                </a:rPr>
                <a:t> это настоящие </a:t>
              </a:r>
              <a:r>
                <a:rPr lang="ru-RU" sz="2400" b="1" i="1">
                  <a:solidFill>
                    <a:srgbClr val="7030A0"/>
                  </a:solidFill>
                  <a:latin typeface="Calibri" pitchFamily="34" charset="0"/>
                  <a:ea typeface="Calibri" pitchFamily="34" charset="0"/>
                  <a:cs typeface="Arial" charset="0"/>
                </a:rPr>
                <a:t>«</a:t>
              </a:r>
              <a:r>
                <a:rPr lang="ru-RU" sz="2400" b="1" i="1">
                  <a:solidFill>
                    <a:srgbClr val="7030A0"/>
                  </a:solidFill>
                  <a:ea typeface="Calibri" pitchFamily="34" charset="0"/>
                  <a:cs typeface="Arial" charset="0"/>
                </a:rPr>
                <a:t>нервы войны</a:t>
              </a:r>
              <a:r>
                <a:rPr lang="ru-RU" sz="2400" b="1" i="1">
                  <a:solidFill>
                    <a:srgbClr val="7030A0"/>
                  </a:solidFill>
                  <a:latin typeface="Calibri" pitchFamily="34" charset="0"/>
                  <a:ea typeface="Calibri" pitchFamily="34" charset="0"/>
                  <a:cs typeface="Arial" charset="0"/>
                </a:rPr>
                <a:t>»</a:t>
              </a:r>
              <a:r>
                <a:rPr lang="ru-RU" sz="2400" b="1" i="1">
                  <a:solidFill>
                    <a:srgbClr val="7030A0"/>
                  </a:solidFill>
                  <a:ea typeface="Calibri" pitchFamily="34" charset="0"/>
                  <a:cs typeface="Arial" charset="0"/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995</TotalTime>
  <Words>443</Words>
  <Application>Microsoft Office PowerPoint</Application>
  <PresentationFormat>Экран (4:3)</PresentationFormat>
  <Paragraphs>45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Tahoma</vt:lpstr>
      <vt:lpstr>Тема Office</vt:lpstr>
      <vt:lpstr>Слайд 1</vt:lpstr>
      <vt:lpstr>Слайд 2</vt:lpstr>
      <vt:lpstr>Родители моего дедушки</vt:lpstr>
      <vt:lpstr>Слайд 4</vt:lpstr>
      <vt:lpstr>Мама моего дедушки окончила в 1942году медицинскую школу. На войне прабабушка Нина служила медсестрой в отряде санитарно- нартовых упряжек. Они вывозили раненых  с поля боя на собаках  и оказывали первую медицинскую  помощь.</vt:lpstr>
      <vt:lpstr>Слайд 6</vt:lpstr>
      <vt:lpstr>Родители моей бабушки</vt:lpstr>
      <vt:lpstr>    Отец моей бабушки войну встретил  в неполные 18 лет. Его боевой путь от стен Кремля до Рейхстага связан с 325-ым  Гвардейским  орденов Кутузова и Александра Невского  миномётным  полком «Катюш».  По своей боевой мощи "Катюша" не имела себе равных.  На фронте в годы войны звания гвардейской присваивались воинским частям за массовый героизм, мужество, высокое воинское мастерство. 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Галина</dc:creator>
  <cp:lastModifiedBy>Admin</cp:lastModifiedBy>
  <cp:revision>116</cp:revision>
  <dcterms:created xsi:type="dcterms:W3CDTF">2015-04-27T16:33:46Z</dcterms:created>
  <dcterms:modified xsi:type="dcterms:W3CDTF">2018-04-01T13:11:48Z</dcterms:modified>
</cp:coreProperties>
</file>