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slides/slide8.xml" ContentType="application/vnd.openxmlformats-officedocument.presentationml.slide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_rels/slideLayout48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6.xml.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6.xml" ContentType="application/vnd.openxmlformats-officedocument.presentationml.slideLayout+xml"/>
  <Override PartName="/ppt/_rels/presentation.xml.rels" ContentType="application/vnd.openxmlformats-package.relationships+xml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theme/theme4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4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4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x="10080625" cy="7559675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7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58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2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8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79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0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81" name="PlaceHolder 7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99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3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07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1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3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4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5" name="PlaceHolder 5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8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9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0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1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22" name="PlaceHolder 7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29" name="PlaceHolder 2"/>
          <p:cNvSpPr>
            <a:spLocks noGrp="1"/>
          </p:cNvSpPr>
          <p:nvPr>
            <p:ph type="subTitle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0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4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3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4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50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1" name="PlaceHolder 3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6" name="PlaceHolder 5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58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59" name="PlaceHolder 3"/>
          <p:cNvSpPr>
            <a:spLocks noGrp="1"/>
          </p:cNvSpPr>
          <p:nvPr>
            <p:ph type="body"/>
          </p:nvPr>
        </p:nvSpPr>
        <p:spPr>
          <a:xfrm>
            <a:off x="357120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0" name="PlaceHolder 4"/>
          <p:cNvSpPr>
            <a:spLocks noGrp="1"/>
          </p:cNvSpPr>
          <p:nvPr>
            <p:ph type="body"/>
          </p:nvPr>
        </p:nvSpPr>
        <p:spPr>
          <a:xfrm>
            <a:off x="6638040" y="176904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1" name="PlaceHolder 5"/>
          <p:cNvSpPr>
            <a:spLocks noGrp="1"/>
          </p:cNvSpPr>
          <p:nvPr>
            <p:ph type="body"/>
          </p:nvPr>
        </p:nvSpPr>
        <p:spPr>
          <a:xfrm>
            <a:off x="5040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2" name="PlaceHolder 6"/>
          <p:cNvSpPr>
            <a:spLocks noGrp="1"/>
          </p:cNvSpPr>
          <p:nvPr>
            <p:ph type="body"/>
          </p:nvPr>
        </p:nvSpPr>
        <p:spPr>
          <a:xfrm>
            <a:off x="357120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3" name="PlaceHolder 7"/>
          <p:cNvSpPr>
            <a:spLocks noGrp="1"/>
          </p:cNvSpPr>
          <p:nvPr>
            <p:ph type="body"/>
          </p:nvPr>
        </p:nvSpPr>
        <p:spPr>
          <a:xfrm>
            <a:off x="6638040" y="4059360"/>
            <a:ext cx="292068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504000" y="301320"/>
            <a:ext cx="9071640" cy="585180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5152680" y="405936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ru-RU" sz="4400" spc="-1" strike="noStrike"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5152680" y="1769040"/>
            <a:ext cx="442692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504000" y="4059360"/>
            <a:ext cx="9071640" cy="20912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ru-RU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7.xml"/><Relationship Id="rId6" Type="http://schemas.openxmlformats.org/officeDocument/2006/relationships/slideLayout" Target="../slideLayouts/slideLayout28.xml"/><Relationship Id="rId7" Type="http://schemas.openxmlformats.org/officeDocument/2006/relationships/slideLayout" Target="../slideLayouts/slideLayout29.xml"/><Relationship Id="rId8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4.xml"/><Relationship Id="rId13" Type="http://schemas.openxmlformats.org/officeDocument/2006/relationships/slideLayout" Target="../slideLayouts/slideLayout35.xml"/><Relationship Id="rId14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4.png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D1AD07F3-5B9A-48FB-8ED1-A9ACBD4B4428}" type="slidenum">
              <a:rPr b="0" lang="ru-RU" sz="1400" spc="-1" strike="noStrike">
                <a:latin typeface="Times New Roman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0176D0A0-DFD6-419A-9584-FE691E192E90}" type="slidenum">
              <a:rPr b="0" lang="ru-RU" sz="1400" spc="-1" strike="noStrike">
                <a:latin typeface="Times New Roman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85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86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979E35DA-EB0D-4E3F-B119-CEEF166B8450}" type="slidenum">
              <a:rPr b="0" lang="ru-RU" sz="1400" spc="-1" strike="noStrike">
                <a:latin typeface="Times New Roman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504000" y="301320"/>
            <a:ext cx="9071640" cy="1262160"/>
          </a:xfrm>
          <a:prstGeom prst="rect">
            <a:avLst/>
          </a:prstGeom>
        </p:spPr>
        <p:txBody>
          <a:bodyPr lIns="0" rIns="0" tIns="0" bIns="0" anchor="ctr"/>
          <a:p>
            <a:pPr algn="ctr"/>
            <a:r>
              <a:rPr b="0" lang="ru-RU" sz="4400" spc="-1" strike="noStrike">
                <a:latin typeface="Arial"/>
              </a:rPr>
              <a:t>Для правки текста заглавия щёлкните мышью</a:t>
            </a:r>
            <a:endParaRPr b="0" lang="ru-RU" sz="4400" spc="-1" strike="noStrike">
              <a:latin typeface="Arial"/>
            </a:endParaRPr>
          </a:p>
        </p:txBody>
      </p:sp>
      <p:sp>
        <p:nvSpPr>
          <p:cNvPr id="124" name="PlaceHolder 2"/>
          <p:cNvSpPr>
            <a:spLocks noGrp="1"/>
          </p:cNvSpPr>
          <p:nvPr>
            <p:ph type="body"/>
          </p:nvPr>
        </p:nvSpPr>
        <p:spPr>
          <a:xfrm>
            <a:off x="504000" y="1769040"/>
            <a:ext cx="9071640" cy="43844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3200" spc="-1" strike="noStrike">
                <a:latin typeface="Arial"/>
              </a:rPr>
              <a:t>Для правки структуры щёлкните мышью</a:t>
            </a:r>
            <a:endParaRPr b="0" lang="ru-RU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800" spc="-1" strike="noStrike">
                <a:latin typeface="Arial"/>
              </a:rPr>
              <a:t>Второй уровень структуры</a:t>
            </a:r>
            <a:endParaRPr b="0" lang="ru-RU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400" spc="-1" strike="noStrike">
                <a:latin typeface="Arial"/>
              </a:rPr>
              <a:t>Третий уровень структуры</a:t>
            </a:r>
            <a:endParaRPr b="0" lang="ru-RU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ru-RU" sz="2000" spc="-1" strike="noStrike">
                <a:latin typeface="Arial"/>
              </a:rPr>
              <a:t>Четвёртый уровень структуры</a:t>
            </a:r>
            <a:endParaRPr b="0" lang="ru-RU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Пятый уровень структуры</a:t>
            </a:r>
            <a:endParaRPr b="0" lang="ru-RU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Шестой уровень структуры</a:t>
            </a:r>
            <a:endParaRPr b="0" lang="ru-RU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ru-RU" sz="2000" spc="-1" strike="noStrike">
                <a:latin typeface="Arial"/>
              </a:rPr>
              <a:t>Седьмой уровень структуры</a:t>
            </a:r>
            <a:endParaRPr b="0" lang="ru-RU" sz="2000" spc="-1" strike="noStrike">
              <a:latin typeface="Arial"/>
            </a:endParaRPr>
          </a:p>
        </p:txBody>
      </p:sp>
      <p:sp>
        <p:nvSpPr>
          <p:cNvPr id="125" name="PlaceHolder 3"/>
          <p:cNvSpPr>
            <a:spLocks noGrp="1"/>
          </p:cNvSpPr>
          <p:nvPr>
            <p:ph type="dt"/>
          </p:nvPr>
        </p:nvSpPr>
        <p:spPr>
          <a:xfrm>
            <a:off x="50400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r>
              <a:rPr b="0" lang="ru-RU" sz="1400" spc="-1" strike="noStrike">
                <a:latin typeface="Times New Roman"/>
              </a:rPr>
              <a:t>&lt;дата/время&gt;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126" name="PlaceHolder 4"/>
          <p:cNvSpPr>
            <a:spLocks noGrp="1"/>
          </p:cNvSpPr>
          <p:nvPr>
            <p:ph type="ftr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</p:spPr>
        <p:txBody>
          <a:bodyPr lIns="0" rIns="0" tIns="0" bIns="0"/>
          <a:p>
            <a:pPr algn="ctr"/>
            <a:r>
              <a:rPr b="0" lang="ru-RU" sz="1400" spc="-1" strike="noStrike">
                <a:latin typeface="Times New Roman"/>
              </a:rPr>
              <a:t>&lt;нижний колонтитул&gt;</a:t>
            </a:r>
            <a:endParaRPr b="0" lang="ru-RU" sz="1400" spc="-1" strike="noStrike">
              <a:latin typeface="Times New Roman"/>
            </a:endParaRPr>
          </a:p>
        </p:txBody>
      </p:sp>
      <p:sp>
        <p:nvSpPr>
          <p:cNvPr id="127" name="PlaceHolder 5"/>
          <p:cNvSpPr>
            <a:spLocks noGrp="1"/>
          </p:cNvSpPr>
          <p:nvPr>
            <p:ph type="sldNum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</p:spPr>
        <p:txBody>
          <a:bodyPr lIns="0" rIns="0" tIns="0" bIns="0"/>
          <a:p>
            <a:pPr algn="r"/>
            <a:fld id="{45EF4C58-6BA3-4F57-B1A9-525D56BA0817}" type="slidenum">
              <a:rPr b="0" lang="ru-RU" sz="1400" spc="-1" strike="noStrike">
                <a:latin typeface="Times New Roman"/>
              </a:rPr>
              <a:t>&lt;номер&gt;</a:t>
            </a:fld>
            <a:endParaRPr b="0" lang="ru-RU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  <p:sldLayoutId id="2147483698" r:id="rId13"/>
    <p:sldLayoutId id="2147483699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7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extShape 1"/>
          <p:cNvSpPr txBox="1"/>
          <p:nvPr/>
        </p:nvSpPr>
        <p:spPr>
          <a:xfrm>
            <a:off x="504000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1" lang="ru-RU" sz="4400" spc="-1" strike="noStrike">
                <a:solidFill>
                  <a:srgbClr val="006d6f"/>
                </a:solidFill>
                <a:latin typeface="Arial"/>
              </a:rPr>
              <a:t>Задание 6</a:t>
            </a:r>
            <a:endParaRPr b="1" lang="ru-RU" sz="4400" spc="-1" strike="noStrike">
              <a:solidFill>
                <a:srgbClr val="006d6f"/>
              </a:solidFill>
              <a:latin typeface="Arial"/>
            </a:endParaRPr>
          </a:p>
        </p:txBody>
      </p:sp>
      <p:sp>
        <p:nvSpPr>
          <p:cNvPr id="165" name="TextShape 2"/>
          <p:cNvSpPr txBox="1"/>
          <p:nvPr/>
        </p:nvSpPr>
        <p:spPr>
          <a:xfrm>
            <a:off x="504000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rIns="0" tIns="0" bIns="0" anchor="ctr"/>
          <a:p>
            <a:pPr algn="ctr"/>
            <a:r>
              <a:rPr b="1" lang="ru-RU" sz="4400" spc="-1" strike="noStrike">
                <a:solidFill>
                  <a:srgbClr val="74489d"/>
                </a:solidFill>
                <a:latin typeface="Arial"/>
              </a:rPr>
              <a:t>Морфологические нормы</a:t>
            </a:r>
            <a:endParaRPr b="1" lang="ru-RU" sz="4400" spc="-1" strike="noStrike">
              <a:solidFill>
                <a:srgbClr val="74489d"/>
              </a:solidFill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TextShape 1"/>
          <p:cNvSpPr txBox="1"/>
          <p:nvPr/>
        </p:nvSpPr>
        <p:spPr>
          <a:xfrm>
            <a:off x="1043640" y="648000"/>
            <a:ext cx="8007840" cy="5979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ru-RU" sz="1800" spc="-1" strike="noStrike">
                <a:latin typeface="Arial"/>
              </a:rPr>
              <a:t>В одном из выделенных ниже слов допущена ошибка в образовании формы слова. Исправьте ошибку и запишите слово правильно.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 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любимые ПРОФЕССОРА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НАИБОЛЕЕ РЕШИТЕЛЬНО поступил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в ДВУХСТАХ метрах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на ИХ территории</a:t>
            </a:r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ОБГРЫЗАННОЕ яблоко</a:t>
            </a:r>
            <a:endParaRPr b="0" lang="ru-RU" sz="1800" spc="-1" strike="noStrike">
              <a:latin typeface="Arial"/>
            </a:endParaRPr>
          </a:p>
          <a:p>
            <a:endParaRPr b="0" lang="ru-RU" sz="1800" spc="-1" strike="noStrike">
              <a:latin typeface="Arial"/>
            </a:endParaRPr>
          </a:p>
          <a:p>
            <a:endParaRPr b="0" lang="ru-RU" sz="1800" spc="-1" strike="noStrike">
              <a:latin typeface="Arial"/>
            </a:endParaRPr>
          </a:p>
          <a:p>
            <a:endParaRPr b="0" lang="ru-RU" sz="1800" spc="-1" strike="noStrike">
              <a:latin typeface="Arial"/>
            </a:endParaRPr>
          </a:p>
          <a:p>
            <a:endParaRPr b="0" lang="ru-RU" sz="1800" spc="-1" strike="noStrike">
              <a:latin typeface="Arial"/>
            </a:endParaRPr>
          </a:p>
          <a:p>
            <a:endParaRPr b="0" lang="ru-RU" sz="1800" spc="-1" strike="noStrike">
              <a:latin typeface="Arial"/>
            </a:endParaRPr>
          </a:p>
          <a:p>
            <a:r>
              <a:rPr b="1" lang="ru-RU" sz="2400" spc="-1" strike="noStrike">
                <a:solidFill>
                  <a:srgbClr val="003d73"/>
                </a:solidFill>
                <a:latin typeface="Arial"/>
              </a:rPr>
              <a:t>ОБГРЫЗЕННОЕ</a:t>
            </a:r>
            <a:endParaRPr b="0" lang="ru-RU" sz="2400" spc="-1" strike="noStrike">
              <a:latin typeface="Arial"/>
            </a:endParaRPr>
          </a:p>
          <a:p>
            <a:endParaRPr b="0" lang="ru-RU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" dur="indefinite" restart="never" nodeType="tmRoot">
          <p:childTnLst>
            <p:seq>
              <p:cTn id="4" dur="indefinite" nodeType="mainSeq">
                <p:childTnLst>
                  <p:par>
                    <p:cTn id="5" fill="hold">
                      <p:stCondLst>
                        <p:cond delay="indefinite"/>
                      </p:stCondLst>
                      <p:childTnLst>
                        <p:par>
                          <p:cTn id="6" fill="hold">
                            <p:stCondLst>
                              <p:cond delay="0"/>
                            </p:stCondLst>
                            <p:childTnLst>
                              <p:par>
                                <p:cTn id="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" dur="500" fill="hold"/>
                                        <p:tgtEl>
                                          <p:spTgt spid="16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500" fill="hold"/>
                                        <p:tgtEl>
                                          <p:spTgt spid="16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extShape 1"/>
          <p:cNvSpPr txBox="1"/>
          <p:nvPr/>
        </p:nvSpPr>
        <p:spPr>
          <a:xfrm>
            <a:off x="632160" y="373320"/>
            <a:ext cx="9303840" cy="67370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ru-RU" sz="1800" spc="-1" strike="noStrike">
                <a:latin typeface="Arial"/>
              </a:rPr>
              <a:t>В одном из выделенных ниже слов допущена ошибка в образовании формы слова. Исправьте ошибку и запишите слово правильно.</a:t>
            </a:r>
            <a:endParaRPr b="0" lang="ru-RU" sz="1800" spc="-1" strike="noStrike">
              <a:latin typeface="Arial"/>
            </a:endParaRPr>
          </a:p>
          <a:p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 </a:t>
            </a:r>
            <a:r>
              <a:rPr b="0" lang="ru-RU" sz="1800" spc="-1" strike="noStrike">
                <a:latin typeface="Arial"/>
              </a:rPr>
              <a:t>несколько НОЖНИЦ</a:t>
            </a:r>
            <a:endParaRPr b="0" lang="ru-RU" sz="1800" spc="-1" strike="noStrike">
              <a:latin typeface="Arial"/>
            </a:endParaRPr>
          </a:p>
          <a:p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умелые ПОВАРА</a:t>
            </a:r>
            <a:endParaRPr b="0" lang="ru-RU" sz="1800" spc="-1" strike="noStrike">
              <a:latin typeface="Arial"/>
            </a:endParaRPr>
          </a:p>
          <a:p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быстро ВЫЗДОРОВИТ</a:t>
            </a:r>
            <a:endParaRPr b="0" lang="ru-RU" sz="1800" spc="-1" strike="noStrike">
              <a:latin typeface="Arial"/>
            </a:endParaRPr>
          </a:p>
          <a:p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в ПОЛУТОРА часах</a:t>
            </a:r>
            <a:endParaRPr b="0" lang="ru-RU" sz="1800" spc="-1" strike="noStrike">
              <a:latin typeface="Arial"/>
            </a:endParaRPr>
          </a:p>
          <a:p>
            <a:endParaRPr b="0" lang="ru-RU" sz="1800" spc="-1" strike="noStrike">
              <a:latin typeface="Arial"/>
            </a:endParaRPr>
          </a:p>
          <a:p>
            <a:r>
              <a:rPr b="0" lang="ru-RU" sz="1800" spc="-1" strike="noStrike">
                <a:latin typeface="Arial"/>
              </a:rPr>
              <a:t>ПЯТЬ барышень</a:t>
            </a:r>
            <a:endParaRPr b="0" lang="ru-RU" sz="1800" spc="-1" strike="noStrike">
              <a:latin typeface="Arial"/>
            </a:endParaRPr>
          </a:p>
          <a:p>
            <a:endParaRPr b="0" lang="ru-RU" sz="1800" spc="-1" strike="noStrike">
              <a:latin typeface="Arial"/>
            </a:endParaRPr>
          </a:p>
          <a:p>
            <a:endParaRPr b="0" lang="ru-RU" sz="1800" spc="-1" strike="noStrike">
              <a:latin typeface="Arial"/>
            </a:endParaRPr>
          </a:p>
          <a:p>
            <a:endParaRPr b="0" lang="ru-RU" sz="1800" spc="-1" strike="noStrike">
              <a:latin typeface="Arial"/>
            </a:endParaRPr>
          </a:p>
          <a:p>
            <a:r>
              <a:rPr b="1" lang="ru-RU" sz="2000" spc="-1" strike="noStrike">
                <a:solidFill>
                  <a:srgbClr val="003d73"/>
                </a:solidFill>
                <a:latin typeface="Arial"/>
              </a:rPr>
              <a:t>ВЫЗДОРОВЕЕТ</a:t>
            </a:r>
            <a:endParaRPr b="0" lang="ru-RU" sz="2000" spc="-1" strike="noStrike">
              <a:latin typeface="Arial"/>
            </a:endParaRPr>
          </a:p>
          <a:p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" dur="indefinite" restart="never" nodeType="tmRoot">
          <p:childTnLst>
            <p:seq>
              <p:cTn id="12" dur="indefinite" nodeType="mainSeq">
                <p:childTnLst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extShape 1"/>
          <p:cNvSpPr txBox="1"/>
          <p:nvPr/>
        </p:nvSpPr>
        <p:spPr>
          <a:xfrm>
            <a:off x="648000" y="504000"/>
            <a:ext cx="9000000" cy="529524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ru-RU" sz="2000" spc="-1" strike="noStrike">
                <a:latin typeface="Arial"/>
              </a:rPr>
              <a:t>В одном из выделенных ниже слов допущена ошибка в образовании формы слова. Исправьте ошибку и запишите слово правильно. 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 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несколько ЯБЛОК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лежит на ШКАФЕ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до тысяча восемьсот ДВЕНАДЦАТОГО года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богатейший ВЫБОР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пять КОЧЕРЁГ</a:t>
            </a:r>
            <a:endParaRPr b="0" lang="ru-RU" sz="2000" spc="-1" strike="noStrike">
              <a:latin typeface="Arial"/>
            </a:endParaRPr>
          </a:p>
          <a:p>
            <a:endParaRPr b="0" lang="ru-RU" sz="2000" spc="-1" strike="noStrike">
              <a:latin typeface="Arial"/>
            </a:endParaRPr>
          </a:p>
          <a:p>
            <a:endParaRPr b="0" lang="ru-RU" sz="2000" spc="-1" strike="noStrike">
              <a:latin typeface="Arial"/>
            </a:endParaRPr>
          </a:p>
          <a:p>
            <a:endParaRPr b="0" lang="ru-RU" sz="2000" spc="-1" strike="noStrike">
              <a:latin typeface="Arial"/>
            </a:endParaRPr>
          </a:p>
          <a:p>
            <a:r>
              <a:rPr b="1" lang="ru-RU" sz="2000" spc="-1" strike="noStrike">
                <a:solidFill>
                  <a:srgbClr val="002342"/>
                </a:solidFill>
                <a:latin typeface="Arial"/>
              </a:rPr>
              <a:t>ШКАФУ</a:t>
            </a:r>
            <a:endParaRPr b="0" lang="ru-RU" sz="2000" spc="-1" strike="noStrike">
              <a:latin typeface="Arial"/>
            </a:endParaRPr>
          </a:p>
          <a:p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7" dur="indefinite" restart="never" nodeType="tmRoot">
          <p:childTnLst>
            <p:seq>
              <p:cTn id="18" dur="indefinite" nodeType="mainSeq">
                <p:childTnLst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16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500" fill="hold"/>
                                        <p:tgtEl>
                                          <p:spTgt spid="16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extShape 1"/>
          <p:cNvSpPr txBox="1"/>
          <p:nvPr/>
        </p:nvSpPr>
        <p:spPr>
          <a:xfrm>
            <a:off x="740880" y="740160"/>
            <a:ext cx="8619120" cy="53517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ru-RU" sz="2000" spc="-1" strike="noStrike">
                <a:latin typeface="Arial"/>
              </a:rPr>
              <a:t>В одном из выделенных ниже слов допущена ошибка в образовании формы слова. Исправьте ошибку и запишите слово правильно. 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 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пара ТУФЛЕЙ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ВЫПРАВЬ текст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несколько ПОЛОТЕНЕЦ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старые ПРОФЕССОРА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новые ВЫБОРЫ</a:t>
            </a:r>
            <a:endParaRPr b="0" lang="ru-RU" sz="2000" spc="-1" strike="noStrike">
              <a:latin typeface="Arial"/>
            </a:endParaRPr>
          </a:p>
          <a:p>
            <a:endParaRPr b="0" lang="ru-RU" sz="2000" spc="-1" strike="noStrike">
              <a:latin typeface="Arial"/>
            </a:endParaRPr>
          </a:p>
          <a:p>
            <a:endParaRPr b="0" lang="ru-RU" sz="2000" spc="-1" strike="noStrike">
              <a:latin typeface="Arial"/>
            </a:endParaRPr>
          </a:p>
          <a:p>
            <a:endParaRPr b="0" lang="ru-RU" sz="2000" spc="-1" strike="noStrike">
              <a:latin typeface="Arial"/>
            </a:endParaRPr>
          </a:p>
          <a:p>
            <a:r>
              <a:rPr b="1" lang="ru-RU" sz="2400" spc="-1" strike="noStrike">
                <a:solidFill>
                  <a:srgbClr val="003d73"/>
                </a:solidFill>
                <a:latin typeface="Arial"/>
              </a:rPr>
              <a:t>ТУФЕЛЬ</a:t>
            </a:r>
            <a:endParaRPr b="0" lang="ru-RU" sz="2400" spc="-1" strike="noStrike">
              <a:latin typeface="Arial"/>
            </a:endParaRPr>
          </a:p>
          <a:p>
            <a:endParaRPr b="0" lang="ru-RU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5" dur="indefinite" restart="never" nodeType="tmRoot">
          <p:childTnLst>
            <p:seq>
              <p:cTn id="26" dur="indefinite" nodeType="mainSeq">
                <p:childTnLst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1" dur="500" fill="hold"/>
                                        <p:tgtEl>
                                          <p:spTgt spid="16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2" dur="500" fill="hold"/>
                                        <p:tgtEl>
                                          <p:spTgt spid="16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extShape 1"/>
          <p:cNvSpPr txBox="1"/>
          <p:nvPr/>
        </p:nvSpPr>
        <p:spPr>
          <a:xfrm>
            <a:off x="299160" y="827280"/>
            <a:ext cx="8007840" cy="5578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ru-RU" sz="2000" spc="-1" strike="noStrike">
                <a:latin typeface="Arial"/>
              </a:rPr>
              <a:t>В одном из выделенных ниже слов допущена ошибка в образовании формы слова. Исправьте ошибку и запишите слово правильно.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 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МОКЛА под дождём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косвенных ПАДЕЖОВ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ЧУДЕСНЕЙШИМ образом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здоровые ДЁСНЫ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ПОЕЗЖАЙТЕ в магазин</a:t>
            </a:r>
            <a:endParaRPr b="0" lang="ru-RU" sz="2000" spc="-1" strike="noStrike">
              <a:latin typeface="Arial"/>
            </a:endParaRPr>
          </a:p>
          <a:p>
            <a:endParaRPr b="0" lang="ru-RU" sz="2000" spc="-1" strike="noStrike">
              <a:latin typeface="Arial"/>
            </a:endParaRPr>
          </a:p>
          <a:p>
            <a:endParaRPr b="0" lang="ru-RU" sz="2000" spc="-1" strike="noStrike">
              <a:latin typeface="Arial"/>
            </a:endParaRPr>
          </a:p>
          <a:p>
            <a:endParaRPr b="0" lang="ru-RU" sz="2000" spc="-1" strike="noStrike">
              <a:latin typeface="Arial"/>
            </a:endParaRPr>
          </a:p>
          <a:p>
            <a:r>
              <a:rPr b="1" lang="ru-RU" sz="2000" spc="-1" strike="noStrike">
                <a:solidFill>
                  <a:srgbClr val="003d73"/>
                </a:solidFill>
                <a:latin typeface="Arial"/>
              </a:rPr>
              <a:t>ПАДЕЖЕЙ</a:t>
            </a:r>
            <a:endParaRPr b="0" lang="ru-RU" sz="2000" spc="-1" strike="noStrike">
              <a:latin typeface="Arial"/>
            </a:endParaRPr>
          </a:p>
          <a:p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3" dur="indefinite" restart="never" nodeType="tmRoot">
          <p:childTnLst>
            <p:seq>
              <p:cTn id="34" dur="indefinite" nodeType="mainSeq">
                <p:childTnLst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9" dur="500" fill="hold"/>
                                        <p:tgtEl>
                                          <p:spTgt spid="1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0" dur="500" fill="hold"/>
                                        <p:tgtEl>
                                          <p:spTgt spid="17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1026000" y="360000"/>
            <a:ext cx="8043120" cy="615456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ru-RU" sz="2000" spc="-1" strike="noStrike">
                <a:latin typeface="Arial"/>
              </a:rPr>
              <a:t>В одном из выделенных ниже слов допущена ошибка в образовании формы слова. Исправьте ошибку и запишите слово правильно. 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 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ИХНИЕ письма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в ОБЕИХ руках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ДО ТЫСЯЧА ДЕВЯТЬСОТ ПЯТОГО года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уважаемые ДИРЕКТОРА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ОБГРЫЗЕННАЯ груша</a:t>
            </a:r>
            <a:endParaRPr b="0" lang="ru-RU" sz="2000" spc="-1" strike="noStrike">
              <a:latin typeface="Arial"/>
            </a:endParaRPr>
          </a:p>
          <a:p>
            <a:endParaRPr b="0" lang="ru-RU" sz="2000" spc="-1" strike="noStrike">
              <a:latin typeface="Arial"/>
            </a:endParaRPr>
          </a:p>
          <a:p>
            <a:endParaRPr b="0" lang="ru-RU" sz="2000" spc="-1" strike="noStrike">
              <a:latin typeface="Arial"/>
            </a:endParaRPr>
          </a:p>
          <a:p>
            <a:endParaRPr b="0" lang="ru-RU" sz="2000" spc="-1" strike="noStrike">
              <a:latin typeface="Arial"/>
            </a:endParaRPr>
          </a:p>
          <a:p>
            <a:endParaRPr b="0" lang="ru-RU" sz="2000" spc="-1" strike="noStrike">
              <a:latin typeface="Arial"/>
            </a:endParaRPr>
          </a:p>
          <a:p>
            <a:r>
              <a:rPr b="1" lang="ru-RU" sz="2000" spc="-1" strike="noStrike">
                <a:solidFill>
                  <a:srgbClr val="003d73"/>
                </a:solidFill>
                <a:latin typeface="Arial"/>
              </a:rPr>
              <a:t>ИХ</a:t>
            </a:r>
            <a:endParaRPr b="0" lang="ru-RU" sz="2000" spc="-1" strike="noStrike">
              <a:latin typeface="Arial"/>
            </a:endParaRPr>
          </a:p>
          <a:p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1" dur="indefinite" restart="never" nodeType="tmRoot">
          <p:childTnLst>
            <p:seq>
              <p:cTn id="42" dur="indefinite" nodeType="mainSeq">
                <p:childTnLst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7" dur="500" fill="hold"/>
                                        <p:tgtEl>
                                          <p:spTgt spid="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8" dur="500" fill="hold"/>
                                        <p:tgtEl>
                                          <p:spTgt spid="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1043640" y="360000"/>
            <a:ext cx="8007840" cy="6316200"/>
          </a:xfrm>
          <a:prstGeom prst="rect">
            <a:avLst/>
          </a:prstGeom>
          <a:noFill/>
          <a:ln>
            <a:noFill/>
          </a:ln>
        </p:spPr>
        <p:txBody>
          <a:bodyPr lIns="90000" rIns="90000" tIns="45000" bIns="45000"/>
          <a:p>
            <a:r>
              <a:rPr b="0" lang="ru-RU" sz="2000" spc="-1" strike="noStrike">
                <a:latin typeface="Arial"/>
              </a:rPr>
              <a:t>В одном из выделенных ниже слов допущена ошибка в образовании формы слова. Исправьте ошибку и запишите слово правильно.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 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товары ДЕШЕВЛЕ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об АЭРОПОРТЕ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по ИХ указанию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ЕДЬ побыстрее</a:t>
            </a:r>
            <a:endParaRPr b="0" lang="ru-RU" sz="2000" spc="-1" strike="noStrike">
              <a:latin typeface="Arial"/>
            </a:endParaRPr>
          </a:p>
          <a:p>
            <a:r>
              <a:rPr b="0" lang="ru-RU" sz="2000" spc="-1" strike="noStrike">
                <a:latin typeface="Arial"/>
              </a:rPr>
              <a:t>уважаемые ДИРЕКТОРА</a:t>
            </a:r>
            <a:endParaRPr b="0" lang="ru-RU" sz="2000" spc="-1" strike="noStrike">
              <a:latin typeface="Arial"/>
            </a:endParaRPr>
          </a:p>
          <a:p>
            <a:endParaRPr b="0" lang="ru-RU" sz="2000" spc="-1" strike="noStrike">
              <a:latin typeface="Arial"/>
            </a:endParaRPr>
          </a:p>
          <a:p>
            <a:endParaRPr b="0" lang="ru-RU" sz="2000" spc="-1" strike="noStrike">
              <a:latin typeface="Arial"/>
            </a:endParaRPr>
          </a:p>
          <a:p>
            <a:endParaRPr b="0" lang="ru-RU" sz="2000" spc="-1" strike="noStrike">
              <a:latin typeface="Arial"/>
            </a:endParaRPr>
          </a:p>
          <a:p>
            <a:endParaRPr b="0" lang="ru-RU" sz="2000" spc="-1" strike="noStrike">
              <a:latin typeface="Arial"/>
            </a:endParaRPr>
          </a:p>
          <a:p>
            <a:endParaRPr b="0" lang="ru-RU" sz="2000" spc="-1" strike="noStrike">
              <a:latin typeface="Arial"/>
            </a:endParaRPr>
          </a:p>
          <a:p>
            <a:endParaRPr b="0" lang="ru-RU" sz="2000" spc="-1" strike="noStrike">
              <a:latin typeface="Arial"/>
            </a:endParaRPr>
          </a:p>
          <a:p>
            <a:r>
              <a:rPr b="1" lang="ru-RU" sz="2000" spc="-1" strike="noStrike">
                <a:solidFill>
                  <a:srgbClr val="003d73"/>
                </a:solidFill>
                <a:latin typeface="Arial"/>
              </a:rPr>
              <a:t>ПОЕЗЖАЙ</a:t>
            </a:r>
            <a:endParaRPr b="0" lang="ru-RU" sz="2000" spc="-1" strike="noStrike">
              <a:latin typeface="Arial"/>
            </a:endParaRPr>
          </a:p>
          <a:p>
            <a:endParaRPr b="0" lang="ru-RU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49" dur="indefinite" restart="never" nodeType="tmRoot">
          <p:childTnLst>
            <p:seq>
              <p:cTn id="50" dur="indefinite" nodeType="mainSeq">
                <p:childTnLst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55" dur="500" fill="hold"/>
                                        <p:tgtEl>
                                          <p:spTgt spid="17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6" dur="500" fill="hold"/>
                                        <p:tgtEl>
                                          <p:spTgt spid="17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</TotalTime>
  <Application>LibreOffice/6.0.3.1$Linux_X86_64 LibreOffice_project/00m0$Build-1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2018-04-01T18:11:19Z</dcterms:created>
  <dc:creator/>
  <dc:description/>
  <dc:language>ru-RU</dc:language>
  <cp:lastModifiedBy/>
  <dcterms:modified xsi:type="dcterms:W3CDTF">2018-04-01T18:27:46Z</dcterms:modified>
  <cp:revision>2</cp:revision>
  <dc:subject/>
  <dc:title>Forestbird</dc:title>
</cp:coreProperties>
</file>