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6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2C7C"/>
    <a:srgbClr val="4D069C"/>
    <a:srgbClr val="FB7192"/>
    <a:srgbClr val="002E15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12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E1629-2A64-4CE5-819C-B927DCE338E0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6DDB3-9AC0-4EB2-AE13-F68DA22AC0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5351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1DFAE-2ACB-4636-8464-D8EACEEF94CD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F14A-2D2F-438A-8559-8745B75838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65848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0FBA8-105A-4D48-89CE-9948573014D0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E133B-F5F0-4FDF-A49C-197EABD751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270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FCF7F-AAB2-4552-8964-8F2233C3EDA9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3F829-95EB-4BA1-B5FB-AF361F9995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8118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EE5A4-CD24-447C-9B34-C37A1433BEC6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876274-0E02-4013-BF58-BDCF7784BF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98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6C27B-CB93-4D15-871E-6471E946E218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D550-0C90-4988-9EF2-7E143BAAA7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8020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507C-CAF9-4FC4-995C-C2CF460FECA7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F59AA-06E6-4D3E-B9C3-FE2AB6EE743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4602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3C4AF-7727-48CC-8520-2681E4D7B1DA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4750C-ACE7-4474-8299-0B1BF3D3C8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6172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91CE-B0C8-4039-A84D-F6A03886D036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92137-DC7B-4AA8-9460-7BE6A79AB16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7641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93999-F7F8-48F5-8AFC-280D6032617A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13371-CEE8-4678-8062-5C1F9372A8E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11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5921C-B378-42C2-98DC-EF58E47E8F22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A473E-AB48-4296-90DF-A7078EB2BA7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93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B80814-5F0D-4CE3-80F3-4114E6F0DB0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6CA103-6B9A-41FF-A5CE-646EFE65AB9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2575" y="193675"/>
            <a:ext cx="8175625" cy="84931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№1 «Петушок»  город Нестеров</a:t>
            </a:r>
            <a:endParaRPr lang="ru-RU" sz="20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2768600"/>
            <a:ext cx="6858000" cy="24892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effectLst/>
                <a:latin typeface="Trebuchet ms"/>
              </a:rPr>
              <a:t>Мультимедийная  разработка </a:t>
            </a:r>
            <a:r>
              <a:rPr lang="ru-RU" sz="2800" b="1" dirty="0">
                <a:solidFill>
                  <a:schemeClr val="tx2"/>
                </a:solidFill>
                <a:effectLst/>
                <a:latin typeface="Trebuchet ms"/>
              </a:rPr>
              <a:t>интегрированного занятия в подготовительной группе на тему «Бабочки»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282575" y="0"/>
            <a:ext cx="8758238" cy="71707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Рассказ воспитателя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(сопровождается показом иллюстраций)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Дети, мы с вами не раз наблюдали, как в теплый летний день порхают над цветами разноцветные бабочки. Бабочки – одни из самых прекрасных существ на Земле! Люди придумали об этих красавицах много сказок и легенд. Римляне считали, что бабочки - это ожившие цветы, которые сорвались со стебелька. Славяне, наши предки, сравнивали бабочку с сердцем влюбленного человека. В Японии пара бабочек символизирует семейное счастье, а в сказках живут эльфы с крыльями бабочки.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их красоту люди дали этим насекомым красивые имена. Каких бабочек вы знаете? 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Лимонница, крапивница, капустница, шоколадница, павлиний глаз, махаон, </a:t>
            </a:r>
            <a:endParaRPr lang="ru-RU" altLang="ru-RU" sz="1000">
              <a:ea typeface="Calibri" pitchFamily="34" charset="0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000"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В мире существует много бабочек. Какими цветами раскрасила природа их крылья? (ответы детей)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Как вы думаете, для чего бабочкам нужна такая яркая окраска? 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Чтобы никто не смог увидеть их на цветах и причинить зло.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Крылья бабочек состоят из мелких чешуек, которые покрыты красящими веществами. Они придают бабочкам чудесную окраску крыльев. Но эти цветные чешуйки очень-очень хрупкие. Поэтому, если взять бабочку в руки, можно их повредить и тогда бабочка погибнет. Не берите бабочек в руки и другим не разрешайте этого делать. Сохраняйте красоту!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Рассмотрите картинки, какие части есть у бабочки?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Голова, туловище, четыре крыла, усики, ножки.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Какой формы голова, туловище, крылья?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Круглая голова, туловище и крылья овальные.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Туловище состоит из трех частей: круглая головка, средняя часть и брюшко.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Сравните крылья и выясните, какие из них одинаковы по цвету, форме, узору, какая пара крыльев больше по размеру? (ответы детей)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Рот бабочки – это длинный тонкий хоботок. Обычно он свернут в тугую пружинку, но стоит бабочке сесть на цветок, как хоботок разворачивается и опускается за нектаром на самое дно цветка. Усиками насекомые принюхиваются. Усики чувствуют запахи издалека.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Сколько ног у бабочки? (Ответы детей). Бабочка – насекомое, а у всех насекомых по шесть ног.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Физкультминутка «Бабочка»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«Чудесные превращения»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 показывает картинку гусеницу.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Как вы думаете, какое отношение имеет гусеница к бабочке? (предположения детей)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Давайте поможем гусенице превратиться в бабочку. (с опорой на картинку)</a:t>
            </a:r>
            <a:endParaRPr lang="ru-RU" altLang="ru-RU" sz="1000">
              <a:ea typeface="Calibri" pitchFamily="34" charset="0"/>
              <a:cs typeface="Calibri" pitchFamily="34" charset="0"/>
            </a:endParaRPr>
          </a:p>
          <a:p>
            <a:pPr algn="ctr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откладывает бабочка? (яйца)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появляется из яйца? (гусеница)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делает гусеница? (питается листьями и растет)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кого она превращается? (в куколку или кокон)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Кто вылупляется из куколки? (бабочка) У нее мокрые крылья. Бабочка сушит крылья на солнышке, как только крылья подсохнут, бабочка начинает летать.</a:t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1000"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000"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000">
                <a:latin typeface="Times New Roman" pitchFamily="18" charset="0"/>
                <a:cs typeface="Times New Roman" pitchFamily="18" charset="0"/>
              </a:rPr>
              <a:t> </a:t>
            </a:r>
            <a:endParaRPr lang="ru-RU" altLang="ru-RU" sz="1000"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244475" y="-53975"/>
            <a:ext cx="8539163" cy="71310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Работа в творческой мастерской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Сегодня я предлагаю, Вам нарисовать красивых, ярких бабочек.</a:t>
            </a:r>
            <a:endParaRPr lang="ru-RU" altLang="ru-RU" sz="1400"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 обсуждает вместе с детьми порядок выполнения работы. 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Простым карандашом набрасываем эскиз – контурный рисунок. Начинаем с туловища. Оно состоит из трех частей: круглая головка, средняя часть и брюшко. На голове обязательно есть усики. Затем рисуем крылья.  Мы вырежем их по контуру.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Берем кисточку, палитру, краски и начинаем разукрашивать наших бабочек.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Узоры на крылышках бабочек могут быть самыми разными. Недаром бабочек считают похожими на цветы. Узоры на крыльях бабочек считаются одним из чудес природы — так они интересны и необычны. Поэтому вы можете смело фантазировать и придумывать узоры для своих бабочек.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 рисуют бабочек гуашевыми красками . В процессе работы воспитатель оказывает индивидуальную помощь.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Анализ детских работ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 предлагает сделать выставку и рассмотреть ее.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за дивная краса?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Луг цветами весь покрылся!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Происходят чудеса,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Здесь волшебник потрудился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 волшебник ни при чем!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бабочки слетелись,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Ясным, солнечным деньком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Отдохнуть на травку сели!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(С.А. Антонюк)</a:t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Что нового и интересного вы узнали? Какие моменты вам больше понравились и почему?</a:t>
            </a:r>
            <a:endParaRPr lang="ru-RU" altLang="ru-RU" sz="1400">
              <a:ea typeface="Calibri" pitchFamily="34" charset="0"/>
              <a:cs typeface="Calibri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750"/>
              </a:spcAft>
              <a:buFontTx/>
              <a:buNone/>
            </a:pPr>
            <a:r>
              <a:rPr lang="ru-RU" altLang="ru-RU" sz="1400" b="1">
                <a:solidFill>
                  <a:srgbClr val="601802"/>
                </a:solidFill>
                <a:latin typeface="Times New Roman" pitchFamily="18" charset="0"/>
                <a:cs typeface="Times New Roman" pitchFamily="18" charset="0"/>
              </a:rPr>
              <a:t>Выставка детских работ</a:t>
            </a:r>
            <a:endParaRPr lang="ru-RU" altLang="ru-RU" sz="1400">
              <a:ea typeface="Calibri" pitchFamily="34" charset="0"/>
              <a:cs typeface="Calibri" pitchFamily="34" charset="0"/>
            </a:endParaRP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1400">
                <a:latin typeface="Times New Roman" pitchFamily="18" charset="0"/>
                <a:ea typeface="Calibri" pitchFamily="34" charset="0"/>
                <a:cs typeface="Calibri" pitchFamily="34" charset="0"/>
              </a:rPr>
              <a:t> </a:t>
            </a:r>
            <a:endParaRPr lang="ru-RU" altLang="ru-RU" sz="1400">
              <a:ea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88000"/>
            </a:srgb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бабочками, отражение представлений об них в изобразительной деятельности.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FF00">
              <a:alpha val="54000"/>
            </a:srgbClr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</a:t>
            </a: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разнообразием и стадиями развития бабочек.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умение работать гуашью, продолжать осваивать технику штриховки. Продолжать учить смешивать краски для получения новых цветов и оттенков.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творческие способности детей, чувство формы, цвета.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интерес к познанию природы, желание любоваться красивыми бабочками и отражать впечатления в изобразительной деятельности.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работа: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Беседы, рассматривание иллюстраций, чтение художественной литературы по данной тематике, наблюдения на прогулке за бабочками.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27" y="4633998"/>
            <a:ext cx="2398422" cy="17992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115888"/>
            <a:ext cx="3914775" cy="927100"/>
          </a:xfrm>
        </p:spPr>
        <p:txBody>
          <a:bodyPr/>
          <a:lstStyle/>
          <a:p>
            <a:pPr algn="ctr" eaLnBrk="1" hangingPunct="1"/>
            <a:r>
              <a:rPr lang="ru-RU" altLang="ru-RU" b="1" smtClean="0">
                <a:solidFill>
                  <a:srgbClr val="FF0000"/>
                </a:solidFill>
                <a:latin typeface="Helvetica Neue"/>
              </a:rPr>
              <a:t>Организационный момент</a:t>
            </a:r>
            <a:endParaRPr lang="ru-RU" altLang="ru-RU" smtClean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oundRect">
            <a:avLst>
              <a:gd name="adj" fmla="val 16667"/>
            </a:avLst>
          </a:prstGeom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100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/>
          <a:p>
            <a:pPr eaLnBrk="1" hangingPunct="1"/>
            <a:endParaRPr lang="ru-RU" altLang="ru-RU" b="1" smtClean="0">
              <a:solidFill>
                <a:srgbClr val="002E15"/>
              </a:solidFill>
              <a:latin typeface="Helvetica Neue"/>
            </a:endParaRPr>
          </a:p>
          <a:p>
            <a:pPr eaLnBrk="1" hangingPunct="1"/>
            <a:endParaRPr lang="ru-RU" altLang="ru-RU" b="1" smtClean="0">
              <a:solidFill>
                <a:srgbClr val="7030A0"/>
              </a:solidFill>
              <a:latin typeface="Helvetica Neue"/>
            </a:endParaRPr>
          </a:p>
          <a:p>
            <a:pPr eaLnBrk="1" hangingPunct="1"/>
            <a:endParaRPr lang="ru-RU" altLang="ru-RU" b="1" smtClean="0">
              <a:solidFill>
                <a:srgbClr val="7030A0"/>
              </a:solidFill>
              <a:latin typeface="Helvetica Neue"/>
            </a:endParaRPr>
          </a:p>
          <a:p>
            <a:pPr eaLnBrk="1" hangingPunct="1"/>
            <a:r>
              <a:rPr lang="ru-RU" altLang="ru-RU" b="1" smtClean="0">
                <a:solidFill>
                  <a:srgbClr val="7030A0"/>
                </a:solidFill>
                <a:latin typeface="Helvetica Neue"/>
              </a:rPr>
              <a:t>Воспитатель загадывает загадку</a:t>
            </a:r>
            <a:endParaRPr lang="ru-RU" altLang="ru-RU" b="1" smtClean="0">
              <a:solidFill>
                <a:srgbClr val="002E15"/>
              </a:solidFill>
              <a:latin typeface="Helvetica Neue"/>
            </a:endParaRPr>
          </a:p>
          <a:p>
            <a:pPr eaLnBrk="1" hangingPunct="1"/>
            <a:r>
              <a:rPr lang="ru-RU" altLang="ru-RU" b="1" smtClean="0">
                <a:solidFill>
                  <a:srgbClr val="4D069C"/>
                </a:solidFill>
                <a:latin typeface="Helvetica Neue"/>
              </a:rPr>
              <a:t>Увидев на клумбе</a:t>
            </a:r>
            <a:r>
              <a:rPr lang="ru-RU" altLang="ru-RU" b="1" smtClean="0">
                <a:solidFill>
                  <a:srgbClr val="4D069C"/>
                </a:solidFill>
              </a:rPr>
              <a:t/>
            </a:r>
            <a:br>
              <a:rPr lang="ru-RU" altLang="ru-RU" b="1" smtClean="0">
                <a:solidFill>
                  <a:srgbClr val="4D069C"/>
                </a:solidFill>
              </a:rPr>
            </a:br>
            <a:r>
              <a:rPr lang="ru-RU" altLang="ru-RU" b="1" smtClean="0">
                <a:solidFill>
                  <a:srgbClr val="4D069C"/>
                </a:solidFill>
                <a:latin typeface="Helvetica Neue"/>
              </a:rPr>
              <a:t>Прекрасный цветок,</a:t>
            </a:r>
            <a:r>
              <a:rPr lang="ru-RU" altLang="ru-RU" b="1" smtClean="0">
                <a:solidFill>
                  <a:srgbClr val="4D069C"/>
                </a:solidFill>
              </a:rPr>
              <a:t/>
            </a:r>
            <a:br>
              <a:rPr lang="ru-RU" altLang="ru-RU" b="1" smtClean="0">
                <a:solidFill>
                  <a:srgbClr val="4D069C"/>
                </a:solidFill>
              </a:rPr>
            </a:br>
            <a:r>
              <a:rPr lang="ru-RU" altLang="ru-RU" b="1" smtClean="0">
                <a:solidFill>
                  <a:srgbClr val="4D069C"/>
                </a:solidFill>
                <a:latin typeface="Helvetica Neue"/>
              </a:rPr>
              <a:t>Сорвать я его захотел.</a:t>
            </a:r>
            <a:r>
              <a:rPr lang="ru-RU" altLang="ru-RU" b="1" smtClean="0">
                <a:solidFill>
                  <a:srgbClr val="4D069C"/>
                </a:solidFill>
              </a:rPr>
              <a:t/>
            </a:r>
            <a:br>
              <a:rPr lang="ru-RU" altLang="ru-RU" b="1" smtClean="0">
                <a:solidFill>
                  <a:srgbClr val="4D069C"/>
                </a:solidFill>
              </a:rPr>
            </a:br>
            <a:r>
              <a:rPr lang="ru-RU" altLang="ru-RU" b="1" smtClean="0">
                <a:solidFill>
                  <a:srgbClr val="4D069C"/>
                </a:solidFill>
                <a:latin typeface="Helvetica Neue"/>
              </a:rPr>
              <a:t>Но стоило тронуть рукой стебелёк,</a:t>
            </a:r>
            <a:r>
              <a:rPr lang="ru-RU" altLang="ru-RU" b="1" smtClean="0">
                <a:solidFill>
                  <a:srgbClr val="4D069C"/>
                </a:solidFill>
              </a:rPr>
              <a:t/>
            </a:r>
            <a:br>
              <a:rPr lang="ru-RU" altLang="ru-RU" b="1" smtClean="0">
                <a:solidFill>
                  <a:srgbClr val="4D069C"/>
                </a:solidFill>
              </a:rPr>
            </a:br>
            <a:r>
              <a:rPr lang="ru-RU" altLang="ru-RU" b="1" smtClean="0">
                <a:solidFill>
                  <a:srgbClr val="4D069C"/>
                </a:solidFill>
                <a:latin typeface="Helvetica Neue"/>
              </a:rPr>
              <a:t>И сразу цветок улетел. («Бабочка» В. Лунин)</a:t>
            </a:r>
            <a:endParaRPr lang="ru-RU" altLang="ru-RU" b="1" smtClean="0">
              <a:solidFill>
                <a:srgbClr val="4D069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950" y="103188"/>
            <a:ext cx="8191500" cy="1879600"/>
          </a:xfrm>
          <a:solidFill>
            <a:srgbClr val="FFFF00"/>
          </a:solidFill>
        </p:spPr>
        <p:txBody>
          <a:bodyPr/>
          <a:lstStyle/>
          <a:p>
            <a:pPr algn="ctr" eaLnBrk="1" hangingPunct="1">
              <a:defRPr/>
            </a:pP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Воспитатель: В мире существует много бабочек. Какими цветами раскрасила природа их крылья? (ответы детей)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Воспитатель: Как вы думаете, для чего бабочкам нужна такая яркая окраска? 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Дети: Чтобы никто не смог увидеть их на цветах и причинить зло.</a:t>
            </a: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 Neue"/>
              </a:rPr>
              <a:t>Воспитатель: Крылья бабочек состоят из мелких чешуек, которые покрыты красящими веществами. Они придают бабочкам чудесную окраску крыльев. Но эти цветные чешуйки очень-очень хрупкие. Поэтому, если взять бабочку в руки, можно их повредить и тогда бабочка погибнет. Не берите бабочек в руки и другим не разрешайте этого делать. Сохраняйте красоту!</a:t>
            </a:r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8650" y="2543969"/>
            <a:ext cx="3886200" cy="2914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543969"/>
            <a:ext cx="3886200" cy="29146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30238" y="90488"/>
            <a:ext cx="8347075" cy="1004887"/>
          </a:xfrm>
          <a:solidFill>
            <a:srgbClr val="92D050"/>
          </a:solidFill>
        </p:spPr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rgbClr val="00B050"/>
                </a:solidFill>
                <a:latin typeface="Helvetica Neue"/>
              </a:rPr>
              <a:t>Дидактическая игра «Чудесные превращения»</a:t>
            </a:r>
            <a:endParaRPr lang="ru-RU" altLang="ru-RU" sz="3200" smtClean="0">
              <a:solidFill>
                <a:srgbClr val="00B05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242" y="1774064"/>
            <a:ext cx="4365938" cy="327445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8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00B050"/>
                </a:solidFill>
              </a:rPr>
              <a:t>.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212" y="2691684"/>
            <a:ext cx="4321667" cy="32412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1818" y="504759"/>
            <a:ext cx="2562896" cy="18691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38575" cy="817562"/>
          </a:xfrm>
          <a:solidFill>
            <a:srgbClr val="FFC000"/>
          </a:solidFill>
        </p:spPr>
        <p:txBody>
          <a:bodyPr/>
          <a:lstStyle/>
          <a:p>
            <a:pPr eaLnBrk="1" hangingPunct="1"/>
            <a:r>
              <a:rPr lang="ru-RU" altLang="ru-RU" b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Воспитатель показывает картинку гусеницы.</a:t>
            </a:r>
            <a:endParaRPr lang="ru-RU" altLang="ru-RU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0070C0"/>
                </a:solidFill>
                <a:effectLst/>
                <a:latin typeface="Helvetica Neue"/>
              </a:rPr>
              <a:t>Воспитатель: </a:t>
            </a:r>
            <a:r>
              <a:rPr lang="ru-RU" sz="1600" dirty="0" smtClean="0">
                <a:solidFill>
                  <a:srgbClr val="0070C0"/>
                </a:solidFill>
                <a:effectLst/>
                <a:latin typeface="Helvetica Neue"/>
              </a:rPr>
              <a:t>Как </a:t>
            </a:r>
            <a:r>
              <a:rPr lang="ru-RU" sz="1600" dirty="0">
                <a:solidFill>
                  <a:srgbClr val="0070C0"/>
                </a:solidFill>
                <a:effectLst/>
                <a:latin typeface="Helvetica Neue"/>
              </a:rPr>
              <a:t>вы думаете, какое отношение имеет гусеница к бабочке? (предположения детей)</a:t>
            </a:r>
            <a:r>
              <a:rPr lang="ru-RU" sz="1600" dirty="0">
                <a:solidFill>
                  <a:srgbClr val="0070C0"/>
                </a:solidFill>
              </a:rPr>
              <a:t/>
            </a:r>
            <a:br>
              <a:rPr lang="ru-RU" sz="1600" dirty="0">
                <a:solidFill>
                  <a:srgbClr val="0070C0"/>
                </a:solidFill>
              </a:rPr>
            </a:br>
            <a:r>
              <a:rPr lang="ru-RU" sz="1600" dirty="0">
                <a:solidFill>
                  <a:srgbClr val="0070C0"/>
                </a:solidFill>
                <a:effectLst/>
                <a:latin typeface="Helvetica Neue"/>
              </a:rPr>
              <a:t> Давайте поможем гусенице превратиться в бабочку. (с опорой на картинку)</a:t>
            </a:r>
            <a:endParaRPr lang="ru-RU" sz="16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909" y="2511378"/>
            <a:ext cx="3889420" cy="29170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6253" y="1532587"/>
            <a:ext cx="5232322" cy="3799266"/>
          </a:xfrm>
          <a:prstGeom prst="round2DiagRect">
            <a:avLst>
              <a:gd name="adj1" fmla="val 16667"/>
              <a:gd name="adj2" fmla="val 0"/>
            </a:avLst>
          </a:prstGeom>
          <a:ln>
            <a:solidFill>
              <a:srgbClr val="FFC0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7713" y="0"/>
            <a:ext cx="7126287" cy="639763"/>
          </a:xfrm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FFFF00"/>
                </a:solidFill>
                <a:latin typeface="Helvetica Neue"/>
                <a:ea typeface="+mn-ea"/>
                <a:cs typeface="+mn-cs"/>
              </a:rPr>
              <a:t>Физкультминутка «Бабочка»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196" name="Объект 3"/>
          <p:cNvSpPr>
            <a:spLocks noGrp="1"/>
          </p:cNvSpPr>
          <p:nvPr>
            <p:ph sz="half" idx="2"/>
          </p:nvPr>
        </p:nvSpPr>
        <p:spPr>
          <a:xfrm>
            <a:off x="630238" y="733425"/>
            <a:ext cx="3868737" cy="5456238"/>
          </a:xfrm>
          <a:solidFill>
            <a:srgbClr val="FFC000"/>
          </a:solidFill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Бабочка изящно над цветком летала,</a:t>
            </a:r>
            <a:b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Крыльями яркими весело махала.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(Плавные взмахи руками)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цветок красивый села,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(Присесть)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нектар она поела.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(Наклоны головы вниз)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Крылья снова распрямила,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(Встать, руки в стороны)</a:t>
            </a: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синем небе закружила. </a:t>
            </a:r>
            <a:r>
              <a:rPr lang="ru-RU" altLang="ru-RU" sz="1800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(Покружиться)</a:t>
            </a:r>
            <a:endParaRPr lang="ru-RU" altLang="ru-RU" sz="180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7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6424" y="648524"/>
            <a:ext cx="3887788" cy="2915841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650" y="3773508"/>
            <a:ext cx="3494468" cy="2620851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212" y="3554568"/>
            <a:ext cx="3219718" cy="2414788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914400" y="180975"/>
            <a:ext cx="7600950" cy="914400"/>
          </a:xfrm>
          <a:solidFill>
            <a:srgbClr val="92D050"/>
          </a:solidFill>
        </p:spPr>
        <p:txBody>
          <a:bodyPr/>
          <a:lstStyle/>
          <a:p>
            <a:pPr algn="ctr" eaLnBrk="1" hangingPunct="1"/>
            <a:r>
              <a:rPr lang="ru-RU" altLang="ru-RU" sz="3200" b="1" smtClean="0">
                <a:solidFill>
                  <a:srgbClr val="0070C0"/>
                </a:solidFill>
                <a:latin typeface="Helvetica Neue"/>
              </a:rPr>
              <a:t>Работа в творческой мастерской</a:t>
            </a:r>
            <a:endParaRPr lang="ru-RU" altLang="ru-RU" sz="3200" smtClean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40" y="3406853"/>
            <a:ext cx="4051211" cy="303840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4300" y="1045392"/>
            <a:ext cx="4218636" cy="31639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563" y="296863"/>
            <a:ext cx="4506912" cy="579437"/>
          </a:xfrm>
          <a:solidFill>
            <a:srgbClr val="92D050"/>
          </a:solidFill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solidFill>
                  <a:srgbClr val="0070C0"/>
                </a:solidFill>
                <a:latin typeface="Helvetica Neue"/>
                <a:ea typeface="+mn-ea"/>
                <a:cs typeface="+mn-cs"/>
              </a:rPr>
              <a:t>Анализ детских работ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34873" y="343482"/>
            <a:ext cx="4897578" cy="4873625"/>
          </a:xfrm>
          <a:prstGeom prst="ellipse">
            <a:avLst/>
          </a:prstGeom>
          <a:ln w="190500" cap="rnd">
            <a:solidFill>
              <a:srgbClr val="FFFF00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44" name="Текст 3"/>
          <p:cNvSpPr>
            <a:spLocks noGrp="1"/>
          </p:cNvSpPr>
          <p:nvPr>
            <p:ph type="body" sz="half" idx="2"/>
          </p:nvPr>
        </p:nvSpPr>
        <p:spPr>
          <a:xfrm>
            <a:off x="282575" y="1327150"/>
            <a:ext cx="3297238" cy="4541838"/>
          </a:xfrm>
          <a:solidFill>
            <a:srgbClr val="FFFF00"/>
          </a:solidFill>
          <a:ln>
            <a:solidFill>
              <a:srgbClr val="FFFF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 предлагает сделать выставку и рассмотреть ее.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за дивная краса?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Луг цветами весь покрылся!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Происходят чудеса,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волшебник потрудился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волшебник ни при чем!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 бабочки слетелись,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Ясным, солнечным деньком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Отдохнуть на травку сели!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(С.А. Антонюк)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  <a:b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нового и интересного вы узнали? Какие моменты вам больше понравились и 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</TotalTime>
  <Words>81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Calibri</vt:lpstr>
      <vt:lpstr>Arial</vt:lpstr>
      <vt:lpstr>Calibri Light</vt:lpstr>
      <vt:lpstr>Times New Roman</vt:lpstr>
      <vt:lpstr>Trebuchet ms</vt:lpstr>
      <vt:lpstr>Helvetica Neue</vt:lpstr>
      <vt:lpstr>Тема Office</vt:lpstr>
      <vt:lpstr>Муниципальное автономное дошкольное образовательное учреждение детский сад №1 «Петушок»  город Нестеров</vt:lpstr>
      <vt:lpstr>Цель: Знакомство детей с бабочками, отражение представлений об них в изобразительной деятельности.</vt:lpstr>
      <vt:lpstr>Организационный момент</vt:lpstr>
      <vt:lpstr>Воспитатель: В мире существует много бабочек. Какими цветами раскрасила природа их крылья? (ответы детей) Воспитатель: Как вы думаете, для чего бабочкам нужна такая яркая окраска?  Дети: Чтобы никто не смог увидеть их на цветах и причинить зло. Воспитатель: Крылья бабочек состоят из мелких чешуек, которые покрыты красящими веществами. Они придают бабочкам чудесную окраску крыльев. Но эти цветные чешуйки очень-очень хрупкие. Поэтому, если взять бабочку в руки, можно их повредить и тогда бабочка погибнет. Не берите бабочек в руки и другим не разрешайте этого делать. Сохраняйте красоту!</vt:lpstr>
      <vt:lpstr>Дидактическая игра «Чудесные превращения»</vt:lpstr>
      <vt:lpstr>Воспитатель: Как вы думаете, какое отношение имеет гусеница к бабочке? (предположения детей)  Давайте поможем гусенице превратиться в бабочку. (с опорой на картинку)</vt:lpstr>
      <vt:lpstr>Физкультминутка «Бабочка»</vt:lpstr>
      <vt:lpstr>Работа в творческой мастерской</vt:lpstr>
      <vt:lpstr>Анализ детских работ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Александр Борисович</cp:lastModifiedBy>
  <cp:revision>15</cp:revision>
  <dcterms:created xsi:type="dcterms:W3CDTF">2014-08-13T08:43:52Z</dcterms:created>
  <dcterms:modified xsi:type="dcterms:W3CDTF">2018-04-01T13:12:49Z</dcterms:modified>
</cp:coreProperties>
</file>