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79" r:id="rId2"/>
    <p:sldId id="276" r:id="rId3"/>
    <p:sldId id="280" r:id="rId4"/>
    <p:sldId id="281" r:id="rId5"/>
    <p:sldId id="277" r:id="rId6"/>
    <p:sldId id="278" r:id="rId7"/>
    <p:sldId id="282" r:id="rId8"/>
    <p:sldId id="283" r:id="rId9"/>
    <p:sldId id="285" r:id="rId10"/>
    <p:sldId id="284" r:id="rId11"/>
    <p:sldId id="286" r:id="rId12"/>
    <p:sldId id="287" r:id="rId13"/>
    <p:sldId id="259" r:id="rId14"/>
    <p:sldId id="272" r:id="rId15"/>
    <p:sldId id="273" r:id="rId16"/>
    <p:sldId id="256" r:id="rId17"/>
    <p:sldId id="274" r:id="rId18"/>
    <p:sldId id="275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3600" dirty="0" smtClean="0"/>
              <a:t>Методика работы </a:t>
            </a:r>
          </a:p>
          <a:p>
            <a:pPr marL="0" indent="0" algn="ctr">
              <a:buNone/>
            </a:pPr>
            <a:r>
              <a:rPr lang="ru-RU" sz="3600" dirty="0" smtClean="0"/>
              <a:t>по профилактике ошибок  </a:t>
            </a:r>
          </a:p>
          <a:p>
            <a:pPr marL="0" indent="0" algn="ctr">
              <a:buNone/>
            </a:pPr>
            <a:r>
              <a:rPr lang="ru-RU" sz="3600" dirty="0" smtClean="0"/>
              <a:t>школьного сочинения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91305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2.4. Методы профилактики фактических ошибок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>
            <a:noAutofit/>
          </a:bodyPr>
          <a:lstStyle/>
          <a:p>
            <a:pPr marL="742950" indent="-742950">
              <a:buAutoNum type="arabicPeriod"/>
            </a:pPr>
            <a:r>
              <a:rPr lang="ru-RU" sz="3600" dirty="0" smtClean="0"/>
              <a:t>Ввести практику ведения читательских дневников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Регулярно проводить викторины, литературные диктанты на знание художественных текстов</a:t>
            </a:r>
          </a:p>
          <a:p>
            <a:pPr marL="0" indent="0">
              <a:buNone/>
            </a:pPr>
            <a:endParaRPr lang="ru-RU" sz="3600" dirty="0" smtClean="0"/>
          </a:p>
          <a:p>
            <a:pPr marL="742950" indent="-742950">
              <a:buAutoNum type="arabicPeriod"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876929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2.5. Как повысить качество письменной речи?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>
            <a:noAutofit/>
          </a:bodyPr>
          <a:lstStyle/>
          <a:p>
            <a:pPr marL="742950" indent="-742950">
              <a:buAutoNum type="arabicPeriod"/>
            </a:pPr>
            <a:r>
              <a:rPr lang="ru-RU" sz="3600" dirty="0" smtClean="0"/>
              <a:t>Практика, практика и еще раз практика! Писать (мини-)сочинения по любому поводу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Расширять словарь литературоведческих терминов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0825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Материал для такого словаря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sz="3600" dirty="0" smtClean="0"/>
              <a:t>Автор: писатель, прозаик (драматург, поэт), художник</a:t>
            </a:r>
          </a:p>
          <a:p>
            <a:pPr>
              <a:buFontTx/>
              <a:buChar char="-"/>
            </a:pPr>
            <a:r>
              <a:rPr lang="ru-RU" sz="3600" dirty="0" smtClean="0"/>
              <a:t>Произведение: текст, художественный мир, роман (повесть, поэма …)</a:t>
            </a:r>
          </a:p>
          <a:p>
            <a:pPr>
              <a:buFontTx/>
              <a:buChar char="-"/>
            </a:pPr>
            <a:r>
              <a:rPr lang="ru-RU" sz="3600" dirty="0" smtClean="0"/>
              <a:t>Герой: персонаж, образ, характер, лирический субъект</a:t>
            </a:r>
          </a:p>
          <a:p>
            <a:pPr>
              <a:buFontTx/>
              <a:buChar char="-"/>
            </a:pPr>
            <a:r>
              <a:rPr lang="ru-RU" sz="3600" dirty="0" smtClean="0"/>
              <a:t>Конфликт: коллизия, противоречие, оппозиция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11899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Современное прочтение романа М.Ю. Лермонтова</a:t>
            </a:r>
          </a:p>
          <a:p>
            <a:pPr marL="0" indent="0" algn="ctr">
              <a:buNone/>
            </a:pPr>
            <a:r>
              <a:rPr lang="ru-RU" sz="4000" dirty="0" smtClean="0"/>
              <a:t>«Герой нашего времени»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8260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Основной тезис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Противоречивость личности Печорина характеризует и современного человека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93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 Вступительная часть 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1.1</a:t>
            </a:r>
            <a:r>
              <a:rPr lang="ru-RU" dirty="0" smtClean="0"/>
              <a:t>. Два века назад созданный текст остается интересным современному читателю</a:t>
            </a:r>
          </a:p>
          <a:p>
            <a:pPr marL="0" indent="0">
              <a:buNone/>
            </a:pPr>
            <a:r>
              <a:rPr lang="ru-RU" dirty="0" smtClean="0"/>
              <a:t>1.2. Конкретно-историческое и вневременное содержание образа Печорина </a:t>
            </a:r>
          </a:p>
          <a:p>
            <a:pPr marL="0" indent="0">
              <a:buNone/>
            </a:pPr>
            <a:r>
              <a:rPr lang="ru-RU" dirty="0" smtClean="0"/>
              <a:t>1.3. Противоречивость образа Печорина близка современному читателю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1122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008111"/>
          </a:xfrm>
        </p:spPr>
        <p:txBody>
          <a:bodyPr>
            <a:normAutofit/>
          </a:bodyPr>
          <a:lstStyle/>
          <a:p>
            <a:r>
              <a:rPr lang="ru-RU" dirty="0" smtClean="0"/>
              <a:t>2. Основная часть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628800"/>
            <a:ext cx="8424936" cy="4896544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2.1. </a:t>
            </a:r>
            <a:r>
              <a:rPr lang="ru-RU" dirty="0">
                <a:solidFill>
                  <a:schemeClr val="tx1"/>
                </a:solidFill>
              </a:rPr>
              <a:t>Печорин и </a:t>
            </a:r>
            <a:r>
              <a:rPr lang="ru-RU" dirty="0" smtClean="0">
                <a:solidFill>
                  <a:schemeClr val="tx1"/>
                </a:solidFill>
              </a:rPr>
              <a:t>окружающие: коллизии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2.1.1. «Печорин – Максим </a:t>
            </a:r>
            <a:r>
              <a:rPr lang="ru-RU" dirty="0" err="1" smtClean="0">
                <a:solidFill>
                  <a:schemeClr val="tx1"/>
                </a:solidFill>
              </a:rPr>
              <a:t>Максимыч</a:t>
            </a:r>
            <a:r>
              <a:rPr lang="ru-RU" dirty="0" smtClean="0">
                <a:solidFill>
                  <a:schemeClr val="tx1"/>
                </a:solidFill>
              </a:rPr>
              <a:t>» (мотив дружбы «по обстоятельствам»)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2.1.2. «Печорин – Вернер» (мотив дружбы равных)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2.1.3. «Печорин – Мери» (мотив игры человеческими судьбами)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2.1.4. «Печорин – Вера» (тема любви и привязанности)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2.1.5. Печорин –  тип «лишнего» человека</a:t>
            </a: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99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628800"/>
            <a:ext cx="8424936" cy="4896544"/>
          </a:xfrm>
        </p:spPr>
        <p:txBody>
          <a:bodyPr>
            <a:normAutofit/>
          </a:bodyPr>
          <a:lstStyle/>
          <a:p>
            <a:pPr algn="l"/>
            <a:r>
              <a:rPr lang="ru-RU" dirty="0">
                <a:solidFill>
                  <a:schemeClr val="tx1"/>
                </a:solidFill>
              </a:rPr>
              <a:t>2.2. Печорин – </a:t>
            </a:r>
            <a:r>
              <a:rPr lang="ru-RU" dirty="0" smtClean="0">
                <a:solidFill>
                  <a:schemeClr val="tx1"/>
                </a:solidFill>
              </a:rPr>
              <a:t>личность: специфика раскрытия характера </a:t>
            </a:r>
            <a:endParaRPr lang="ru-RU" dirty="0">
              <a:solidFill>
                <a:schemeClr val="tx1"/>
              </a:solidFill>
            </a:endParaRPr>
          </a:p>
          <a:p>
            <a:pPr algn="l"/>
            <a:r>
              <a:rPr lang="ru-RU" dirty="0">
                <a:solidFill>
                  <a:schemeClr val="tx1"/>
                </a:solidFill>
              </a:rPr>
              <a:t>2.2.1. </a:t>
            </a:r>
            <a:r>
              <a:rPr lang="ru-RU" dirty="0" smtClean="0">
                <a:solidFill>
                  <a:schemeClr val="tx1"/>
                </a:solidFill>
              </a:rPr>
              <a:t>Композиция как способ развертывания характера героя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2.2.1.1. Ретроспекция – неоднозначность восприятия героя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2.2.1.2. Фрагментарность – противоречивость, «мозаичность» личности</a:t>
            </a:r>
            <a:endParaRPr lang="ru-RU" dirty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24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628800"/>
            <a:ext cx="8424936" cy="4896544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2.2.2</a:t>
            </a:r>
            <a:r>
              <a:rPr lang="ru-RU" dirty="0">
                <a:solidFill>
                  <a:schemeClr val="tx1"/>
                </a:solidFill>
              </a:rPr>
              <a:t>. </a:t>
            </a:r>
            <a:r>
              <a:rPr lang="ru-RU" dirty="0" smtClean="0">
                <a:solidFill>
                  <a:schemeClr val="tx1"/>
                </a:solidFill>
              </a:rPr>
              <a:t>Дневник Печорина: повествование от первого лица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2.2.2.1. «Я» и «Судья»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2.2.2.2. </a:t>
            </a:r>
            <a:r>
              <a:rPr lang="ru-RU" dirty="0">
                <a:solidFill>
                  <a:schemeClr val="tx1"/>
                </a:solidFill>
              </a:rPr>
              <a:t>Безобразное в герое («вампир», «игрок», «убийца» человеческого в себе)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2.2.2.3. </a:t>
            </a:r>
            <a:r>
              <a:rPr lang="ru-RU" dirty="0">
                <a:solidFill>
                  <a:schemeClr val="tx1"/>
                </a:solidFill>
              </a:rPr>
              <a:t>Прекрасное в герое (мотив чести, страстность, романтический характер)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2.2.2.4. Трагическая личность</a:t>
            </a:r>
            <a:endParaRPr lang="ru-RU" dirty="0">
              <a:solidFill>
                <a:schemeClr val="tx1"/>
              </a:solidFill>
            </a:endParaRPr>
          </a:p>
          <a:p>
            <a:pPr algn="l"/>
            <a:endParaRPr lang="ru-RU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108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3. Заключение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3.1. Привлекательность романтического  героя (Вера: «ни </a:t>
            </a:r>
            <a:r>
              <a:rPr lang="ru-RU" dirty="0"/>
              <a:t>в ком зло не бывает так </a:t>
            </a:r>
            <a:r>
              <a:rPr lang="ru-RU" dirty="0" smtClean="0"/>
              <a:t>привлекательно»)</a:t>
            </a:r>
          </a:p>
          <a:p>
            <a:pPr marL="0" indent="0">
              <a:buNone/>
            </a:pPr>
            <a:r>
              <a:rPr lang="ru-RU" dirty="0" smtClean="0"/>
              <a:t>3.2. Печорин – зеркало современного человека: противоречия личности, потеря интереса к жизни, утрата человечности (дегуманизация)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344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Ошибки и недостатки</a:t>
            </a:r>
            <a:endParaRPr lang="ru-RU" sz="3600" b="1" dirty="0"/>
          </a:p>
        </p:txBody>
      </p:sp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1. формы</a:t>
            </a:r>
            <a:endParaRPr lang="ru-RU" sz="3600" dirty="0"/>
          </a:p>
        </p:txBody>
      </p:sp>
      <p:sp>
        <p:nvSpPr>
          <p:cNvPr id="8" name="Объект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800" dirty="0" smtClean="0"/>
              <a:t>1.1. </a:t>
            </a:r>
            <a:r>
              <a:rPr lang="ru-RU" sz="2800" dirty="0" smtClean="0"/>
              <a:t>Нет </a:t>
            </a:r>
            <a:r>
              <a:rPr lang="ru-RU" sz="2800" dirty="0" smtClean="0"/>
              <a:t>представления о жанрах школьного сочинения</a:t>
            </a:r>
          </a:p>
          <a:p>
            <a:pPr marL="0" indent="0">
              <a:buNone/>
            </a:pPr>
            <a:r>
              <a:rPr lang="ru-RU" sz="2800" dirty="0" smtClean="0"/>
              <a:t>1.2. Нет </a:t>
            </a:r>
            <a:r>
              <a:rPr lang="ru-RU" sz="2800" dirty="0" smtClean="0"/>
              <a:t>понятия о структуре и композиции </a:t>
            </a:r>
            <a:r>
              <a:rPr lang="ru-RU" sz="2800" dirty="0" smtClean="0"/>
              <a:t>сочинения</a:t>
            </a:r>
          </a:p>
          <a:p>
            <a:pPr marL="0" indent="0">
              <a:buNone/>
            </a:pPr>
            <a:r>
              <a:rPr lang="ru-RU" sz="2800" dirty="0" smtClean="0"/>
              <a:t>1.3. Неумение составлять план</a:t>
            </a:r>
          </a:p>
          <a:p>
            <a:pPr marL="457200" indent="-457200" algn="just">
              <a:buAutoNum type="arabicPeriod"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algn="ctr"/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quarter" idx="3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dirty="0" smtClean="0"/>
              <a:t>2. содержания</a:t>
            </a: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dirty="0" smtClean="0"/>
              <a:t>2.1. Несоответствие </a:t>
            </a:r>
            <a:r>
              <a:rPr lang="ru-RU" sz="2800" dirty="0" smtClean="0"/>
              <a:t>теме</a:t>
            </a:r>
          </a:p>
          <a:p>
            <a:pPr marL="0" indent="0">
              <a:buNone/>
            </a:pPr>
            <a:r>
              <a:rPr lang="ru-RU" sz="2800" dirty="0" smtClean="0"/>
              <a:t>2.2. Подмена </a:t>
            </a:r>
            <a:r>
              <a:rPr lang="ru-RU" sz="2800" dirty="0"/>
              <a:t>анализа пересказом</a:t>
            </a:r>
          </a:p>
          <a:p>
            <a:pPr marL="0" indent="0">
              <a:buNone/>
            </a:pPr>
            <a:r>
              <a:rPr lang="ru-RU" sz="2800" dirty="0" smtClean="0"/>
              <a:t>2.3. </a:t>
            </a:r>
            <a:r>
              <a:rPr lang="ru-RU" sz="2800" dirty="0" smtClean="0"/>
              <a:t>Общие высказывания </a:t>
            </a:r>
          </a:p>
          <a:p>
            <a:pPr marL="0" indent="0">
              <a:buNone/>
            </a:pPr>
            <a:r>
              <a:rPr lang="ru-RU" sz="2800" dirty="0" smtClean="0"/>
              <a:t>2.4. Фактические ошибки</a:t>
            </a:r>
          </a:p>
          <a:p>
            <a:pPr marL="0" indent="0">
              <a:buNone/>
            </a:pPr>
            <a:r>
              <a:rPr lang="ru-RU" sz="2800" dirty="0" smtClean="0"/>
              <a:t>2.5. Низкое </a:t>
            </a:r>
            <a:r>
              <a:rPr lang="ru-RU" sz="2800" dirty="0" smtClean="0"/>
              <a:t>качество речи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512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1.1. Формируем представление о жанрах школьного сочинения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 algn="just">
              <a:buAutoNum type="arabicPeriod"/>
            </a:pPr>
            <a:r>
              <a:rPr lang="ru-RU" dirty="0" smtClean="0"/>
              <a:t>Сочинение-рассуждение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Проблемное рассуждение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Эссе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44981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1.2. Работаем над понятием о структуре рассуждения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6000" dirty="0" smtClean="0"/>
              <a:t>Тезис</a:t>
            </a:r>
          </a:p>
          <a:p>
            <a:pPr marL="0" indent="0" algn="ctr">
              <a:buNone/>
            </a:pPr>
            <a:r>
              <a:rPr lang="ru-RU" sz="6000" dirty="0" smtClean="0"/>
              <a:t>Доказательства</a:t>
            </a:r>
          </a:p>
          <a:p>
            <a:pPr marL="0" indent="0" algn="ctr">
              <a:buNone/>
            </a:pPr>
            <a:r>
              <a:rPr lang="ru-RU" sz="6000" dirty="0" smtClean="0"/>
              <a:t>вывод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 smtClean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262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7969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1.2</a:t>
            </a:r>
            <a:r>
              <a:rPr lang="ru-RU" dirty="0" smtClean="0"/>
              <a:t>. Показываем связь между структурой рассуждения и композицией сочинения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77728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3600" dirty="0" smtClean="0"/>
              <a:t>Вступление. Вводится тезис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Основная часть. Доказательства тезиса посредством </a:t>
            </a:r>
            <a:r>
              <a:rPr lang="ru-RU" sz="3600" dirty="0" err="1" smtClean="0"/>
              <a:t>микротем</a:t>
            </a:r>
            <a:endParaRPr lang="ru-RU" sz="3600" dirty="0" smtClean="0"/>
          </a:p>
          <a:p>
            <a:pPr marL="514350" indent="-514350">
              <a:buAutoNum type="arabicPeriod"/>
            </a:pPr>
            <a:r>
              <a:rPr lang="ru-RU" sz="3600" dirty="0" smtClean="0"/>
              <a:t>Заключение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284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1.3. Вырабатываем умение составлять план сочинения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2400" dirty="0" smtClean="0"/>
              <a:t>Вступление. </a:t>
            </a:r>
          </a:p>
          <a:p>
            <a:pPr marL="514350" indent="-514350">
              <a:buAutoNum type="arabicPeriod"/>
            </a:pPr>
            <a:r>
              <a:rPr lang="ru-RU" sz="2400" dirty="0" err="1" smtClean="0"/>
              <a:t>Микротема</a:t>
            </a:r>
            <a:r>
              <a:rPr lang="ru-RU" sz="2400" dirty="0" smtClean="0"/>
              <a:t> 1.</a:t>
            </a:r>
          </a:p>
          <a:p>
            <a:pPr marL="0" indent="0">
              <a:buNone/>
            </a:pPr>
            <a:r>
              <a:rPr lang="ru-RU" sz="2400" dirty="0"/>
              <a:t>	</a:t>
            </a:r>
            <a:r>
              <a:rPr lang="ru-RU" sz="2400" dirty="0" smtClean="0"/>
              <a:t>1.1.</a:t>
            </a:r>
          </a:p>
          <a:p>
            <a:pPr marL="0" indent="0">
              <a:buNone/>
            </a:pPr>
            <a:r>
              <a:rPr lang="ru-RU" sz="2400" dirty="0"/>
              <a:t>	</a:t>
            </a:r>
            <a:r>
              <a:rPr lang="ru-RU" sz="2400" dirty="0" smtClean="0"/>
              <a:t>1.2.</a:t>
            </a:r>
          </a:p>
          <a:p>
            <a:pPr marL="0" indent="0">
              <a:buNone/>
            </a:pPr>
            <a:r>
              <a:rPr lang="ru-RU" sz="2400" dirty="0" smtClean="0"/>
              <a:t>      </a:t>
            </a:r>
            <a:r>
              <a:rPr lang="ru-RU" sz="2400" dirty="0" err="1" smtClean="0"/>
              <a:t>Микротема</a:t>
            </a:r>
            <a:r>
              <a:rPr lang="ru-RU" sz="2400" dirty="0" smtClean="0"/>
              <a:t> 2.</a:t>
            </a:r>
          </a:p>
          <a:p>
            <a:pPr marL="0" indent="0">
              <a:buNone/>
            </a:pPr>
            <a:r>
              <a:rPr lang="ru-RU" sz="2400" dirty="0" smtClean="0"/>
              <a:t>	2.1.</a:t>
            </a:r>
          </a:p>
          <a:p>
            <a:pPr marL="0" indent="0">
              <a:buNone/>
            </a:pPr>
            <a:r>
              <a:rPr lang="ru-RU" sz="2400" dirty="0"/>
              <a:t>	</a:t>
            </a:r>
            <a:r>
              <a:rPr lang="ru-RU" sz="2400" dirty="0" smtClean="0"/>
              <a:t>2.2.</a:t>
            </a:r>
          </a:p>
          <a:p>
            <a:pPr marL="0" indent="0">
              <a:buNone/>
            </a:pPr>
            <a:r>
              <a:rPr lang="ru-RU" sz="2400" dirty="0"/>
              <a:t> </a:t>
            </a:r>
            <a:r>
              <a:rPr lang="ru-RU" sz="2400" dirty="0" smtClean="0"/>
              <a:t>     </a:t>
            </a:r>
            <a:r>
              <a:rPr lang="ru-RU" sz="2400" dirty="0" err="1" smtClean="0"/>
              <a:t>Микротема</a:t>
            </a:r>
            <a:r>
              <a:rPr lang="ru-RU" sz="2400" dirty="0" smtClean="0"/>
              <a:t> 3.</a:t>
            </a:r>
          </a:p>
          <a:p>
            <a:pPr marL="0" indent="0">
              <a:buNone/>
            </a:pPr>
            <a:r>
              <a:rPr lang="ru-RU" sz="2400" dirty="0"/>
              <a:t>	</a:t>
            </a:r>
            <a:r>
              <a:rPr lang="ru-RU" sz="2400" dirty="0" smtClean="0"/>
              <a:t>3.1.</a:t>
            </a:r>
          </a:p>
          <a:p>
            <a:pPr marL="0" indent="0">
              <a:buNone/>
            </a:pPr>
            <a:r>
              <a:rPr lang="ru-RU" sz="2400" dirty="0"/>
              <a:t>	</a:t>
            </a:r>
            <a:r>
              <a:rPr lang="ru-RU" sz="2400" dirty="0" smtClean="0"/>
              <a:t>3.2.</a:t>
            </a:r>
          </a:p>
          <a:p>
            <a:pPr marL="0" indent="0">
              <a:buNone/>
            </a:pPr>
            <a:r>
              <a:rPr lang="ru-RU" sz="2400" dirty="0" smtClean="0"/>
              <a:t>3.  Заключение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743458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2.1. Цель сочинения – раскрыть тему!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Умение правильно сформулировать </a:t>
            </a:r>
          </a:p>
          <a:p>
            <a:pPr marL="0" indent="0">
              <a:buNone/>
            </a:pPr>
            <a:r>
              <a:rPr lang="ru-RU" sz="3600" b="1" dirty="0" smtClean="0"/>
              <a:t>основной тезис </a:t>
            </a:r>
            <a:r>
              <a:rPr lang="ru-RU" sz="3600" dirty="0" smtClean="0"/>
              <a:t>сочинения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58856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2.2. Как сделать пересказ элементом анализа произведения?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824536"/>
          </a:xfrm>
        </p:spPr>
        <p:txBody>
          <a:bodyPr>
            <a:noAutofit/>
          </a:bodyPr>
          <a:lstStyle/>
          <a:p>
            <a:pPr marL="742950" indent="-742950">
              <a:buAutoNum type="arabicPeriod"/>
            </a:pPr>
            <a:r>
              <a:rPr lang="ru-RU" sz="3600" dirty="0" smtClean="0"/>
              <a:t>Создавать контексты восприятия</a:t>
            </a:r>
          </a:p>
          <a:p>
            <a:pPr marL="0" indent="0">
              <a:buNone/>
            </a:pPr>
            <a:r>
              <a:rPr lang="ru-RU" sz="3600" dirty="0"/>
              <a:t>	</a:t>
            </a:r>
            <a:r>
              <a:rPr lang="ru-RU" dirty="0" smtClean="0"/>
              <a:t>- творчества автора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- проблематики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- художественного метода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- образа</a:t>
            </a:r>
          </a:p>
          <a:p>
            <a:pPr marL="0" indent="0">
              <a:buNone/>
            </a:pPr>
            <a:r>
              <a:rPr lang="ru-RU" sz="3600" dirty="0" smtClean="0"/>
              <a:t>2. Выбирать для пересказа эпизод, значимый для раскрытия темы</a:t>
            </a:r>
          </a:p>
          <a:p>
            <a:pPr marL="0" indent="0">
              <a:buNone/>
            </a:pPr>
            <a:r>
              <a:rPr lang="ru-RU" sz="3600" dirty="0" smtClean="0"/>
              <a:t>3. Нельзя пересказывать стихотворения!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92273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2.3</a:t>
            </a:r>
            <a:r>
              <a:rPr lang="ru-RU" dirty="0" smtClean="0"/>
              <a:t>. Настоятельно требовать избегать общих слов, беспредметных рассуждений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176464"/>
          </a:xfrm>
        </p:spPr>
        <p:txBody>
          <a:bodyPr>
            <a:noAutofit/>
          </a:bodyPr>
          <a:lstStyle/>
          <a:p>
            <a:pPr marL="742950" indent="-742950">
              <a:buAutoNum type="arabicPeriod"/>
            </a:pPr>
            <a:r>
              <a:rPr lang="ru-RU" sz="3600" dirty="0" smtClean="0"/>
              <a:t>Учим вести рассуждение, придерживаясь плана</a:t>
            </a:r>
          </a:p>
          <a:p>
            <a:pPr marL="742950" indent="-742950">
              <a:buAutoNum type="arabicPeriod"/>
            </a:pPr>
            <a:r>
              <a:rPr lang="ru-RU" sz="3600" dirty="0" smtClean="0"/>
              <a:t>Совместно анализируем и обсуждаем подобные ошибки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1581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228</TotalTime>
  <Words>494</Words>
  <Application>Microsoft Office PowerPoint</Application>
  <PresentationFormat>Экран (4:3)</PresentationFormat>
  <Paragraphs>98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Ясность</vt:lpstr>
      <vt:lpstr>Презентация PowerPoint</vt:lpstr>
      <vt:lpstr>Ошибки и недостатки</vt:lpstr>
      <vt:lpstr>1.1. Формируем представление о жанрах школьного сочинения</vt:lpstr>
      <vt:lpstr>1.2. Работаем над понятием о структуре рассуждения</vt:lpstr>
      <vt:lpstr> 1.2. Показываем связь между структурой рассуждения и композицией сочинения</vt:lpstr>
      <vt:lpstr>1.3. Вырабатываем умение составлять план сочинения</vt:lpstr>
      <vt:lpstr>2.1. Цель сочинения – раскрыть тему!</vt:lpstr>
      <vt:lpstr>2.2. Как сделать пересказ элементом анализа произведения?</vt:lpstr>
      <vt:lpstr> 2.3. Настоятельно требовать избегать общих слов, беспредметных рассуждений</vt:lpstr>
      <vt:lpstr>2.4. Методы профилактики фактических ошибок</vt:lpstr>
      <vt:lpstr>2.5. Как повысить качество письменной речи?</vt:lpstr>
      <vt:lpstr>Материал для такого словаря</vt:lpstr>
      <vt:lpstr>Презентация PowerPoint</vt:lpstr>
      <vt:lpstr>Основной тезис</vt:lpstr>
      <vt:lpstr>1. Вступительная часть </vt:lpstr>
      <vt:lpstr>2. Основная часть</vt:lpstr>
      <vt:lpstr>Презентация PowerPoint</vt:lpstr>
      <vt:lpstr>Презентация PowerPoint</vt:lpstr>
      <vt:lpstr>3. Заключение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Принципы анализа художественного текста</dc:title>
  <dc:creator>Оксана</dc:creator>
  <cp:lastModifiedBy>user</cp:lastModifiedBy>
  <cp:revision>34</cp:revision>
  <dcterms:created xsi:type="dcterms:W3CDTF">2013-05-30T04:42:38Z</dcterms:created>
  <dcterms:modified xsi:type="dcterms:W3CDTF">2014-11-10T09:21:01Z</dcterms:modified>
</cp:coreProperties>
</file>