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310" r:id="rId3"/>
    <p:sldId id="309" r:id="rId4"/>
    <p:sldId id="260" r:id="rId5"/>
    <p:sldId id="258" r:id="rId6"/>
    <p:sldId id="261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0" r:id="rId15"/>
    <p:sldId id="281" r:id="rId16"/>
    <p:sldId id="283" r:id="rId17"/>
    <p:sldId id="284" r:id="rId18"/>
    <p:sldId id="285" r:id="rId19"/>
    <p:sldId id="306" r:id="rId20"/>
    <p:sldId id="304" r:id="rId21"/>
    <p:sldId id="303" r:id="rId22"/>
    <p:sldId id="290" r:id="rId23"/>
    <p:sldId id="291" r:id="rId24"/>
    <p:sldId id="292" r:id="rId25"/>
    <p:sldId id="305" r:id="rId26"/>
    <p:sldId id="302" r:id="rId27"/>
    <p:sldId id="286" r:id="rId28"/>
    <p:sldId id="294" r:id="rId29"/>
    <p:sldId id="289" r:id="rId30"/>
    <p:sldId id="293" r:id="rId31"/>
    <p:sldId id="295" r:id="rId32"/>
    <p:sldId id="288" r:id="rId33"/>
    <p:sldId id="297" r:id="rId34"/>
    <p:sldId id="298" r:id="rId35"/>
    <p:sldId id="299" r:id="rId36"/>
    <p:sldId id="300" r:id="rId37"/>
    <p:sldId id="301" r:id="rId38"/>
    <p:sldId id="307" r:id="rId39"/>
    <p:sldId id="270" r:id="rId40"/>
    <p:sldId id="308" r:id="rId4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doni MT Black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doni MT Black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doni MT Black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doni MT Black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doni MT Black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doni MT Black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doni MT Black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doni MT Black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doni MT Black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0066"/>
    <a:srgbClr val="053506"/>
    <a:srgbClr val="6600CC"/>
    <a:srgbClr val="DA1708"/>
    <a:srgbClr val="0E0931"/>
    <a:srgbClr val="78CAD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D5DC4-452A-4EFF-B44E-2D2A0A1B7D7D}" type="datetimeFigureOut">
              <a:rPr lang="ru-RU"/>
              <a:pPr>
                <a:defRPr/>
              </a:pPr>
              <a:t>31.03.2018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3A56B-4DF8-4CC7-8B22-1F44F86AD7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3916B-121D-496B-BD0E-4A7D8994B2E1}" type="datetimeFigureOut">
              <a:rPr lang="ru-RU"/>
              <a:pPr>
                <a:defRPr/>
              </a:pPr>
              <a:t>31.03.2018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079BE-557B-4BE0-BEE8-F346588382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AA7960-AAA0-4E47-8FD3-C633E1C1B114}" type="datetimeFigureOut">
              <a:rPr lang="ru-RU"/>
              <a:pPr>
                <a:defRPr/>
              </a:pPr>
              <a:t>31.03.2018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9D3AC4-B6B9-497F-BA64-1C8DEAED9A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44475"/>
            <a:ext cx="838835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9DEC7B-1F22-434D-93C4-35E4BCAC9A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8007350" cy="4191000"/>
          </a:xfrm>
        </p:spPr>
        <p:txBody>
          <a:bodyPr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600B3-E396-4CAE-8294-C49BD934F3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66EE6-EDB1-4548-B954-B2DE9D1351DC}" type="datetimeFigureOut">
              <a:rPr lang="ru-RU"/>
              <a:pPr>
                <a:defRPr/>
              </a:pPr>
              <a:t>31.03.2018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340C9-0AB9-4FB8-A588-9F083001B2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C02731-097E-4635-97A3-3B2BECA1D79C}" type="datetimeFigureOut">
              <a:rPr lang="ru-RU"/>
              <a:pPr>
                <a:defRPr/>
              </a:pPr>
              <a:t>31.03.2018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6B148-BA18-4E4E-AF13-B9D5E19F4D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8350E-4911-4139-846A-064C0C080998}" type="datetimeFigureOut">
              <a:rPr lang="ru-RU"/>
              <a:pPr>
                <a:defRPr/>
              </a:pPr>
              <a:t>31.03.2018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ED42B-23B7-43CA-A0A7-16C10566DD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EB9DB-145C-4889-8D0C-08BDCA2CA988}" type="datetimeFigureOut">
              <a:rPr lang="ru-RU"/>
              <a:pPr>
                <a:defRPr/>
              </a:pPr>
              <a:t>31.03.2018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353B9-74A5-46A4-853A-63FF7BD864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85F6F-6BB8-4F15-A91B-39579670F2B9}" type="datetimeFigureOut">
              <a:rPr lang="ru-RU"/>
              <a:pPr>
                <a:defRPr/>
              </a:pPr>
              <a:t>31.03.2018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84A6C-E628-4DED-AEB7-BCA6136DCB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EF936-2ED7-46C2-9DF8-86A6F80C28EE}" type="datetimeFigureOut">
              <a:rPr lang="ru-RU"/>
              <a:pPr>
                <a:defRPr/>
              </a:pPr>
              <a:t>31.03.2018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B7B50-D569-4186-9B6D-373058DB3B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896A4-48A8-4949-84F0-8541EE431AD0}" type="datetimeFigureOut">
              <a:rPr lang="ru-RU"/>
              <a:pPr>
                <a:defRPr/>
              </a:pPr>
              <a:t>31.03.2018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BE725-CEC7-40A4-895D-6C97F23A53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EBE009-17A1-4419-AA69-D6F1738417E0}" type="datetimeFigureOut">
              <a:rPr lang="ru-RU"/>
              <a:pPr>
                <a:defRPr/>
              </a:pPr>
              <a:t>31.03.2018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B809A2-09B5-4CE2-B7EA-2DBA79849B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B55E80B-6CD1-4079-957B-058217E564BB}" type="datetimeFigureOut">
              <a:rPr lang="ru-RU"/>
              <a:pPr>
                <a:defRPr/>
              </a:pPr>
              <a:t>31.03.2018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546E7AD-40E3-45D9-BC6C-B73D9F20C5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>
                <a:latin typeface="+mn-lt"/>
                <a:cs typeface="+mn-cs"/>
              </a:endParaRPr>
            </a:p>
          </p:txBody>
        </p: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4" r:id="rId2"/>
    <p:sldLayoutId id="2147483683" r:id="rId3"/>
    <p:sldLayoutId id="2147483682" r:id="rId4"/>
    <p:sldLayoutId id="2147483681" r:id="rId5"/>
    <p:sldLayoutId id="2147483680" r:id="rId6"/>
    <p:sldLayoutId id="2147483679" r:id="rId7"/>
    <p:sldLayoutId id="2147483678" r:id="rId8"/>
    <p:sldLayoutId id="2147483686" r:id="rId9"/>
    <p:sldLayoutId id="2147483677" r:id="rId10"/>
    <p:sldLayoutId id="2147483676" r:id="rId11"/>
    <p:sldLayoutId id="2147483687" r:id="rId12"/>
    <p:sldLayoutId id="2147483688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34A1A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3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530225" y="1365250"/>
            <a:ext cx="7864475" cy="1841500"/>
          </a:xfrm>
        </p:spPr>
      </p:pic>
      <p:sp>
        <p:nvSpPr>
          <p:cNvPr id="1536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750" y="1700213"/>
            <a:ext cx="7854950" cy="1223962"/>
          </a:xfrm>
        </p:spPr>
        <p:txBody>
          <a:bodyPr/>
          <a:lstStyle/>
          <a:p>
            <a:pPr marR="0" eaLnBrk="1" hangingPunct="1">
              <a:defRPr/>
            </a:pPr>
            <a:endParaRPr lang="ru-RU" sz="2200" b="1" smtClean="0">
              <a:solidFill>
                <a:srgbClr val="DA1708"/>
              </a:solidFill>
              <a:latin typeface="Bodoni MT Black" pitchFamily="18" charset="0"/>
            </a:endParaRPr>
          </a:p>
          <a:p>
            <a:pPr marR="0" algn="ctr" eaLnBrk="1" hangingPunct="1">
              <a:defRPr/>
            </a:pPr>
            <a:r>
              <a:rPr lang="ru-RU" sz="2900" b="1" smtClean="0">
                <a:solidFill>
                  <a:srgbClr val="DA17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Проект «Дошкольникам о родном крае»</a:t>
            </a:r>
          </a:p>
        </p:txBody>
      </p:sp>
      <p:sp>
        <p:nvSpPr>
          <p:cNvPr id="15363" name="Прямоугольник 3"/>
          <p:cNvSpPr>
            <a:spLocks noChangeArrowheads="1"/>
          </p:cNvSpPr>
          <p:nvPr/>
        </p:nvSpPr>
        <p:spPr bwMode="auto">
          <a:xfrm>
            <a:off x="1071563" y="571500"/>
            <a:ext cx="77152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002060"/>
                </a:solidFill>
              </a:rPr>
              <a:t>Муниципальное  </a:t>
            </a:r>
            <a:r>
              <a:rPr lang="ru-RU" sz="1600" b="1">
                <a:solidFill>
                  <a:srgbClr val="002060"/>
                </a:solidFill>
                <a:latin typeface="Arial" charset="0"/>
              </a:rPr>
              <a:t>бюджетное </a:t>
            </a:r>
            <a:r>
              <a:rPr lang="ru-RU" sz="1600" b="1">
                <a:solidFill>
                  <a:srgbClr val="002060"/>
                </a:solidFill>
              </a:rPr>
              <a:t>дошкольное  образовательное учреждение </a:t>
            </a:r>
          </a:p>
          <a:p>
            <a:pPr algn="ctr"/>
            <a:r>
              <a:rPr lang="ru-RU" sz="1600" b="1">
                <a:solidFill>
                  <a:srgbClr val="002060"/>
                </a:solidFill>
              </a:rPr>
              <a:t>детский сад «Солнышко» р.п. Мокшан</a:t>
            </a:r>
          </a:p>
        </p:txBody>
      </p:sp>
      <p:sp>
        <p:nvSpPr>
          <p:cNvPr id="15364" name="Прямоугольник 4"/>
          <p:cNvSpPr>
            <a:spLocks noChangeArrowheads="1"/>
          </p:cNvSpPr>
          <p:nvPr/>
        </p:nvSpPr>
        <p:spPr bwMode="auto">
          <a:xfrm>
            <a:off x="500063" y="-598488"/>
            <a:ext cx="7929562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solidFill>
                  <a:srgbClr val="FFFFFF"/>
                </a:solidFill>
                <a:latin typeface="Constantia" pitchFamily="18" charset="0"/>
              </a:rPr>
              <a:t/>
            </a:r>
            <a:br>
              <a:rPr lang="ru-RU" sz="1600" b="1">
                <a:solidFill>
                  <a:srgbClr val="FFFFFF"/>
                </a:solidFill>
                <a:latin typeface="Constantia" pitchFamily="18" charset="0"/>
              </a:rPr>
            </a:br>
            <a:endParaRPr lang="ru-RU" sz="1600" b="1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15365" name="Прямоугольник 5"/>
          <p:cNvSpPr>
            <a:spLocks noChangeArrowheads="1"/>
          </p:cNvSpPr>
          <p:nvPr/>
        </p:nvSpPr>
        <p:spPr bwMode="auto">
          <a:xfrm>
            <a:off x="2268538" y="2708275"/>
            <a:ext cx="457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800">
              <a:solidFill>
                <a:srgbClr val="7030A0"/>
              </a:solidFill>
              <a:latin typeface="Arial" charset="0"/>
            </a:endParaRPr>
          </a:p>
          <a:p>
            <a:endParaRPr lang="ru-RU" sz="1800">
              <a:solidFill>
                <a:srgbClr val="7030A0"/>
              </a:solidFill>
              <a:latin typeface="Constantia" pitchFamily="18" charset="0"/>
            </a:endParaRPr>
          </a:p>
        </p:txBody>
      </p:sp>
      <p:sp>
        <p:nvSpPr>
          <p:cNvPr id="15366" name="Text Box 10"/>
          <p:cNvSpPr txBox="1">
            <a:spLocks noChangeArrowheads="1"/>
          </p:cNvSpPr>
          <p:nvPr/>
        </p:nvSpPr>
        <p:spPr bwMode="auto">
          <a:xfrm>
            <a:off x="3059113" y="6165850"/>
            <a:ext cx="3887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800" b="1">
                <a:solidFill>
                  <a:schemeClr val="bg1"/>
                </a:solidFill>
              </a:rPr>
              <a:t>       </a:t>
            </a:r>
            <a:r>
              <a:rPr lang="ru-RU" sz="1600" b="1">
                <a:solidFill>
                  <a:schemeClr val="bg1"/>
                </a:solidFill>
              </a:rPr>
              <a:t>Подготовила</a:t>
            </a:r>
            <a:r>
              <a:rPr lang="ru-RU" sz="1800" b="1">
                <a:solidFill>
                  <a:schemeClr val="bg1"/>
                </a:solidFill>
              </a:rPr>
              <a:t>: Онтикова О.С.</a:t>
            </a:r>
          </a:p>
        </p:txBody>
      </p:sp>
      <p:pic>
        <p:nvPicPr>
          <p:cNvPr id="15367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6238" y="3087688"/>
            <a:ext cx="3887787" cy="2916237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04850"/>
            <a:ext cx="8229600" cy="492125"/>
          </a:xfrm>
        </p:spPr>
        <p:txBody>
          <a:bodyPr/>
          <a:lstStyle/>
          <a:p>
            <a:pPr algn="ctr"/>
            <a:r>
              <a:rPr lang="ru-RU" sz="3600" b="1" smtClean="0">
                <a:solidFill>
                  <a:srgbClr val="0E0931"/>
                </a:solidFill>
                <a:latin typeface="Bodoni MT Black" pitchFamily="18" charset="0"/>
              </a:rPr>
              <a:t>Система краеведческой работы</a:t>
            </a:r>
          </a:p>
        </p:txBody>
      </p:sp>
      <p:grpSp>
        <p:nvGrpSpPr>
          <p:cNvPr id="24578" name="Diagram 7"/>
          <p:cNvGrpSpPr>
            <a:grpSpLocks/>
          </p:cNvGrpSpPr>
          <p:nvPr/>
        </p:nvGrpSpPr>
        <p:grpSpPr bwMode="auto">
          <a:xfrm>
            <a:off x="0" y="1268413"/>
            <a:ext cx="8964613" cy="5589587"/>
            <a:chOff x="1537" y="772"/>
            <a:chExt cx="2654" cy="2633"/>
          </a:xfrm>
        </p:grpSpPr>
        <p:sp>
          <p:nvSpPr>
            <p:cNvPr id="24579" name="_s44051"/>
            <p:cNvSpPr>
              <a:spLocks noChangeShapeType="1"/>
            </p:cNvSpPr>
            <p:nvPr/>
          </p:nvSpPr>
          <p:spPr bwMode="auto">
            <a:xfrm flipH="1" flipV="1">
              <a:off x="2314" y="1770"/>
              <a:ext cx="275" cy="15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24580" name="_s44050"/>
            <p:cNvSpPr>
              <a:spLocks noChangeArrowheads="1"/>
            </p:cNvSpPr>
            <p:nvPr/>
          </p:nvSpPr>
          <p:spPr bwMode="auto">
            <a:xfrm>
              <a:off x="1720" y="1292"/>
              <a:ext cx="636" cy="63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ru-RU" sz="1600" b="1">
                  <a:solidFill>
                    <a:schemeClr val="bg1"/>
                  </a:solidFill>
                  <a:latin typeface="Arial" charset="0"/>
                </a:rPr>
                <a:t>Блок «Моя область»</a:t>
              </a:r>
            </a:p>
          </p:txBody>
        </p:sp>
        <p:sp>
          <p:nvSpPr>
            <p:cNvPr id="24581" name="_s44049"/>
            <p:cNvSpPr>
              <a:spLocks noChangeShapeType="1"/>
            </p:cNvSpPr>
            <p:nvPr/>
          </p:nvSpPr>
          <p:spPr bwMode="auto">
            <a:xfrm flipH="1">
              <a:off x="2314" y="2246"/>
              <a:ext cx="275" cy="15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24582" name="_s44048"/>
            <p:cNvSpPr>
              <a:spLocks noChangeArrowheads="1"/>
            </p:cNvSpPr>
            <p:nvPr/>
          </p:nvSpPr>
          <p:spPr bwMode="auto">
            <a:xfrm>
              <a:off x="1720" y="2246"/>
              <a:ext cx="636" cy="63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ru-RU" sz="1800" b="1">
                  <a:solidFill>
                    <a:schemeClr val="bg1"/>
                  </a:solidFill>
                  <a:latin typeface="Arial" charset="0"/>
                </a:rPr>
                <a:t>Блок «Будем</a:t>
              </a:r>
            </a:p>
            <a:p>
              <a:pPr algn="ctr"/>
              <a:r>
                <a:rPr lang="ru-RU" sz="1800" b="1">
                  <a:solidFill>
                    <a:schemeClr val="bg1"/>
                  </a:solidFill>
                  <a:latin typeface="Arial" charset="0"/>
                </a:rPr>
                <a:t> Родине служить»</a:t>
              </a:r>
            </a:p>
          </p:txBody>
        </p:sp>
        <p:sp>
          <p:nvSpPr>
            <p:cNvPr id="24583" name="_s44046"/>
            <p:cNvSpPr>
              <a:spLocks noChangeShapeType="1"/>
            </p:cNvSpPr>
            <p:nvPr/>
          </p:nvSpPr>
          <p:spPr bwMode="auto">
            <a:xfrm>
              <a:off x="2864" y="2405"/>
              <a:ext cx="0" cy="31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24584" name="_s44045"/>
            <p:cNvSpPr>
              <a:spLocks noChangeArrowheads="1"/>
            </p:cNvSpPr>
            <p:nvPr/>
          </p:nvSpPr>
          <p:spPr bwMode="auto">
            <a:xfrm>
              <a:off x="2546" y="2723"/>
              <a:ext cx="636" cy="636"/>
            </a:xfrm>
            <a:prstGeom prst="ellipse">
              <a:avLst/>
            </a:prstGeom>
            <a:solidFill>
              <a:srgbClr val="00FF00"/>
            </a:solidFill>
            <a:ln w="38100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ru-RU" sz="1600" b="1">
                  <a:solidFill>
                    <a:schemeClr val="bg1"/>
                  </a:solidFill>
                  <a:latin typeface="Arial" charset="0"/>
                </a:rPr>
                <a:t>Блок</a:t>
              </a:r>
            </a:p>
            <a:p>
              <a:pPr algn="ctr"/>
              <a:r>
                <a:rPr lang="ru-RU" sz="1600" b="1">
                  <a:solidFill>
                    <a:schemeClr val="bg1"/>
                  </a:solidFill>
                  <a:latin typeface="Arial" charset="0"/>
                </a:rPr>
                <a:t>«История быта </a:t>
              </a:r>
            </a:p>
            <a:p>
              <a:pPr algn="ctr"/>
              <a:r>
                <a:rPr lang="ru-RU" sz="1600" b="1">
                  <a:solidFill>
                    <a:schemeClr val="bg1"/>
                  </a:solidFill>
                  <a:latin typeface="Arial" charset="0"/>
                </a:rPr>
                <a:t>Мокшана»</a:t>
              </a:r>
            </a:p>
          </p:txBody>
        </p:sp>
        <p:sp>
          <p:nvSpPr>
            <p:cNvPr id="24585" name="_s44064"/>
            <p:cNvSpPr>
              <a:spLocks noChangeShapeType="1"/>
            </p:cNvSpPr>
            <p:nvPr/>
          </p:nvSpPr>
          <p:spPr bwMode="auto">
            <a:xfrm>
              <a:off x="3139" y="2246"/>
              <a:ext cx="275" cy="15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4586" name="_s44063"/>
            <p:cNvSpPr>
              <a:spLocks noChangeArrowheads="1"/>
            </p:cNvSpPr>
            <p:nvPr/>
          </p:nvSpPr>
          <p:spPr bwMode="auto">
            <a:xfrm>
              <a:off x="3372" y="2246"/>
              <a:ext cx="636" cy="63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ru-RU" sz="1600" b="1">
                  <a:solidFill>
                    <a:schemeClr val="bg1"/>
                  </a:solidFill>
                  <a:latin typeface="Arial" charset="0"/>
                </a:rPr>
                <a:t>Блок </a:t>
              </a:r>
            </a:p>
            <a:p>
              <a:pPr algn="ctr"/>
              <a:r>
                <a:rPr lang="ru-RU" sz="1600" b="1">
                  <a:solidFill>
                    <a:schemeClr val="bg1"/>
                  </a:solidFill>
                  <a:latin typeface="Arial" charset="0"/>
                </a:rPr>
                <a:t>«Традиции и </a:t>
              </a:r>
            </a:p>
            <a:p>
              <a:pPr algn="ctr"/>
              <a:r>
                <a:rPr lang="ru-RU" sz="1600" b="1">
                  <a:solidFill>
                    <a:schemeClr val="bg1"/>
                  </a:solidFill>
                  <a:latin typeface="Arial" charset="0"/>
                </a:rPr>
                <a:t>культура»</a:t>
              </a:r>
            </a:p>
          </p:txBody>
        </p:sp>
        <p:sp>
          <p:nvSpPr>
            <p:cNvPr id="24587" name="_s44044"/>
            <p:cNvSpPr>
              <a:spLocks noChangeShapeType="1"/>
            </p:cNvSpPr>
            <p:nvPr/>
          </p:nvSpPr>
          <p:spPr bwMode="auto">
            <a:xfrm flipV="1">
              <a:off x="3139" y="1770"/>
              <a:ext cx="275" cy="15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24588" name="_s44043"/>
            <p:cNvSpPr>
              <a:spLocks noChangeArrowheads="1"/>
            </p:cNvSpPr>
            <p:nvPr/>
          </p:nvSpPr>
          <p:spPr bwMode="auto">
            <a:xfrm>
              <a:off x="3372" y="1293"/>
              <a:ext cx="636" cy="63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ru-RU" sz="1800" b="1">
                  <a:solidFill>
                    <a:schemeClr val="bg1"/>
                  </a:solidFill>
                  <a:latin typeface="Arial" charset="0"/>
                </a:rPr>
                <a:t>Блок «Мое село»</a:t>
              </a:r>
            </a:p>
          </p:txBody>
        </p:sp>
        <p:sp>
          <p:nvSpPr>
            <p:cNvPr id="24589" name="_s44042"/>
            <p:cNvSpPr>
              <a:spLocks noChangeShapeType="1"/>
            </p:cNvSpPr>
            <p:nvPr/>
          </p:nvSpPr>
          <p:spPr bwMode="auto">
            <a:xfrm flipV="1">
              <a:off x="2864" y="1452"/>
              <a:ext cx="0" cy="31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ru-RU"/>
            </a:p>
          </p:txBody>
        </p:sp>
        <p:sp>
          <p:nvSpPr>
            <p:cNvPr id="24590" name="_s44041"/>
            <p:cNvSpPr>
              <a:spLocks noChangeArrowheads="1"/>
            </p:cNvSpPr>
            <p:nvPr/>
          </p:nvSpPr>
          <p:spPr bwMode="auto">
            <a:xfrm>
              <a:off x="2546" y="816"/>
              <a:ext cx="636" cy="636"/>
            </a:xfrm>
            <a:prstGeom prst="ellipse">
              <a:avLst/>
            </a:prstGeom>
            <a:solidFill>
              <a:srgbClr val="00FF00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ru-RU" sz="1800" b="1">
                  <a:solidFill>
                    <a:schemeClr val="bg1"/>
                  </a:solidFill>
                  <a:latin typeface="Arial" charset="0"/>
                </a:rPr>
                <a:t>Блок «Моя семья»</a:t>
              </a:r>
            </a:p>
          </p:txBody>
        </p:sp>
        <p:sp>
          <p:nvSpPr>
            <p:cNvPr id="24591" name="_s44040"/>
            <p:cNvSpPr>
              <a:spLocks noChangeArrowheads="1"/>
            </p:cNvSpPr>
            <p:nvPr/>
          </p:nvSpPr>
          <p:spPr bwMode="auto">
            <a:xfrm>
              <a:off x="2546" y="1770"/>
              <a:ext cx="636" cy="636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pPr algn="ctr"/>
              <a:r>
                <a:rPr lang="ru-RU" sz="2000" b="1">
                  <a:solidFill>
                    <a:schemeClr val="bg1"/>
                  </a:solidFill>
                  <a:latin typeface="Arial" charset="0"/>
                </a:rPr>
                <a:t>Направления</a:t>
              </a:r>
            </a:p>
            <a:p>
              <a:pPr algn="ctr"/>
              <a:r>
                <a:rPr lang="ru-RU" sz="2000" b="1">
                  <a:solidFill>
                    <a:schemeClr val="bg1"/>
                  </a:solidFill>
                  <a:latin typeface="Arial" charset="0"/>
                </a:rPr>
                <a:t>краеведения </a:t>
              </a:r>
            </a:p>
            <a:p>
              <a:pPr algn="ctr"/>
              <a:endParaRPr lang="ru-RU" sz="2000"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404813"/>
            <a:ext cx="8229600" cy="563562"/>
          </a:xfrm>
        </p:spPr>
        <p:txBody>
          <a:bodyPr/>
          <a:lstStyle/>
          <a:p>
            <a:pPr algn="ctr">
              <a:defRPr/>
            </a:pPr>
            <a:r>
              <a:rPr lang="ru-RU" sz="46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Bodoni MT Black" pitchFamily="18" charset="0"/>
              </a:rPr>
              <a:t>Блок «Моя </a:t>
            </a:r>
            <a:r>
              <a:rPr lang="ru-RU" sz="46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с</a:t>
            </a:r>
            <a:r>
              <a:rPr lang="ru-RU" sz="46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Bodoni MT Black" pitchFamily="18" charset="0"/>
              </a:rPr>
              <a:t>емья»</a:t>
            </a:r>
          </a:p>
        </p:txBody>
      </p:sp>
      <p:sp>
        <p:nvSpPr>
          <p:cNvPr id="25602" name="Rectangle 8"/>
          <p:cNvSpPr>
            <a:spLocks noGrp="1" noChangeArrowheads="1"/>
          </p:cNvSpPr>
          <p:nvPr>
            <p:ph idx="4294967295"/>
          </p:nvPr>
        </p:nvSpPr>
        <p:spPr>
          <a:xfrm>
            <a:off x="468313" y="1916113"/>
            <a:ext cx="8229600" cy="4389437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5603" name="Picture 10" descr="image?id=812050467986&amp;t=3&amp;plc=WEB&amp;tkn=*ByqveT6j5pEPUhpkCCzInu1QvF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989138"/>
            <a:ext cx="7129462" cy="4506912"/>
          </a:xfrm>
          <a:prstGeom prst="rect">
            <a:avLst/>
          </a:prstGeom>
          <a:noFill/>
          <a:ln w="76200">
            <a:solidFill>
              <a:srgbClr val="339966"/>
            </a:solidFill>
            <a:miter lim="800000"/>
            <a:headEnd/>
            <a:tailEnd/>
          </a:ln>
        </p:spPr>
      </p:pic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1258888" y="1196975"/>
            <a:ext cx="6707187" cy="495300"/>
          </a:xfrm>
          <a:prstGeom prst="rect">
            <a:avLst/>
          </a:prstGeom>
          <a:solidFill>
            <a:schemeClr val="tx2"/>
          </a:solidFill>
          <a:ln w="38100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E0931"/>
                </a:solidFill>
              </a:rPr>
              <a:t>Групповой проект «История моей семьи»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04850"/>
            <a:ext cx="8229600" cy="563563"/>
          </a:xfrm>
        </p:spPr>
        <p:txBody>
          <a:bodyPr/>
          <a:lstStyle/>
          <a:p>
            <a:pPr algn="ctr">
              <a:defRPr/>
            </a:pPr>
            <a:r>
              <a:rPr lang="ru-RU" sz="46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Bodoni MT Black" pitchFamily="18" charset="0"/>
              </a:rPr>
              <a:t>Блок «Моя </a:t>
            </a:r>
            <a:r>
              <a:rPr lang="ru-RU" sz="46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с</a:t>
            </a:r>
            <a:r>
              <a:rPr lang="ru-RU" sz="46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Bodoni MT Black" pitchFamily="18" charset="0"/>
              </a:rPr>
              <a:t>емья»</a:t>
            </a:r>
          </a:p>
        </p:txBody>
      </p:sp>
      <p:pic>
        <p:nvPicPr>
          <p:cNvPr id="26626" name="Picture 5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619250" y="2060575"/>
            <a:ext cx="5853113" cy="4389438"/>
          </a:xfrm>
          <a:ln w="76200">
            <a:solidFill>
              <a:srgbClr val="339966"/>
            </a:solidFill>
          </a:ln>
        </p:spPr>
      </p:pic>
      <p:sp>
        <p:nvSpPr>
          <p:cNvPr id="26627" name="Text Box 4"/>
          <p:cNvSpPr txBox="1">
            <a:spLocks noChangeArrowheads="1"/>
          </p:cNvSpPr>
          <p:nvPr/>
        </p:nvSpPr>
        <p:spPr bwMode="auto">
          <a:xfrm>
            <a:off x="1835150" y="1341438"/>
            <a:ext cx="4948238" cy="495300"/>
          </a:xfrm>
          <a:prstGeom prst="rect">
            <a:avLst/>
          </a:prstGeom>
          <a:solidFill>
            <a:schemeClr val="tx2"/>
          </a:solidFill>
          <a:ln w="38100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E0931"/>
                </a:solidFill>
              </a:rPr>
              <a:t>НОД «Дом, в котором я живу»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04850"/>
            <a:ext cx="8229600" cy="563563"/>
          </a:xfrm>
        </p:spPr>
        <p:txBody>
          <a:bodyPr/>
          <a:lstStyle/>
          <a:p>
            <a:pPr algn="ctr">
              <a:defRPr/>
            </a:pPr>
            <a:r>
              <a:rPr lang="ru-RU" sz="4600" b="1" smtClean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Блок «Мой Мокшан»</a:t>
            </a:r>
          </a:p>
        </p:txBody>
      </p:sp>
      <p:pic>
        <p:nvPicPr>
          <p:cNvPr id="27650" name="Picture 5" descr="SL38414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619250" y="1916113"/>
            <a:ext cx="5853113" cy="4389437"/>
          </a:xfrm>
          <a:ln w="76200">
            <a:solidFill>
              <a:srgbClr val="339966"/>
            </a:solidFill>
          </a:ln>
        </p:spPr>
      </p:pic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2268538" y="1268413"/>
            <a:ext cx="4359275" cy="495300"/>
          </a:xfrm>
          <a:prstGeom prst="rect">
            <a:avLst/>
          </a:prstGeom>
          <a:solidFill>
            <a:schemeClr val="tx2"/>
          </a:solidFill>
          <a:ln w="38100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E0931"/>
                </a:solidFill>
              </a:rPr>
              <a:t>НОД «Символы Мокшана»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04850"/>
            <a:ext cx="8229600" cy="563563"/>
          </a:xfrm>
        </p:spPr>
        <p:txBody>
          <a:bodyPr/>
          <a:lstStyle/>
          <a:p>
            <a:pPr algn="ctr">
              <a:defRPr/>
            </a:pPr>
            <a:r>
              <a:rPr lang="ru-RU" sz="4600" b="1" smtClean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Блок «Мой Мокшан»</a:t>
            </a:r>
          </a:p>
        </p:txBody>
      </p:sp>
      <p:pic>
        <p:nvPicPr>
          <p:cNvPr id="28674" name="Picture 8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619250" y="2060575"/>
            <a:ext cx="5853113" cy="4389438"/>
          </a:xfrm>
          <a:ln w="76200">
            <a:solidFill>
              <a:srgbClr val="339966"/>
            </a:solidFill>
          </a:ln>
        </p:spPr>
      </p:pic>
      <p:sp>
        <p:nvSpPr>
          <p:cNvPr id="28675" name="Text Box 4"/>
          <p:cNvSpPr txBox="1">
            <a:spLocks noChangeArrowheads="1"/>
          </p:cNvSpPr>
          <p:nvPr/>
        </p:nvSpPr>
        <p:spPr bwMode="auto">
          <a:xfrm>
            <a:off x="1979613" y="1341438"/>
            <a:ext cx="5046662" cy="495300"/>
          </a:xfrm>
          <a:prstGeom prst="rect">
            <a:avLst/>
          </a:prstGeom>
          <a:solidFill>
            <a:schemeClr val="tx2"/>
          </a:solidFill>
          <a:ln w="38100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E0931"/>
                </a:solidFill>
              </a:rPr>
              <a:t>Экскурсия к сторожевой башн</a:t>
            </a:r>
            <a:r>
              <a:rPr lang="ru-RU" b="1">
                <a:solidFill>
                  <a:srgbClr val="0E0931"/>
                </a:solidFill>
                <a:latin typeface="Arial" charset="0"/>
              </a:rPr>
              <a:t>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04850"/>
            <a:ext cx="8229600" cy="563563"/>
          </a:xfrm>
        </p:spPr>
        <p:txBody>
          <a:bodyPr/>
          <a:lstStyle/>
          <a:p>
            <a:pPr algn="ctr">
              <a:defRPr/>
            </a:pPr>
            <a:r>
              <a:rPr lang="ru-RU" sz="4600" b="1" smtClean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Блок «Мой Мокшан»</a:t>
            </a:r>
          </a:p>
        </p:txBody>
      </p:sp>
      <p:sp>
        <p:nvSpPr>
          <p:cNvPr id="29698" name="Rectangle 4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9699" name="Picture 6" descr="image?id=834764634514&amp;t=3&amp;plc=WEB&amp;tkn=*egi1toggGM2fRP6YqO_3CSAJZw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2060575"/>
            <a:ext cx="6624638" cy="4217988"/>
          </a:xfrm>
          <a:prstGeom prst="rect">
            <a:avLst/>
          </a:prstGeom>
          <a:noFill/>
          <a:ln w="76200">
            <a:solidFill>
              <a:srgbClr val="339966"/>
            </a:solidFill>
            <a:miter lim="800000"/>
            <a:headEnd/>
            <a:tailEnd/>
          </a:ln>
        </p:spPr>
      </p:pic>
      <p:sp>
        <p:nvSpPr>
          <p:cNvPr id="29700" name="Text Box 5"/>
          <p:cNvSpPr txBox="1">
            <a:spLocks noChangeArrowheads="1"/>
          </p:cNvSpPr>
          <p:nvPr/>
        </p:nvSpPr>
        <p:spPr bwMode="auto">
          <a:xfrm>
            <a:off x="1692275" y="1268413"/>
            <a:ext cx="6570663" cy="495300"/>
          </a:xfrm>
          <a:prstGeom prst="rect">
            <a:avLst/>
          </a:prstGeom>
          <a:solidFill>
            <a:schemeClr val="tx2"/>
          </a:solidFill>
          <a:ln w="38100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E0931"/>
                </a:solidFill>
              </a:rPr>
              <a:t>Экскурсия в церковь Михаила Архангела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04850"/>
            <a:ext cx="8229600" cy="563563"/>
          </a:xfrm>
        </p:spPr>
        <p:txBody>
          <a:bodyPr/>
          <a:lstStyle/>
          <a:p>
            <a:pPr algn="ctr">
              <a:defRPr/>
            </a:pPr>
            <a:r>
              <a:rPr lang="ru-RU" sz="4600" b="1" smtClean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Блок «Мой Мокшан»</a:t>
            </a:r>
          </a:p>
        </p:txBody>
      </p:sp>
      <p:sp>
        <p:nvSpPr>
          <p:cNvPr id="30722" name="Rectangle 3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0723" name="Picture 6" descr="image?id=586233490578&amp;t=3&amp;plc=WEB&amp;tkn=*blwGG3bjNcr2wzFQhpren7hNZ4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916113"/>
            <a:ext cx="6551613" cy="4348162"/>
          </a:xfrm>
          <a:prstGeom prst="rect">
            <a:avLst/>
          </a:prstGeom>
          <a:noFill/>
          <a:ln w="76200">
            <a:solidFill>
              <a:srgbClr val="339966"/>
            </a:solidFill>
            <a:miter lim="800000"/>
            <a:headEnd/>
            <a:tailEnd/>
          </a:ln>
        </p:spPr>
      </p:pic>
      <p:sp>
        <p:nvSpPr>
          <p:cNvPr id="30724" name="Text Box 5"/>
          <p:cNvSpPr txBox="1">
            <a:spLocks noChangeArrowheads="1"/>
          </p:cNvSpPr>
          <p:nvPr/>
        </p:nvSpPr>
        <p:spPr bwMode="auto">
          <a:xfrm>
            <a:off x="2268538" y="1268413"/>
            <a:ext cx="4522787" cy="495300"/>
          </a:xfrm>
          <a:prstGeom prst="rect">
            <a:avLst/>
          </a:prstGeom>
          <a:solidFill>
            <a:schemeClr val="tx2"/>
          </a:solidFill>
          <a:ln w="38100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E0931"/>
                </a:solidFill>
              </a:rPr>
              <a:t>Экскурсия к  </a:t>
            </a:r>
            <a:r>
              <a:rPr lang="ru-RU" b="1">
                <a:solidFill>
                  <a:srgbClr val="0E0931"/>
                </a:solidFill>
                <a:latin typeface="Arial" charset="0"/>
              </a:rPr>
              <a:t>Д</a:t>
            </a:r>
            <a:r>
              <a:rPr lang="ru-RU" b="1">
                <a:solidFill>
                  <a:srgbClr val="0E0931"/>
                </a:solidFill>
              </a:rPr>
              <a:t>оске </a:t>
            </a:r>
            <a:r>
              <a:rPr lang="ru-RU" b="1">
                <a:solidFill>
                  <a:srgbClr val="0E0931"/>
                </a:solidFill>
                <a:latin typeface="Arial" charset="0"/>
              </a:rPr>
              <a:t>П</a:t>
            </a:r>
            <a:r>
              <a:rPr lang="ru-RU" b="1">
                <a:solidFill>
                  <a:srgbClr val="0E0931"/>
                </a:solidFill>
              </a:rPr>
              <a:t>очета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04850"/>
            <a:ext cx="8229600" cy="563563"/>
          </a:xfrm>
        </p:spPr>
        <p:txBody>
          <a:bodyPr/>
          <a:lstStyle/>
          <a:p>
            <a:pPr algn="ctr">
              <a:defRPr/>
            </a:pPr>
            <a:r>
              <a:rPr lang="ru-RU" sz="4600" b="1" smtClean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Блок «Мой Мокшан»</a:t>
            </a:r>
          </a:p>
        </p:txBody>
      </p:sp>
      <p:sp>
        <p:nvSpPr>
          <p:cNvPr id="31746" name="Rectangle 3"/>
          <p:cNvSpPr>
            <a:spLocks noGrp="1"/>
          </p:cNvSpPr>
          <p:nvPr>
            <p:ph idx="4294967295"/>
          </p:nvPr>
        </p:nvSpPr>
        <p:spPr>
          <a:xfrm>
            <a:off x="468313" y="1916113"/>
            <a:ext cx="8229600" cy="4389437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31747" name="Picture 6" descr="image?id=860296774586&amp;t=3&amp;plc=WEB&amp;tkn=*noJUHBugz1oD9oUeNfkUZ2MP8L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2057400"/>
            <a:ext cx="6626225" cy="4333875"/>
          </a:xfrm>
          <a:prstGeom prst="rect">
            <a:avLst/>
          </a:prstGeom>
          <a:noFill/>
          <a:ln w="76200">
            <a:solidFill>
              <a:srgbClr val="339966"/>
            </a:solidFill>
            <a:miter lim="800000"/>
            <a:headEnd/>
            <a:tailEnd/>
          </a:ln>
        </p:spPr>
      </p:pic>
      <p:sp>
        <p:nvSpPr>
          <p:cNvPr id="31748" name="Text Box 5"/>
          <p:cNvSpPr txBox="1">
            <a:spLocks noChangeArrowheads="1"/>
          </p:cNvSpPr>
          <p:nvPr/>
        </p:nvSpPr>
        <p:spPr bwMode="auto">
          <a:xfrm>
            <a:off x="1331913" y="1341438"/>
            <a:ext cx="6408737" cy="495300"/>
          </a:xfrm>
          <a:prstGeom prst="rect">
            <a:avLst/>
          </a:prstGeom>
          <a:solidFill>
            <a:schemeClr val="tx2"/>
          </a:solidFill>
          <a:ln w="38100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0E0931"/>
                </a:solidFill>
                <a:latin typeface="Arial" charset="0"/>
              </a:rPr>
              <a:t>Экскурсия в музей им. А.Г. Малышкина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04850"/>
            <a:ext cx="8229600" cy="563563"/>
          </a:xfrm>
        </p:spPr>
        <p:txBody>
          <a:bodyPr/>
          <a:lstStyle/>
          <a:p>
            <a:pPr algn="ctr">
              <a:defRPr/>
            </a:pPr>
            <a:r>
              <a:rPr lang="ru-RU" sz="4600" b="1" smtClean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Блок «Мой Мокшан»</a:t>
            </a:r>
          </a:p>
        </p:txBody>
      </p:sp>
      <p:pic>
        <p:nvPicPr>
          <p:cNvPr id="32770" name="Picture 5" descr="SL383455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908175" y="2205038"/>
            <a:ext cx="5853113" cy="4389437"/>
          </a:xfrm>
          <a:ln w="76200">
            <a:solidFill>
              <a:srgbClr val="339966"/>
            </a:solidFill>
          </a:ln>
        </p:spPr>
      </p:pic>
      <p:sp>
        <p:nvSpPr>
          <p:cNvPr id="32771" name="Text Box 4"/>
          <p:cNvSpPr txBox="1">
            <a:spLocks noChangeArrowheads="1"/>
          </p:cNvSpPr>
          <p:nvPr/>
        </p:nvSpPr>
        <p:spPr bwMode="auto">
          <a:xfrm>
            <a:off x="2411413" y="1412875"/>
            <a:ext cx="5005387" cy="495300"/>
          </a:xfrm>
          <a:prstGeom prst="rect">
            <a:avLst/>
          </a:prstGeom>
          <a:solidFill>
            <a:schemeClr val="tx2"/>
          </a:solidFill>
          <a:ln w="38100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0E0931"/>
                </a:solidFill>
                <a:latin typeface="Arial" charset="0"/>
              </a:rPr>
              <a:t>Экскурсия «Моя родная улица»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404813"/>
            <a:ext cx="8229600" cy="576262"/>
          </a:xfrm>
        </p:spPr>
        <p:txBody>
          <a:bodyPr/>
          <a:lstStyle/>
          <a:p>
            <a:pPr algn="ctr">
              <a:defRPr/>
            </a:pPr>
            <a:r>
              <a:rPr lang="ru-RU" sz="4600" b="1" smtClean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Блок «Мой Мокшан»</a:t>
            </a:r>
          </a:p>
        </p:txBody>
      </p:sp>
      <p:pic>
        <p:nvPicPr>
          <p:cNvPr id="33794" name="Picture 5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692275" y="1844675"/>
            <a:ext cx="6264275" cy="4699000"/>
          </a:xfrm>
          <a:ln w="76200">
            <a:solidFill>
              <a:srgbClr val="339966"/>
            </a:solidFill>
          </a:ln>
        </p:spPr>
      </p:pic>
      <p:sp>
        <p:nvSpPr>
          <p:cNvPr id="33795" name="Text Box 4"/>
          <p:cNvSpPr txBox="1">
            <a:spLocks noChangeArrowheads="1"/>
          </p:cNvSpPr>
          <p:nvPr/>
        </p:nvSpPr>
        <p:spPr bwMode="auto">
          <a:xfrm>
            <a:off x="1187450" y="1052513"/>
            <a:ext cx="7272338" cy="495300"/>
          </a:xfrm>
          <a:prstGeom prst="rect">
            <a:avLst/>
          </a:prstGeom>
          <a:solidFill>
            <a:schemeClr val="tx2"/>
          </a:solidFill>
          <a:ln w="38100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0E0931"/>
                </a:solidFill>
                <a:latin typeface="Arial" charset="0"/>
              </a:rPr>
              <a:t>Экскурсия «Узнаю профессии своего поселка»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>
                <a:solidFill>
                  <a:srgbClr val="DA1708"/>
                </a:solidFill>
                <a:latin typeface="Bodoni MT Black" pitchFamily="18" charset="0"/>
              </a:rPr>
              <a:t>Краеведение в ДОУ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Font typeface="Wingdings 2" pitchFamily="18" charset="2"/>
              <a:buNone/>
            </a:pPr>
            <a:r>
              <a:rPr lang="ru-RU" b="1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b="1" smtClean="0">
                <a:solidFill>
                  <a:schemeClr val="bg1"/>
                </a:solidFill>
                <a:latin typeface="Bodoni MT Black" pitchFamily="18" charset="0"/>
              </a:rPr>
              <a:t>В основе существования и развития любой исторической общности людей лежит духовный  стержень, который базируется на чувстве патриотизма, чувстве любви, уважения к предкам, долга перед Отечеством. Краеведение лучше других отраслей знания способствует воспитанию патриотизма, любви к родному краю, формированию общественного сознания. Краеведение – это совокупность знаний об истории, экономике, природе, быту, культуре того или иного края. Это - наследство, оставленное нам предками. </a:t>
            </a:r>
          </a:p>
          <a:p>
            <a:pPr>
              <a:lnSpc>
                <a:spcPct val="90000"/>
              </a:lnSpc>
            </a:pPr>
            <a:endParaRPr lang="ru-RU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04850"/>
            <a:ext cx="8229600" cy="563563"/>
          </a:xfrm>
        </p:spPr>
        <p:txBody>
          <a:bodyPr/>
          <a:lstStyle/>
          <a:p>
            <a:pPr algn="ctr">
              <a:defRPr/>
            </a:pPr>
            <a:r>
              <a:rPr lang="ru-RU" sz="4600" b="1" smtClean="0">
                <a:solidFill>
                  <a:srgbClr val="0099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Блок «Моя область»</a:t>
            </a:r>
          </a:p>
        </p:txBody>
      </p:sp>
      <p:sp>
        <p:nvSpPr>
          <p:cNvPr id="34818" name="Text Box 4"/>
          <p:cNvSpPr txBox="1">
            <a:spLocks noChangeArrowheads="1"/>
          </p:cNvSpPr>
          <p:nvPr/>
        </p:nvSpPr>
        <p:spPr bwMode="auto">
          <a:xfrm>
            <a:off x="755650" y="1341438"/>
            <a:ext cx="7416800" cy="495300"/>
          </a:xfrm>
          <a:prstGeom prst="rect">
            <a:avLst/>
          </a:prstGeom>
          <a:solidFill>
            <a:schemeClr val="tx2"/>
          </a:solidFill>
          <a:ln w="38100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0E0931"/>
                </a:solidFill>
                <a:latin typeface="Arial" charset="0"/>
              </a:rPr>
              <a:t>НОД «Красная книга Пензенской области»</a:t>
            </a:r>
            <a:r>
              <a:rPr lang="ru-RU">
                <a:solidFill>
                  <a:srgbClr val="0E0931"/>
                </a:solidFill>
              </a:rPr>
              <a:t> </a:t>
            </a:r>
          </a:p>
        </p:txBody>
      </p:sp>
      <p:pic>
        <p:nvPicPr>
          <p:cNvPr id="34819" name="Picture 5" descr="SL3845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2060575"/>
            <a:ext cx="5759450" cy="4319588"/>
          </a:xfrm>
          <a:prstGeom prst="rect">
            <a:avLst/>
          </a:prstGeom>
          <a:noFill/>
          <a:ln w="76200">
            <a:solidFill>
              <a:srgbClr val="33996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04850"/>
            <a:ext cx="8229600" cy="563563"/>
          </a:xfrm>
        </p:spPr>
        <p:txBody>
          <a:bodyPr/>
          <a:lstStyle/>
          <a:p>
            <a:pPr algn="ctr">
              <a:defRPr/>
            </a:pPr>
            <a:r>
              <a:rPr lang="ru-RU" sz="4600" b="1" smtClean="0">
                <a:solidFill>
                  <a:srgbClr val="0099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Блок «Моя область»</a:t>
            </a:r>
          </a:p>
        </p:txBody>
      </p:sp>
      <p:sp>
        <p:nvSpPr>
          <p:cNvPr id="35842" name="Text Box 4"/>
          <p:cNvSpPr txBox="1">
            <a:spLocks noChangeArrowheads="1"/>
          </p:cNvSpPr>
          <p:nvPr/>
        </p:nvSpPr>
        <p:spPr bwMode="auto">
          <a:xfrm>
            <a:off x="755650" y="1341438"/>
            <a:ext cx="7416800" cy="860425"/>
          </a:xfrm>
          <a:prstGeom prst="rect">
            <a:avLst/>
          </a:prstGeom>
          <a:solidFill>
            <a:schemeClr val="tx2"/>
          </a:solidFill>
          <a:ln w="38100">
            <a:solidFill>
              <a:schemeClr val="bg2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0E0931"/>
                </a:solidFill>
              </a:rPr>
              <a:t>Виртуальная экскурсия в Лермонтовский музей-заповедник  «Тарханы»</a:t>
            </a:r>
          </a:p>
        </p:txBody>
      </p:sp>
      <p:pic>
        <p:nvPicPr>
          <p:cNvPr id="35843" name="Picture 5" descr="SL3845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2492375"/>
            <a:ext cx="5184775" cy="3727450"/>
          </a:xfrm>
          <a:prstGeom prst="rect">
            <a:avLst/>
          </a:prstGeom>
          <a:noFill/>
          <a:ln w="76200">
            <a:solidFill>
              <a:srgbClr val="00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04850"/>
            <a:ext cx="8229600" cy="563563"/>
          </a:xfrm>
        </p:spPr>
        <p:txBody>
          <a:bodyPr/>
          <a:lstStyle/>
          <a:p>
            <a:pPr algn="ctr">
              <a:defRPr/>
            </a:pPr>
            <a:r>
              <a:rPr lang="ru-RU" sz="36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</a:rPr>
              <a:t>Блок «Культура и традиции»</a:t>
            </a:r>
          </a:p>
        </p:txBody>
      </p:sp>
      <p:sp>
        <p:nvSpPr>
          <p:cNvPr id="36866" name="Text Box 4"/>
          <p:cNvSpPr txBox="1">
            <a:spLocks noChangeArrowheads="1"/>
          </p:cNvSpPr>
          <p:nvPr/>
        </p:nvSpPr>
        <p:spPr bwMode="auto">
          <a:xfrm>
            <a:off x="2843213" y="1628775"/>
            <a:ext cx="3660775" cy="404813"/>
          </a:xfrm>
          <a:prstGeom prst="rect">
            <a:avLst/>
          </a:prstGeom>
          <a:solidFill>
            <a:schemeClr val="tx2"/>
          </a:solidFill>
          <a:ln w="38100">
            <a:solidFill>
              <a:srgbClr val="3399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solidFill>
                  <a:schemeClr val="bg1"/>
                </a:solidFill>
                <a:latin typeface="Arial" charset="0"/>
              </a:rPr>
              <a:t>Развлечение  «Святки-колядки»</a:t>
            </a:r>
          </a:p>
        </p:txBody>
      </p:sp>
      <p:pic>
        <p:nvPicPr>
          <p:cNvPr id="36867" name="Picture 6" descr="SL38407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2276475"/>
            <a:ext cx="6408737" cy="4103688"/>
          </a:xfrm>
          <a:prstGeom prst="rect">
            <a:avLst/>
          </a:prstGeom>
          <a:noFill/>
          <a:ln w="76200">
            <a:solidFill>
              <a:srgbClr val="33996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04850"/>
            <a:ext cx="8229600" cy="563563"/>
          </a:xfrm>
        </p:spPr>
        <p:txBody>
          <a:bodyPr/>
          <a:lstStyle/>
          <a:p>
            <a:pPr algn="ctr">
              <a:defRPr/>
            </a:pPr>
            <a:r>
              <a:rPr lang="ru-RU" sz="36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</a:rPr>
              <a:t>Блок «Культура и традиции»</a:t>
            </a:r>
          </a:p>
        </p:txBody>
      </p:sp>
      <p:sp>
        <p:nvSpPr>
          <p:cNvPr id="37890" name="Text Box 3"/>
          <p:cNvSpPr txBox="1">
            <a:spLocks noChangeArrowheads="1"/>
          </p:cNvSpPr>
          <p:nvPr/>
        </p:nvSpPr>
        <p:spPr bwMode="auto">
          <a:xfrm>
            <a:off x="2843213" y="1628775"/>
            <a:ext cx="2914650" cy="404813"/>
          </a:xfrm>
          <a:prstGeom prst="rect">
            <a:avLst/>
          </a:prstGeom>
          <a:solidFill>
            <a:schemeClr val="tx2"/>
          </a:solidFill>
          <a:ln w="38100">
            <a:solidFill>
              <a:srgbClr val="3399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solidFill>
                  <a:schemeClr val="bg1"/>
                </a:solidFill>
                <a:latin typeface="Arial" charset="0"/>
              </a:rPr>
              <a:t>Праздник Светлой Пасхи</a:t>
            </a:r>
          </a:p>
        </p:txBody>
      </p:sp>
      <p:pic>
        <p:nvPicPr>
          <p:cNvPr id="3789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2205038"/>
            <a:ext cx="6194425" cy="4129087"/>
          </a:xfrm>
          <a:prstGeom prst="rect">
            <a:avLst/>
          </a:prstGeom>
          <a:noFill/>
          <a:ln w="76200">
            <a:solidFill>
              <a:srgbClr val="33996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04850"/>
            <a:ext cx="8229600" cy="563563"/>
          </a:xfrm>
        </p:spPr>
        <p:txBody>
          <a:bodyPr/>
          <a:lstStyle/>
          <a:p>
            <a:pPr algn="ctr">
              <a:defRPr/>
            </a:pPr>
            <a:r>
              <a:rPr lang="ru-RU" sz="36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</a:rPr>
              <a:t>Блок «Культура и традиции»</a:t>
            </a:r>
          </a:p>
        </p:txBody>
      </p:sp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2843213" y="1628775"/>
            <a:ext cx="2500312" cy="404813"/>
          </a:xfrm>
          <a:prstGeom prst="rect">
            <a:avLst/>
          </a:prstGeom>
          <a:solidFill>
            <a:schemeClr val="tx2"/>
          </a:solidFill>
          <a:ln w="38100">
            <a:solidFill>
              <a:srgbClr val="3399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solidFill>
                  <a:schemeClr val="bg1"/>
                </a:solidFill>
                <a:latin typeface="Arial" charset="0"/>
              </a:rPr>
              <a:t>Праздник Масленица</a:t>
            </a:r>
          </a:p>
        </p:txBody>
      </p:sp>
      <p:pic>
        <p:nvPicPr>
          <p:cNvPr id="3891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2276475"/>
            <a:ext cx="5495925" cy="4122738"/>
          </a:xfrm>
          <a:prstGeom prst="rect">
            <a:avLst/>
          </a:prstGeom>
          <a:noFill/>
          <a:ln w="76200">
            <a:solidFill>
              <a:srgbClr val="33996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333375"/>
            <a:ext cx="8229600" cy="574675"/>
          </a:xfrm>
        </p:spPr>
        <p:txBody>
          <a:bodyPr/>
          <a:lstStyle/>
          <a:p>
            <a:pPr algn="ctr">
              <a:defRPr/>
            </a:pPr>
            <a:r>
              <a:rPr lang="ru-RU" sz="36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</a:rPr>
              <a:t>Блок «Культура и традиции»</a:t>
            </a:r>
          </a:p>
        </p:txBody>
      </p:sp>
      <p:sp>
        <p:nvSpPr>
          <p:cNvPr id="39938" name="Text Box 6"/>
          <p:cNvSpPr txBox="1">
            <a:spLocks noChangeArrowheads="1"/>
          </p:cNvSpPr>
          <p:nvPr/>
        </p:nvSpPr>
        <p:spPr bwMode="auto">
          <a:xfrm>
            <a:off x="539750" y="1268413"/>
            <a:ext cx="8277225" cy="404812"/>
          </a:xfrm>
          <a:prstGeom prst="rect">
            <a:avLst/>
          </a:prstGeom>
          <a:solidFill>
            <a:schemeClr val="tx2"/>
          </a:solidFill>
          <a:ln w="38100">
            <a:solidFill>
              <a:srgbClr val="3399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solidFill>
                  <a:schemeClr val="bg1"/>
                </a:solidFill>
                <a:latin typeface="Arial" charset="0"/>
              </a:rPr>
              <a:t>Декоративно-прикладное творчество «Изготовление Абашевской игрушки»</a:t>
            </a:r>
          </a:p>
        </p:txBody>
      </p:sp>
      <p:pic>
        <p:nvPicPr>
          <p:cNvPr id="39939" name="Picture 13" descr="SL38452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042988" y="1916113"/>
            <a:ext cx="2824162" cy="2117725"/>
          </a:xfrm>
          <a:ln w="38100">
            <a:solidFill>
              <a:srgbClr val="000080"/>
            </a:solidFill>
          </a:ln>
        </p:spPr>
      </p:pic>
      <p:pic>
        <p:nvPicPr>
          <p:cNvPr id="39940" name="Picture 14" descr="SL38452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063625" y="4205288"/>
            <a:ext cx="2825750" cy="2119312"/>
          </a:xfrm>
          <a:ln w="38100">
            <a:solidFill>
              <a:srgbClr val="000080"/>
            </a:solidFill>
          </a:ln>
        </p:spPr>
      </p:pic>
      <p:pic>
        <p:nvPicPr>
          <p:cNvPr id="39941" name="Picture 15" descr="SL38452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5254625" y="1935163"/>
            <a:ext cx="2824163" cy="2117725"/>
          </a:xfrm>
          <a:ln w="38100">
            <a:solidFill>
              <a:srgbClr val="000080"/>
            </a:solidFill>
          </a:ln>
        </p:spPr>
      </p:pic>
      <p:pic>
        <p:nvPicPr>
          <p:cNvPr id="39942" name="Picture 8" descr="SL384546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5"/>
          <a:srcRect/>
          <a:stretch>
            <a:fillRect/>
          </a:stretch>
        </p:blipFill>
        <p:spPr>
          <a:xfrm>
            <a:off x="5254625" y="4205288"/>
            <a:ext cx="2825750" cy="2119312"/>
          </a:xfrm>
          <a:ln w="38100">
            <a:solidFill>
              <a:srgbClr val="00008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04850"/>
            <a:ext cx="8229600" cy="347663"/>
          </a:xfrm>
        </p:spPr>
        <p:txBody>
          <a:bodyPr/>
          <a:lstStyle/>
          <a:p>
            <a:pPr algn="ctr">
              <a:defRPr/>
            </a:pPr>
            <a:r>
              <a:rPr lang="ru-RU" sz="36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</a:rPr>
              <a:t>Блок «Культура и традиции»</a:t>
            </a:r>
          </a:p>
        </p:txBody>
      </p:sp>
      <p:sp>
        <p:nvSpPr>
          <p:cNvPr id="40962" name="Text Box 6"/>
          <p:cNvSpPr txBox="1">
            <a:spLocks noChangeArrowheads="1"/>
          </p:cNvSpPr>
          <p:nvPr/>
        </p:nvSpPr>
        <p:spPr bwMode="auto">
          <a:xfrm>
            <a:off x="1187450" y="1196975"/>
            <a:ext cx="6070600" cy="404813"/>
          </a:xfrm>
          <a:prstGeom prst="rect">
            <a:avLst/>
          </a:prstGeom>
          <a:solidFill>
            <a:schemeClr val="tx2"/>
          </a:solidFill>
          <a:ln w="38100">
            <a:solidFill>
              <a:srgbClr val="3399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solidFill>
                  <a:schemeClr val="bg1"/>
                </a:solidFill>
                <a:latin typeface="Arial" charset="0"/>
              </a:rPr>
              <a:t>Декоративно-прикладное творчество «Куклы-обереги»</a:t>
            </a:r>
          </a:p>
        </p:txBody>
      </p:sp>
      <p:pic>
        <p:nvPicPr>
          <p:cNvPr id="40963" name="Picture 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989138"/>
            <a:ext cx="4038600" cy="3028950"/>
          </a:xfrm>
          <a:ln w="57150">
            <a:solidFill>
              <a:srgbClr val="000080"/>
            </a:solidFill>
          </a:ln>
        </p:spPr>
      </p:pic>
      <p:pic>
        <p:nvPicPr>
          <p:cNvPr id="40964" name="Picture 8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500563" y="3141663"/>
            <a:ext cx="4392612" cy="3316287"/>
          </a:xfrm>
          <a:ln w="57150">
            <a:solidFill>
              <a:srgbClr val="00008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04850"/>
            <a:ext cx="8229600" cy="563563"/>
          </a:xfrm>
        </p:spPr>
        <p:txBody>
          <a:bodyPr/>
          <a:lstStyle/>
          <a:p>
            <a:pPr algn="ctr">
              <a:defRPr/>
            </a:pPr>
            <a:r>
              <a:rPr lang="ru-RU" sz="3600" b="1" smtClean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</a:rPr>
              <a:t>Блок «Культура и традиции»</a:t>
            </a:r>
          </a:p>
        </p:txBody>
      </p:sp>
      <p:pic>
        <p:nvPicPr>
          <p:cNvPr id="41986" name="Picture 4" descr="IMG_6888-680x4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2708275"/>
            <a:ext cx="6477000" cy="3641725"/>
          </a:xfrm>
          <a:prstGeom prst="rect">
            <a:avLst/>
          </a:prstGeom>
          <a:noFill/>
          <a:ln w="76200">
            <a:solidFill>
              <a:srgbClr val="339966"/>
            </a:solidFill>
            <a:miter lim="800000"/>
            <a:headEnd/>
            <a:tailEnd/>
          </a:ln>
        </p:spPr>
      </p:pic>
      <p:sp>
        <p:nvSpPr>
          <p:cNvPr id="41987" name="Text Box 6"/>
          <p:cNvSpPr txBox="1">
            <a:spLocks noChangeArrowheads="1"/>
          </p:cNvSpPr>
          <p:nvPr/>
        </p:nvSpPr>
        <p:spPr bwMode="auto">
          <a:xfrm>
            <a:off x="1403350" y="1557338"/>
            <a:ext cx="6502400" cy="679450"/>
          </a:xfrm>
          <a:prstGeom prst="rect">
            <a:avLst/>
          </a:prstGeom>
          <a:solidFill>
            <a:schemeClr val="tx2"/>
          </a:solidFill>
          <a:ln w="38100">
            <a:solidFill>
              <a:srgbClr val="3399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800">
                <a:solidFill>
                  <a:schemeClr val="bg1"/>
                </a:solidFill>
                <a:latin typeface="Arial" charset="0"/>
              </a:rPr>
              <a:t>Стихотворение Евгения Гришина «Мокшанская сторонка» </a:t>
            </a:r>
          </a:p>
          <a:p>
            <a:pPr algn="ctr"/>
            <a:r>
              <a:rPr lang="ru-RU" sz="1800">
                <a:solidFill>
                  <a:schemeClr val="bg1"/>
                </a:solidFill>
                <a:latin typeface="Arial" charset="0"/>
              </a:rPr>
              <a:t>читает воспитанник детского сада «Солнышко»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549275"/>
            <a:ext cx="8229600" cy="719138"/>
          </a:xfrm>
        </p:spPr>
        <p:txBody>
          <a:bodyPr/>
          <a:lstStyle/>
          <a:p>
            <a:pPr algn="ctr"/>
            <a:r>
              <a:rPr lang="ru-RU" sz="3600" b="1" smtClean="0">
                <a:solidFill>
                  <a:srgbClr val="DA1708"/>
                </a:solidFill>
                <a:latin typeface="Bodoni MT Black" pitchFamily="18" charset="0"/>
              </a:rPr>
              <a:t>Блок «Будем Родине служить»</a:t>
            </a:r>
          </a:p>
        </p:txBody>
      </p:sp>
      <p:sp>
        <p:nvSpPr>
          <p:cNvPr id="43010" name="Rectangle 4"/>
          <p:cNvSpPr>
            <a:spLocks noGrp="1"/>
          </p:cNvSpPr>
          <p:nvPr>
            <p:ph idx="4294967295"/>
          </p:nvPr>
        </p:nvSpPr>
        <p:spPr>
          <a:xfrm>
            <a:off x="468313" y="1916113"/>
            <a:ext cx="8229600" cy="4389437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43011" name="Picture 6" descr="SDC11508-680x4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2060575"/>
            <a:ext cx="6477000" cy="4000500"/>
          </a:xfrm>
          <a:prstGeom prst="rect">
            <a:avLst/>
          </a:prstGeom>
          <a:noFill/>
          <a:ln w="76200">
            <a:solidFill>
              <a:srgbClr val="339966"/>
            </a:solidFill>
            <a:miter lim="800000"/>
            <a:headEnd/>
            <a:tailEnd/>
          </a:ln>
        </p:spPr>
      </p:pic>
      <p:sp>
        <p:nvSpPr>
          <p:cNvPr id="43012" name="Text Box 7"/>
          <p:cNvSpPr txBox="1">
            <a:spLocks noChangeArrowheads="1"/>
          </p:cNvSpPr>
          <p:nvPr/>
        </p:nvSpPr>
        <p:spPr bwMode="auto">
          <a:xfrm>
            <a:off x="1600200" y="1431925"/>
            <a:ext cx="6040438" cy="404813"/>
          </a:xfrm>
          <a:prstGeom prst="rect">
            <a:avLst/>
          </a:prstGeom>
          <a:solidFill>
            <a:schemeClr val="tx2"/>
          </a:solidFill>
          <a:ln w="38100">
            <a:solidFill>
              <a:schemeClr val="accent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 b="1">
                <a:solidFill>
                  <a:srgbClr val="0E0931"/>
                </a:solidFill>
                <a:latin typeface="Arial" charset="0"/>
              </a:rPr>
              <a:t>Экскурсия «Вечная память юным патриотам ВОВ»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333375"/>
            <a:ext cx="8229600" cy="574675"/>
          </a:xfrm>
        </p:spPr>
        <p:txBody>
          <a:bodyPr/>
          <a:lstStyle/>
          <a:p>
            <a:pPr algn="ctr"/>
            <a:r>
              <a:rPr lang="ru-RU" sz="3600" b="1" smtClean="0">
                <a:solidFill>
                  <a:srgbClr val="DA1708"/>
                </a:solidFill>
                <a:latin typeface="Bodoni MT Black" pitchFamily="18" charset="0"/>
              </a:rPr>
              <a:t>Блок «Будем Родине служить»</a:t>
            </a:r>
          </a:p>
        </p:txBody>
      </p:sp>
      <p:pic>
        <p:nvPicPr>
          <p:cNvPr id="44034" name="Picture 5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619250" y="2205038"/>
            <a:ext cx="6119813" cy="4375150"/>
          </a:xfrm>
          <a:ln w="76200">
            <a:solidFill>
              <a:srgbClr val="339966"/>
            </a:solidFill>
          </a:ln>
        </p:spPr>
      </p:pic>
      <p:sp>
        <p:nvSpPr>
          <p:cNvPr id="44035" name="Text Box 4"/>
          <p:cNvSpPr txBox="1">
            <a:spLocks noChangeArrowheads="1"/>
          </p:cNvSpPr>
          <p:nvPr/>
        </p:nvSpPr>
        <p:spPr bwMode="auto">
          <a:xfrm>
            <a:off x="1692275" y="1125538"/>
            <a:ext cx="5883275" cy="860425"/>
          </a:xfrm>
          <a:prstGeom prst="rect">
            <a:avLst/>
          </a:prstGeom>
          <a:solidFill>
            <a:schemeClr val="tx2"/>
          </a:solidFill>
          <a:ln w="38100">
            <a:solidFill>
              <a:srgbClr val="00008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0E0931"/>
                </a:solidFill>
              </a:rPr>
              <a:t>Участие воспитанников и их родителей</a:t>
            </a:r>
          </a:p>
          <a:p>
            <a:pPr algn="ctr"/>
            <a:r>
              <a:rPr lang="ru-RU">
                <a:solidFill>
                  <a:srgbClr val="0E0931"/>
                </a:solidFill>
              </a:rPr>
              <a:t> в </a:t>
            </a:r>
            <a:r>
              <a:rPr lang="ru-RU">
                <a:solidFill>
                  <a:srgbClr val="0E0931"/>
                </a:solidFill>
                <a:latin typeface="Arial" charset="0"/>
              </a:rPr>
              <a:t>митинге</a:t>
            </a:r>
            <a:r>
              <a:rPr lang="ru-RU">
                <a:solidFill>
                  <a:srgbClr val="0E0931"/>
                </a:solidFill>
              </a:rPr>
              <a:t> ко Дню Победы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500" b="1" smtClean="0">
                <a:solidFill>
                  <a:srgbClr val="FF0000"/>
                </a:solidFill>
                <a:latin typeface="Monotype Corsiva" pitchFamily="66" charset="0"/>
              </a:rPr>
              <a:t>Актуальность</a:t>
            </a:r>
            <a:br>
              <a:rPr lang="ru-RU" sz="5500" b="1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5500" b="1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000" b="1" smtClean="0">
                <a:solidFill>
                  <a:srgbClr val="0E0931"/>
                </a:solidFill>
                <a:latin typeface="Bodoni MT Black" pitchFamily="18" charset="0"/>
              </a:rPr>
              <a:t>Актуальность изучения краеведения в современном обществе очевидна. Краеведение является одним из важнейших источников расширения знаний о родном крае, воспитания любви к нему, формированию гражданственности.    В настоящее время общественное развитие страны требует от педагогов детских садов воспитания социально активных, самостоятельных, творческих личностей, адаптированных к условиям современной жизни. Молодое поколение не должно быть «Иванами, не помнящими своего родства». Именно сейчас, когда идеалы современной молодёжи устремлены на Запад, когда идёт американизация нашего общества и особенно культуры, мы должны вернуть новое поколение к своим родным корням и истокам, раскрыть богатство национальной культуры, воспитывать гордость за свою страну, развивать чувство патриотизма. </a:t>
            </a:r>
          </a:p>
          <a:p>
            <a:pPr>
              <a:lnSpc>
                <a:spcPct val="90000"/>
              </a:lnSpc>
            </a:pPr>
            <a:endParaRPr lang="ru-RU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4"/>
          <p:cNvSpPr>
            <a:spLocks noGrp="1"/>
          </p:cNvSpPr>
          <p:nvPr>
            <p:ph type="title" idx="4294967295"/>
          </p:nvPr>
        </p:nvSpPr>
        <p:spPr>
          <a:xfrm>
            <a:off x="457200" y="704850"/>
            <a:ext cx="8229600" cy="779463"/>
          </a:xfrm>
        </p:spPr>
        <p:txBody>
          <a:bodyPr/>
          <a:lstStyle/>
          <a:p>
            <a:pPr algn="ctr"/>
            <a:r>
              <a:rPr lang="ru-RU" sz="3600" b="1" smtClean="0">
                <a:solidFill>
                  <a:srgbClr val="DA1708"/>
                </a:solidFill>
                <a:latin typeface="Bodoni MT Black" pitchFamily="18" charset="0"/>
              </a:rPr>
              <a:t>Блок «Будем Родине служить»</a:t>
            </a:r>
          </a:p>
        </p:txBody>
      </p:sp>
      <p:pic>
        <p:nvPicPr>
          <p:cNvPr id="45058" name="Picture 7" descr="SAM_266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3141663"/>
            <a:ext cx="4038600" cy="3028950"/>
          </a:xfrm>
          <a:ln w="38100">
            <a:solidFill>
              <a:schemeClr val="bg2"/>
            </a:solidFill>
          </a:ln>
        </p:spPr>
      </p:pic>
      <p:sp>
        <p:nvSpPr>
          <p:cNvPr id="45059" name="Text Box 8"/>
          <p:cNvSpPr txBox="1">
            <a:spLocks noChangeArrowheads="1"/>
          </p:cNvSpPr>
          <p:nvPr/>
        </p:nvSpPr>
        <p:spPr bwMode="auto">
          <a:xfrm>
            <a:off x="798513" y="1916113"/>
            <a:ext cx="3316287" cy="679450"/>
          </a:xfrm>
          <a:prstGeom prst="rect">
            <a:avLst/>
          </a:prstGeom>
          <a:solidFill>
            <a:schemeClr val="folHlink"/>
          </a:solidFill>
          <a:ln w="38100">
            <a:solidFill>
              <a:srgbClr val="00008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1800" b="1">
                <a:solidFill>
                  <a:schemeClr val="bg1"/>
                </a:solidFill>
              </a:rPr>
              <a:t>Фотовыставка </a:t>
            </a:r>
          </a:p>
          <a:p>
            <a:pPr algn="ctr"/>
            <a:r>
              <a:rPr lang="ru-RU" sz="1800" b="1">
                <a:solidFill>
                  <a:schemeClr val="bg1"/>
                </a:solidFill>
              </a:rPr>
              <a:t>«Героев-участников ВОВ»</a:t>
            </a:r>
          </a:p>
        </p:txBody>
      </p:sp>
      <p:pic>
        <p:nvPicPr>
          <p:cNvPr id="4506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1628775"/>
            <a:ext cx="3906837" cy="3657600"/>
          </a:xfrm>
          <a:prstGeom prst="rect">
            <a:avLst/>
          </a:prstGeom>
          <a:noFill/>
          <a:ln w="57150">
            <a:solidFill>
              <a:srgbClr val="339966"/>
            </a:solidFill>
            <a:miter lim="800000"/>
            <a:headEnd/>
            <a:tailEnd/>
          </a:ln>
        </p:spPr>
      </p:pic>
      <p:sp>
        <p:nvSpPr>
          <p:cNvPr id="45061" name="Text Box 8"/>
          <p:cNvSpPr>
            <a:spLocks noGrp="1" noChangeArrowheads="1"/>
          </p:cNvSpPr>
          <p:nvPr>
            <p:ph sz="half" idx="4294967295"/>
          </p:nvPr>
        </p:nvSpPr>
        <p:spPr>
          <a:xfrm>
            <a:off x="4716463" y="5661025"/>
            <a:ext cx="4038600" cy="504825"/>
          </a:xfrm>
          <a:solidFill>
            <a:schemeClr val="folHlink"/>
          </a:solidFill>
          <a:ln w="38100">
            <a:solidFill>
              <a:srgbClr val="000080"/>
            </a:solidFill>
          </a:ln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1800" b="1" smtClean="0">
                <a:solidFill>
                  <a:schemeClr val="bg1"/>
                </a:solidFill>
                <a:latin typeface="Bodoni MT Black" pitchFamily="18" charset="0"/>
              </a:rPr>
              <a:t>Высадка аллеи в честь героев ВОВ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549275"/>
            <a:ext cx="8229600" cy="576263"/>
          </a:xfrm>
        </p:spPr>
        <p:txBody>
          <a:bodyPr/>
          <a:lstStyle/>
          <a:p>
            <a:pPr algn="ctr"/>
            <a:r>
              <a:rPr lang="ru-RU" sz="3600" b="1" smtClean="0">
                <a:solidFill>
                  <a:srgbClr val="DA1708"/>
                </a:solidFill>
                <a:latin typeface="Bodoni MT Black" pitchFamily="18" charset="0"/>
              </a:rPr>
              <a:t>Блок «Будем Родине служить»</a:t>
            </a:r>
          </a:p>
        </p:txBody>
      </p:sp>
      <p:sp>
        <p:nvSpPr>
          <p:cNvPr id="46082" name="Text Box 4"/>
          <p:cNvSpPr txBox="1">
            <a:spLocks noChangeArrowheads="1"/>
          </p:cNvSpPr>
          <p:nvPr/>
        </p:nvSpPr>
        <p:spPr bwMode="auto">
          <a:xfrm>
            <a:off x="4643438" y="1484313"/>
            <a:ext cx="4176712" cy="693737"/>
          </a:xfrm>
          <a:prstGeom prst="rect">
            <a:avLst/>
          </a:prstGeom>
          <a:solidFill>
            <a:schemeClr val="folHlink"/>
          </a:solidFill>
          <a:ln w="38100">
            <a:solidFill>
              <a:srgbClr val="339966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05000"/>
              </a:lnSpc>
            </a:pPr>
            <a:r>
              <a:rPr lang="ru-RU" sz="1800" b="1">
                <a:solidFill>
                  <a:schemeClr val="bg1"/>
                </a:solidFill>
                <a:latin typeface="Arial" charset="0"/>
              </a:rPr>
              <a:t>Экскурсия к Вечному огню </a:t>
            </a:r>
          </a:p>
          <a:p>
            <a:pPr algn="ctr"/>
            <a:endParaRPr lang="ru-RU" sz="1800" b="1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46083" name="Picture 8" descr="49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557338"/>
            <a:ext cx="4038600" cy="2271712"/>
          </a:xfrm>
          <a:ln w="38100">
            <a:solidFill>
              <a:srgbClr val="339966"/>
            </a:solidFill>
          </a:ln>
        </p:spPr>
      </p:pic>
      <p:pic>
        <p:nvPicPr>
          <p:cNvPr id="46084" name="Picture 9" descr="50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323850" y="4076700"/>
            <a:ext cx="4032250" cy="2393950"/>
          </a:xfrm>
          <a:ln w="38100">
            <a:solidFill>
              <a:srgbClr val="339966"/>
            </a:solidFill>
          </a:ln>
        </p:spPr>
      </p:pic>
      <p:pic>
        <p:nvPicPr>
          <p:cNvPr id="46085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9338" y="2565400"/>
            <a:ext cx="4032250" cy="3586163"/>
          </a:xfrm>
          <a:prstGeom prst="rect">
            <a:avLst/>
          </a:prstGeom>
          <a:noFill/>
          <a:ln w="57150">
            <a:solidFill>
              <a:srgbClr val="33996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04850"/>
            <a:ext cx="8229600" cy="636588"/>
          </a:xfrm>
        </p:spPr>
        <p:txBody>
          <a:bodyPr/>
          <a:lstStyle/>
          <a:p>
            <a:pPr algn="ctr">
              <a:defRPr/>
            </a:pPr>
            <a:r>
              <a:rPr lang="ru-RU" sz="4000" b="1" smtClean="0">
                <a:solidFill>
                  <a:srgbClr val="05350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</a:rPr>
              <a:t>Блок «История быта Мокшана»</a:t>
            </a:r>
          </a:p>
        </p:txBody>
      </p:sp>
      <p:pic>
        <p:nvPicPr>
          <p:cNvPr id="47106" name="Picture 4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655763" y="1916113"/>
            <a:ext cx="5853112" cy="4389437"/>
          </a:xfrm>
          <a:ln w="76200">
            <a:solidFill>
              <a:srgbClr val="33996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04850"/>
            <a:ext cx="8229600" cy="636588"/>
          </a:xfrm>
        </p:spPr>
        <p:txBody>
          <a:bodyPr/>
          <a:lstStyle/>
          <a:p>
            <a:pPr algn="ctr">
              <a:defRPr/>
            </a:pPr>
            <a:r>
              <a:rPr lang="ru-RU" sz="4000" b="1" smtClean="0">
                <a:solidFill>
                  <a:srgbClr val="05350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</a:rPr>
              <a:t>Блок «История быта Мокшана»</a:t>
            </a:r>
          </a:p>
        </p:txBody>
      </p:sp>
      <p:pic>
        <p:nvPicPr>
          <p:cNvPr id="48130" name="Picture 5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644650" y="1935163"/>
            <a:ext cx="5853113" cy="4389437"/>
          </a:xfrm>
          <a:ln w="76200">
            <a:solidFill>
              <a:srgbClr val="33996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04850"/>
            <a:ext cx="8229600" cy="636588"/>
          </a:xfrm>
        </p:spPr>
        <p:txBody>
          <a:bodyPr/>
          <a:lstStyle/>
          <a:p>
            <a:pPr algn="ctr">
              <a:defRPr/>
            </a:pPr>
            <a:r>
              <a:rPr lang="ru-RU" sz="4000" b="1" smtClean="0">
                <a:solidFill>
                  <a:srgbClr val="05350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</a:rPr>
              <a:t>Блок «История быта Мокшана»</a:t>
            </a:r>
          </a:p>
        </p:txBody>
      </p:sp>
      <p:pic>
        <p:nvPicPr>
          <p:cNvPr id="49154" name="Picture 5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644650" y="1935163"/>
            <a:ext cx="5853113" cy="4389437"/>
          </a:xfrm>
          <a:ln w="76200">
            <a:solidFill>
              <a:srgbClr val="33996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04850"/>
            <a:ext cx="8229600" cy="636588"/>
          </a:xfrm>
        </p:spPr>
        <p:txBody>
          <a:bodyPr/>
          <a:lstStyle/>
          <a:p>
            <a:pPr algn="ctr">
              <a:defRPr/>
            </a:pPr>
            <a:r>
              <a:rPr lang="ru-RU" sz="4000" b="1" smtClean="0">
                <a:solidFill>
                  <a:srgbClr val="05350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</a:rPr>
              <a:t>Блок «История быта Мокшана»</a:t>
            </a:r>
          </a:p>
        </p:txBody>
      </p:sp>
      <p:pic>
        <p:nvPicPr>
          <p:cNvPr id="50178" name="Picture 7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644650" y="1935163"/>
            <a:ext cx="5853113" cy="4389437"/>
          </a:xfrm>
          <a:ln w="76200">
            <a:solidFill>
              <a:srgbClr val="33996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04850"/>
            <a:ext cx="8229600" cy="492125"/>
          </a:xfrm>
        </p:spPr>
        <p:txBody>
          <a:bodyPr/>
          <a:lstStyle/>
          <a:p>
            <a:pPr algn="ctr">
              <a:defRPr/>
            </a:pPr>
            <a:r>
              <a:rPr lang="ru-RU" sz="4000" b="1" smtClean="0">
                <a:solidFill>
                  <a:srgbClr val="05350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</a:rPr>
              <a:t>Блок «История быта Мокшана»</a:t>
            </a:r>
          </a:p>
        </p:txBody>
      </p:sp>
      <p:pic>
        <p:nvPicPr>
          <p:cNvPr id="51202" name="Picture 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830263" y="1935163"/>
            <a:ext cx="3292475" cy="4389437"/>
          </a:xfrm>
          <a:ln w="38100">
            <a:solidFill>
              <a:srgbClr val="339966"/>
            </a:solidFill>
          </a:ln>
        </p:spPr>
      </p:pic>
      <p:pic>
        <p:nvPicPr>
          <p:cNvPr id="51203" name="Picture 9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643438" y="2636838"/>
            <a:ext cx="4038600" cy="3028950"/>
          </a:xfrm>
          <a:ln w="38100">
            <a:solidFill>
              <a:srgbClr val="33996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704850"/>
            <a:ext cx="8229600" cy="636588"/>
          </a:xfrm>
        </p:spPr>
        <p:txBody>
          <a:bodyPr/>
          <a:lstStyle/>
          <a:p>
            <a:pPr algn="ctr">
              <a:defRPr/>
            </a:pPr>
            <a:r>
              <a:rPr lang="ru-RU" sz="4000" b="1" smtClean="0">
                <a:solidFill>
                  <a:srgbClr val="05350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doni MT Black" pitchFamily="18" charset="0"/>
              </a:rPr>
              <a:t>Блок «История быта Мокшана»</a:t>
            </a:r>
          </a:p>
        </p:txBody>
      </p:sp>
      <p:pic>
        <p:nvPicPr>
          <p:cNvPr id="52226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619250" y="1916113"/>
            <a:ext cx="5853113" cy="4389437"/>
          </a:xfrm>
          <a:ln w="76200">
            <a:solidFill>
              <a:srgbClr val="33996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8" name="Rectangle 8"/>
          <p:cNvSpPr>
            <a:spLocks noGrp="1"/>
          </p:cNvSpPr>
          <p:nvPr>
            <p:ph type="title" idx="4294967295"/>
          </p:nvPr>
        </p:nvSpPr>
        <p:spPr>
          <a:xfrm>
            <a:off x="457200" y="260350"/>
            <a:ext cx="8229600" cy="1152525"/>
          </a:xfrm>
        </p:spPr>
        <p:txBody>
          <a:bodyPr/>
          <a:lstStyle/>
          <a:p>
            <a:pPr algn="ctr">
              <a:defRPr/>
            </a:pPr>
            <a:r>
              <a:rPr lang="ru-RU" sz="3200" b="1" smtClean="0">
                <a:solidFill>
                  <a:srgbClr val="DA1708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Bodoni MT Black" pitchFamily="18" charset="0"/>
              </a:rPr>
              <a:t>Диагностика уровня освоения краеведческого материала </a:t>
            </a:r>
          </a:p>
        </p:txBody>
      </p:sp>
      <p:graphicFrame>
        <p:nvGraphicFramePr>
          <p:cNvPr id="61449" name="Object 9"/>
          <p:cNvGraphicFramePr>
            <a:graphicFrameLocks noChangeAspect="1"/>
          </p:cNvGraphicFramePr>
          <p:nvPr>
            <p:ph idx="4294967295"/>
          </p:nvPr>
        </p:nvGraphicFramePr>
        <p:xfrm>
          <a:off x="468313" y="1916113"/>
          <a:ext cx="8226425" cy="4389437"/>
        </p:xfrm>
        <a:graphic>
          <a:graphicData uri="http://schemas.openxmlformats.org/presentationml/2006/ole">
            <p:oleObj spid="_x0000_s61449" name="Диаграмма" r:id="rId3" imgW="8229687" imgH="4391010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3"/>
          <p:cNvSpPr>
            <a:spLocks noGrp="1"/>
          </p:cNvSpPr>
          <p:nvPr>
            <p:ph type="title" idx="4294967295"/>
          </p:nvPr>
        </p:nvSpPr>
        <p:spPr>
          <a:xfrm>
            <a:off x="457200" y="704850"/>
            <a:ext cx="8229600" cy="779463"/>
          </a:xfrm>
        </p:spPr>
        <p:txBody>
          <a:bodyPr/>
          <a:lstStyle/>
          <a:p>
            <a:pPr algn="ctr"/>
            <a:r>
              <a:rPr lang="ru-RU" sz="4800" b="1" smtClean="0">
                <a:solidFill>
                  <a:srgbClr val="DA1708"/>
                </a:solidFill>
                <a:latin typeface="Bodoni MT Black" pitchFamily="18" charset="0"/>
              </a:rPr>
              <a:t>Наши достижения</a:t>
            </a:r>
          </a:p>
        </p:txBody>
      </p:sp>
      <p:pic>
        <p:nvPicPr>
          <p:cNvPr id="62466" name="Picture 8" descr="IMG_6896-680x4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97438">
            <a:off x="5076825" y="1844675"/>
            <a:ext cx="3457575" cy="206692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62467" name="Picture 9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 rot="20563057">
            <a:off x="1187450" y="1916113"/>
            <a:ext cx="2616200" cy="4389437"/>
          </a:xfrm>
          <a:ln>
            <a:solidFill>
              <a:schemeClr val="accent1"/>
            </a:solidFill>
          </a:ln>
        </p:spPr>
      </p:pic>
      <p:pic>
        <p:nvPicPr>
          <p:cNvPr id="62468" name="Picture 13" descr="image?id=834207965074&amp;t=52&amp;plc=WEB&amp;tkn=*NcoSd4GDT3wNk4t6jsOrXVwblx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445086">
            <a:off x="4716463" y="4149725"/>
            <a:ext cx="3095625" cy="2303463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1571625"/>
          </a:xfrm>
        </p:spPr>
        <p:txBody>
          <a:bodyPr/>
          <a:lstStyle/>
          <a:p>
            <a:pPr algn="ctr" eaLnBrk="1" hangingPunct="1"/>
            <a:r>
              <a:rPr lang="ru-RU" sz="4900" b="1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4900" b="1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4500" smtClean="0"/>
          </a:p>
        </p:txBody>
      </p:sp>
      <p:sp>
        <p:nvSpPr>
          <p:cNvPr id="18434" name="AutoShape 6" descr="Картинки по запросу мокшан история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5" name="AutoShape 8" descr="Картинки по запросу мокшан история"/>
          <p:cNvSpPr>
            <a:spLocks noChangeAspect="1" noChangeArrowheads="1"/>
          </p:cNvSpPr>
          <p:nvPr/>
        </p:nvSpPr>
        <p:spPr bwMode="auto">
          <a:xfrm>
            <a:off x="192088" y="460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8436" name="Picture 10" descr="Картинки по запросу мокшан истор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5000" smtClean="0">
                <a:solidFill>
                  <a:srgbClr val="DA1708"/>
                </a:solidFill>
              </a:rPr>
              <a:t>Спасибо за внимание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ru-RU" sz="4900" b="1" i="1" u="sng" smtClean="0">
                <a:solidFill>
                  <a:schemeClr val="bg1"/>
                </a:solidFill>
              </a:rPr>
              <a:t/>
            </a:r>
            <a:br>
              <a:rPr lang="ru-RU" sz="4900" b="1" i="1" u="sng" smtClean="0">
                <a:solidFill>
                  <a:schemeClr val="bg1"/>
                </a:solidFill>
              </a:rPr>
            </a:br>
            <a:r>
              <a:rPr lang="ru-RU" sz="2400" b="1" smtClean="0">
                <a:solidFill>
                  <a:srgbClr val="0E0931"/>
                </a:solidFill>
                <a:latin typeface="Bodoni MT Black" pitchFamily="18" charset="0"/>
              </a:rPr>
              <a:t>Цель краеведческой работы</a:t>
            </a:r>
            <a:r>
              <a:rPr lang="ru-RU" sz="2400" smtClean="0">
                <a:solidFill>
                  <a:schemeClr val="bg1"/>
                </a:solidFill>
                <a:latin typeface="Bodoni MT Black" pitchFamily="18" charset="0"/>
              </a:rPr>
              <a:t> с детьми дошкольного возраста состоит в том, чтобы сформировать у воспитанников целостное представление о родном крае, пробудить в них любовь к родной природе, к селу. </a:t>
            </a: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539750" y="2349500"/>
            <a:ext cx="8229600" cy="39560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400" b="1" i="1" u="sng" smtClean="0">
                <a:solidFill>
                  <a:srgbClr val="0E0931"/>
                </a:solidFill>
                <a:latin typeface="Bodoni MT Black" pitchFamily="18" charset="0"/>
              </a:rPr>
              <a:t>Задачи</a:t>
            </a:r>
            <a:r>
              <a:rPr lang="ru-RU" sz="2400" b="1" i="1" u="sng" smtClean="0">
                <a:solidFill>
                  <a:srgbClr val="0E0931"/>
                </a:solidFill>
                <a:latin typeface="Arial" charset="0"/>
              </a:rPr>
              <a:t>: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2400" smtClean="0">
                <a:solidFill>
                  <a:schemeClr val="bg1"/>
                </a:solidFill>
                <a:latin typeface="Bodoni MT Black" pitchFamily="18" charset="0"/>
              </a:rPr>
              <a:t>Воспитывать у детей любовь к Родине, родному краю,.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2400" smtClean="0">
                <a:solidFill>
                  <a:schemeClr val="bg1"/>
                </a:solidFill>
                <a:latin typeface="Bodoni MT Black" pitchFamily="18" charset="0"/>
              </a:rPr>
              <a:t>Приобщать к культуре и традициям русского народа.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2400" smtClean="0">
                <a:solidFill>
                  <a:schemeClr val="bg1"/>
                </a:solidFill>
                <a:latin typeface="Bodoni MT Black" pitchFamily="18" charset="0"/>
              </a:rPr>
              <a:t>Формировать лучшие качества русского народа: трудолюбие, доброту, сочувствие, взаимовыручку.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2400" smtClean="0">
                <a:solidFill>
                  <a:schemeClr val="bg1"/>
                </a:solidFill>
                <a:latin typeface="Bodoni MT Black" pitchFamily="18" charset="0"/>
              </a:rPr>
              <a:t>Развивать творческие и интеллектуальные способности детей, их речевую культуру, эмоциональное  поэтическое отношение к природе.</a:t>
            </a:r>
          </a:p>
          <a:p>
            <a:pPr eaLnBrk="1" hangingPunct="1">
              <a:lnSpc>
                <a:spcPct val="80000"/>
              </a:lnSpc>
              <a:buFontTx/>
              <a:buChar char="•"/>
            </a:pPr>
            <a:r>
              <a:rPr lang="ru-RU" sz="2400" smtClean="0">
                <a:solidFill>
                  <a:schemeClr val="bg1"/>
                </a:solidFill>
                <a:latin typeface="Bodoni MT Black" pitchFamily="18" charset="0"/>
              </a:rPr>
              <a:t>Знакомить детей с героическим прошлым, старинными обрядами, фольклором, семейными традициями.</a:t>
            </a:r>
          </a:p>
          <a:p>
            <a:pPr eaLnBrk="1" hangingPunct="1">
              <a:lnSpc>
                <a:spcPct val="80000"/>
              </a:lnSpc>
            </a:pPr>
            <a:endParaRPr lang="ru-RU" sz="2400" smtClean="0">
              <a:solidFill>
                <a:schemeClr val="bg1"/>
              </a:solidFill>
              <a:latin typeface="Bodoni MT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469900" y="688975"/>
            <a:ext cx="8240713" cy="1158875"/>
          </a:xfrm>
        </p:spPr>
      </p:pic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468313" y="2133600"/>
            <a:ext cx="8229600" cy="4389438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2800" b="1" smtClean="0">
                <a:solidFill>
                  <a:srgbClr val="FF0000"/>
                </a:solidFill>
                <a:latin typeface="Bodoni MT Black" pitchFamily="18" charset="0"/>
                <a:cs typeface="Times New Roman" pitchFamily="18" charset="0"/>
              </a:rPr>
              <a:t>Интегративные качества выпускника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800" b="1" smtClean="0">
                <a:solidFill>
                  <a:srgbClr val="002060"/>
                </a:solidFill>
                <a:latin typeface="Bodoni MT Black" pitchFamily="18" charset="0"/>
              </a:rPr>
              <a:t>«Выпускник детского сада должен иметь первичные представления о себе, семье, обществе (ближайшем социуме), государстве (стране), мире и природе»</a:t>
            </a:r>
            <a:endParaRPr lang="ru-RU" sz="2800" smtClean="0">
              <a:solidFill>
                <a:srgbClr val="002060"/>
              </a:solidFill>
              <a:latin typeface="Bodoni MT Blac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 sz="quarter" idx="4294967295"/>
          </p:nvPr>
        </p:nvSpPr>
        <p:spPr>
          <a:xfrm>
            <a:off x="395288" y="333375"/>
            <a:ext cx="8229600" cy="420688"/>
          </a:xfrm>
        </p:spPr>
        <p:txBody>
          <a:bodyPr/>
          <a:lstStyle/>
          <a:p>
            <a:pPr algn="ctr"/>
            <a:r>
              <a:rPr lang="ru-RU" sz="3400" b="1" smtClean="0">
                <a:solidFill>
                  <a:srgbClr val="DA1708"/>
                </a:solidFill>
              </a:rPr>
              <a:t>Формы и методы  краеведческой работы</a:t>
            </a:r>
            <a:r>
              <a:rPr lang="ru-RU" sz="3400" smtClean="0">
                <a:solidFill>
                  <a:srgbClr val="DA1708"/>
                </a:solidFill>
              </a:rPr>
              <a:t> </a:t>
            </a:r>
          </a:p>
        </p:txBody>
      </p:sp>
      <p:pic>
        <p:nvPicPr>
          <p:cNvPr id="21506" name="Picture 8" descr="SL38406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364163" y="1412875"/>
            <a:ext cx="2824162" cy="2117725"/>
          </a:xfrm>
          <a:ln w="38100">
            <a:solidFill>
              <a:srgbClr val="339966"/>
            </a:solidFill>
          </a:ln>
        </p:spPr>
      </p:pic>
      <p:sp>
        <p:nvSpPr>
          <p:cNvPr id="21507" name="Text Box 9"/>
          <p:cNvSpPr txBox="1">
            <a:spLocks noChangeArrowheads="1"/>
          </p:cNvSpPr>
          <p:nvPr/>
        </p:nvSpPr>
        <p:spPr bwMode="auto">
          <a:xfrm>
            <a:off x="5148263" y="836613"/>
            <a:ext cx="2976562" cy="404812"/>
          </a:xfrm>
          <a:prstGeom prst="rect">
            <a:avLst/>
          </a:prstGeom>
          <a:solidFill>
            <a:schemeClr val="tx1"/>
          </a:solidFill>
          <a:ln w="38100">
            <a:solidFill>
              <a:srgbClr val="000080"/>
            </a:solidFill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ru-RU" sz="1800">
                <a:solidFill>
                  <a:schemeClr val="bg1"/>
                </a:solidFill>
                <a:latin typeface="Arial" charset="0"/>
              </a:rPr>
              <a:t>Праздники</a:t>
            </a:r>
            <a:r>
              <a:rPr lang="ru-RU" sz="1800">
                <a:latin typeface="Arial" charset="0"/>
              </a:rPr>
              <a:t> </a:t>
            </a:r>
            <a:r>
              <a:rPr lang="ru-RU" sz="1800">
                <a:solidFill>
                  <a:schemeClr val="bg1"/>
                </a:solidFill>
                <a:latin typeface="Arial" charset="0"/>
              </a:rPr>
              <a:t>и развлечения</a:t>
            </a:r>
          </a:p>
        </p:txBody>
      </p:sp>
      <p:pic>
        <p:nvPicPr>
          <p:cNvPr id="21508" name="Picture 10" descr="SL38413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116013" y="1412875"/>
            <a:ext cx="2825750" cy="2117725"/>
          </a:xfrm>
          <a:ln w="38100">
            <a:solidFill>
              <a:srgbClr val="339966"/>
            </a:solidFill>
          </a:ln>
        </p:spPr>
      </p:pic>
      <p:sp>
        <p:nvSpPr>
          <p:cNvPr id="21509" name="Text Box 11"/>
          <p:cNvSpPr txBox="1">
            <a:spLocks noChangeArrowheads="1"/>
          </p:cNvSpPr>
          <p:nvPr/>
        </p:nvSpPr>
        <p:spPr bwMode="auto">
          <a:xfrm>
            <a:off x="755650" y="836613"/>
            <a:ext cx="3230563" cy="404812"/>
          </a:xfrm>
          <a:prstGeom prst="rect">
            <a:avLst/>
          </a:prstGeom>
          <a:solidFill>
            <a:schemeClr val="tx1"/>
          </a:solidFill>
          <a:ln w="38100">
            <a:solidFill>
              <a:srgbClr val="000080"/>
            </a:solidFill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ru-RU" sz="1800">
                <a:solidFill>
                  <a:schemeClr val="bg1"/>
                </a:solidFill>
                <a:latin typeface="Arial" charset="0"/>
              </a:rPr>
              <a:t>НОД «Мой родной Мокшан»</a:t>
            </a:r>
          </a:p>
        </p:txBody>
      </p:sp>
      <p:pic>
        <p:nvPicPr>
          <p:cNvPr id="21510" name="Picture 1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1187450" y="4437063"/>
            <a:ext cx="2825750" cy="2119312"/>
          </a:xfrm>
          <a:ln w="38100">
            <a:solidFill>
              <a:srgbClr val="339966"/>
            </a:solidFill>
          </a:ln>
        </p:spPr>
      </p:pic>
      <p:sp>
        <p:nvSpPr>
          <p:cNvPr id="21511" name="Text Box 13"/>
          <p:cNvSpPr txBox="1">
            <a:spLocks noChangeArrowheads="1"/>
          </p:cNvSpPr>
          <p:nvPr/>
        </p:nvSpPr>
        <p:spPr bwMode="auto">
          <a:xfrm>
            <a:off x="1589088" y="3860800"/>
            <a:ext cx="1371600" cy="404813"/>
          </a:xfrm>
          <a:prstGeom prst="rect">
            <a:avLst/>
          </a:prstGeom>
          <a:solidFill>
            <a:schemeClr val="tx1"/>
          </a:solidFill>
          <a:ln w="38100">
            <a:solidFill>
              <a:srgbClr val="000080"/>
            </a:solidFill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ru-RU" sz="1800">
                <a:solidFill>
                  <a:schemeClr val="bg1"/>
                </a:solidFill>
                <a:latin typeface="Arial" charset="0"/>
              </a:rPr>
              <a:t>Экскурсии </a:t>
            </a:r>
          </a:p>
        </p:txBody>
      </p:sp>
      <p:pic>
        <p:nvPicPr>
          <p:cNvPr id="21512" name="Picture 17" descr="image?id=586233770386&amp;t=3&amp;plc=WEB&amp;tkn=*WnOfnfESCvus3Dw6K9sfhjpWsfk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35600" y="4437063"/>
            <a:ext cx="2952750" cy="2160587"/>
          </a:xfrm>
          <a:prstGeom prst="rect">
            <a:avLst/>
          </a:prstGeom>
          <a:noFill/>
          <a:ln w="38100">
            <a:solidFill>
              <a:srgbClr val="339966"/>
            </a:solidFill>
            <a:miter lim="800000"/>
            <a:headEnd/>
            <a:tailEnd/>
          </a:ln>
        </p:spPr>
      </p:pic>
      <p:sp>
        <p:nvSpPr>
          <p:cNvPr id="21513" name="Text Box 19"/>
          <p:cNvSpPr txBox="1">
            <a:spLocks noChangeArrowheads="1"/>
          </p:cNvSpPr>
          <p:nvPr/>
        </p:nvSpPr>
        <p:spPr bwMode="auto">
          <a:xfrm>
            <a:off x="5148263" y="3933825"/>
            <a:ext cx="3614737" cy="404813"/>
          </a:xfrm>
          <a:prstGeom prst="rect">
            <a:avLst/>
          </a:prstGeom>
          <a:solidFill>
            <a:schemeClr val="tx1"/>
          </a:solidFill>
          <a:ln w="38100">
            <a:solidFill>
              <a:srgbClr val="000080"/>
            </a:solidFill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ru-RU" sz="1800">
                <a:solidFill>
                  <a:schemeClr val="bg1"/>
                </a:solidFill>
                <a:latin typeface="Arial" charset="0"/>
              </a:rPr>
              <a:t>Прогулки, походы, путешествия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 sz="quarter" idx="4294967295"/>
          </p:nvPr>
        </p:nvSpPr>
        <p:spPr>
          <a:xfrm>
            <a:off x="395288" y="333375"/>
            <a:ext cx="8229600" cy="420688"/>
          </a:xfrm>
        </p:spPr>
        <p:txBody>
          <a:bodyPr/>
          <a:lstStyle/>
          <a:p>
            <a:pPr algn="ctr"/>
            <a:r>
              <a:rPr lang="ru-RU" sz="3400" b="1" smtClean="0">
                <a:solidFill>
                  <a:srgbClr val="DA1708"/>
                </a:solidFill>
              </a:rPr>
              <a:t>Формы и методы  краеведческой работы</a:t>
            </a:r>
          </a:p>
        </p:txBody>
      </p:sp>
      <p:sp>
        <p:nvSpPr>
          <p:cNvPr id="22530" name="Text Box 4"/>
          <p:cNvSpPr txBox="1">
            <a:spLocks noChangeArrowheads="1"/>
          </p:cNvSpPr>
          <p:nvPr/>
        </p:nvSpPr>
        <p:spPr bwMode="auto">
          <a:xfrm>
            <a:off x="5435600" y="836613"/>
            <a:ext cx="2684463" cy="679450"/>
          </a:xfrm>
          <a:prstGeom prst="rect">
            <a:avLst/>
          </a:prstGeom>
          <a:solidFill>
            <a:schemeClr val="tx1"/>
          </a:solidFill>
          <a:ln w="38100">
            <a:solidFill>
              <a:srgbClr val="000080"/>
            </a:solidFill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ru-RU" sz="1800">
                <a:solidFill>
                  <a:schemeClr val="bg1"/>
                </a:solidFill>
                <a:latin typeface="Arial" charset="0"/>
              </a:rPr>
              <a:t>Групповой проект </a:t>
            </a:r>
          </a:p>
          <a:p>
            <a:r>
              <a:rPr lang="ru-RU" sz="1800">
                <a:solidFill>
                  <a:schemeClr val="bg1"/>
                </a:solidFill>
                <a:latin typeface="Arial" charset="0"/>
              </a:rPr>
              <a:t>«Откуда хлеб пришел»</a:t>
            </a:r>
          </a:p>
        </p:txBody>
      </p:sp>
      <p:sp>
        <p:nvSpPr>
          <p:cNvPr id="22531" name="Text Box 6"/>
          <p:cNvSpPr txBox="1">
            <a:spLocks noChangeArrowheads="1"/>
          </p:cNvSpPr>
          <p:nvPr/>
        </p:nvSpPr>
        <p:spPr bwMode="auto">
          <a:xfrm>
            <a:off x="77788" y="836613"/>
            <a:ext cx="4627562" cy="404812"/>
          </a:xfrm>
          <a:prstGeom prst="rect">
            <a:avLst/>
          </a:prstGeom>
          <a:solidFill>
            <a:schemeClr val="tx1"/>
          </a:solidFill>
          <a:ln w="38100">
            <a:solidFill>
              <a:srgbClr val="000080"/>
            </a:solidFill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ru-RU" sz="1800">
                <a:solidFill>
                  <a:schemeClr val="bg1"/>
                </a:solidFill>
                <a:latin typeface="Arial" charset="0"/>
              </a:rPr>
              <a:t>Семейный проект «Изучаю мой Мокшан»</a:t>
            </a:r>
          </a:p>
        </p:txBody>
      </p:sp>
      <p:sp>
        <p:nvSpPr>
          <p:cNvPr id="22532" name="Text Box 8"/>
          <p:cNvSpPr txBox="1">
            <a:spLocks noChangeArrowheads="1"/>
          </p:cNvSpPr>
          <p:nvPr/>
        </p:nvSpPr>
        <p:spPr bwMode="auto">
          <a:xfrm>
            <a:off x="276225" y="3860800"/>
            <a:ext cx="4008438" cy="404813"/>
          </a:xfrm>
          <a:prstGeom prst="rect">
            <a:avLst/>
          </a:prstGeom>
          <a:solidFill>
            <a:schemeClr val="tx1"/>
          </a:solidFill>
          <a:ln w="38100">
            <a:solidFill>
              <a:srgbClr val="000080"/>
            </a:solidFill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ru-RU" sz="1800">
                <a:solidFill>
                  <a:schemeClr val="bg1"/>
                </a:solidFill>
                <a:latin typeface="Arial" charset="0"/>
              </a:rPr>
              <a:t>Краеведческая игра «Собери герб»</a:t>
            </a:r>
          </a:p>
        </p:txBody>
      </p:sp>
      <p:sp>
        <p:nvSpPr>
          <p:cNvPr id="22533" name="Text Box 10"/>
          <p:cNvSpPr txBox="1">
            <a:spLocks noChangeArrowheads="1"/>
          </p:cNvSpPr>
          <p:nvPr/>
        </p:nvSpPr>
        <p:spPr bwMode="auto">
          <a:xfrm>
            <a:off x="5651500" y="3860800"/>
            <a:ext cx="2593975" cy="404813"/>
          </a:xfrm>
          <a:prstGeom prst="rect">
            <a:avLst/>
          </a:prstGeom>
          <a:solidFill>
            <a:schemeClr val="tx1"/>
          </a:solidFill>
          <a:ln w="38100">
            <a:solidFill>
              <a:srgbClr val="000080"/>
            </a:solidFill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r>
              <a:rPr lang="ru-RU" sz="1800">
                <a:solidFill>
                  <a:schemeClr val="bg1"/>
                </a:solidFill>
                <a:latin typeface="Arial" charset="0"/>
              </a:rPr>
              <a:t>Центр «Краеведения»</a:t>
            </a:r>
          </a:p>
        </p:txBody>
      </p:sp>
      <p:pic>
        <p:nvPicPr>
          <p:cNvPr id="22534" name="Picture 15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042988" y="1557338"/>
            <a:ext cx="2824162" cy="2117725"/>
          </a:xfrm>
          <a:ln w="38100">
            <a:solidFill>
              <a:srgbClr val="339966"/>
            </a:solidFill>
          </a:ln>
        </p:spPr>
      </p:pic>
      <p:pic>
        <p:nvPicPr>
          <p:cNvPr id="22535" name="Picture 17" descr="SL383990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5434013" y="1628775"/>
            <a:ext cx="2825750" cy="2117725"/>
          </a:xfrm>
          <a:ln w="38100">
            <a:solidFill>
              <a:srgbClr val="339966"/>
            </a:solidFill>
          </a:ln>
        </p:spPr>
      </p:pic>
      <p:pic>
        <p:nvPicPr>
          <p:cNvPr id="22536" name="Picture 19" descr="SL38414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1114425" y="4508500"/>
            <a:ext cx="2825750" cy="2119313"/>
          </a:xfrm>
          <a:ln w="38100">
            <a:solidFill>
              <a:srgbClr val="339966"/>
            </a:solidFill>
          </a:ln>
        </p:spPr>
      </p:pic>
      <p:pic>
        <p:nvPicPr>
          <p:cNvPr id="22537" name="Picture 21" descr="image?id=812050396818&amp;t=52&amp;plc=WEB&amp;tkn=*gTQOOoeX70-BHOoZnhguVVI13n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65813" y="4437063"/>
            <a:ext cx="2181225" cy="2181225"/>
          </a:xfrm>
          <a:prstGeom prst="rect">
            <a:avLst/>
          </a:prstGeom>
          <a:noFill/>
          <a:ln w="38100">
            <a:solidFill>
              <a:srgbClr val="339966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4"/>
          <p:cNvSpPr>
            <a:spLocks noGrp="1"/>
          </p:cNvSpPr>
          <p:nvPr>
            <p:ph type="title" idx="4294967295"/>
          </p:nvPr>
        </p:nvSpPr>
        <p:spPr>
          <a:xfrm>
            <a:off x="323850" y="333375"/>
            <a:ext cx="8229600" cy="579438"/>
          </a:xfrm>
        </p:spPr>
        <p:txBody>
          <a:bodyPr/>
          <a:lstStyle/>
          <a:p>
            <a:r>
              <a:rPr lang="ru-RU" sz="3400" b="1" smtClean="0">
                <a:solidFill>
                  <a:srgbClr val="DA1708"/>
                </a:solidFill>
              </a:rPr>
              <a:t>Формы и методы  краеведческой работы</a:t>
            </a:r>
          </a:p>
        </p:txBody>
      </p:sp>
      <p:sp>
        <p:nvSpPr>
          <p:cNvPr id="23554" name="Text Box 11"/>
          <p:cNvSpPr txBox="1">
            <a:spLocks noChangeArrowheads="1"/>
          </p:cNvSpPr>
          <p:nvPr/>
        </p:nvSpPr>
        <p:spPr bwMode="auto">
          <a:xfrm>
            <a:off x="900113" y="1268413"/>
            <a:ext cx="2705100" cy="404812"/>
          </a:xfrm>
          <a:prstGeom prst="rect">
            <a:avLst/>
          </a:prstGeom>
          <a:solidFill>
            <a:schemeClr val="tx1"/>
          </a:solidFill>
          <a:ln w="38100">
            <a:solidFill>
              <a:srgbClr val="0033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solidFill>
                  <a:schemeClr val="bg1"/>
                </a:solidFill>
                <a:latin typeface="Arial" charset="0"/>
              </a:rPr>
              <a:t>Виртуальная</a:t>
            </a:r>
            <a:r>
              <a:rPr lang="ru-RU" sz="1800">
                <a:latin typeface="Arial" charset="0"/>
              </a:rPr>
              <a:t> </a:t>
            </a:r>
            <a:r>
              <a:rPr lang="ru-RU" sz="1800">
                <a:solidFill>
                  <a:schemeClr val="bg1"/>
                </a:solidFill>
                <a:latin typeface="Arial" charset="0"/>
              </a:rPr>
              <a:t>экскурсия</a:t>
            </a:r>
          </a:p>
        </p:txBody>
      </p:sp>
      <p:sp>
        <p:nvSpPr>
          <p:cNvPr id="23555" name="Text Box 12"/>
          <p:cNvSpPr txBox="1">
            <a:spLocks noChangeArrowheads="1"/>
          </p:cNvSpPr>
          <p:nvPr/>
        </p:nvSpPr>
        <p:spPr bwMode="auto">
          <a:xfrm>
            <a:off x="6227763" y="1268413"/>
            <a:ext cx="1500187" cy="404812"/>
          </a:xfrm>
          <a:prstGeom prst="rect">
            <a:avLst/>
          </a:prstGeom>
          <a:solidFill>
            <a:schemeClr val="tx1"/>
          </a:solidFill>
          <a:ln w="38100">
            <a:solidFill>
              <a:srgbClr val="003366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800">
                <a:solidFill>
                  <a:schemeClr val="bg1"/>
                </a:solidFill>
                <a:latin typeface="Arial" charset="0"/>
              </a:rPr>
              <a:t>Мини-музей</a:t>
            </a:r>
          </a:p>
        </p:txBody>
      </p:sp>
      <p:pic>
        <p:nvPicPr>
          <p:cNvPr id="23556" name="Picture 9" descr="SL38451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787900" y="2349500"/>
            <a:ext cx="4038600" cy="3171825"/>
          </a:xfrm>
          <a:ln w="38100">
            <a:solidFill>
              <a:srgbClr val="003300"/>
            </a:solidFill>
          </a:ln>
        </p:spPr>
      </p:pic>
      <p:pic>
        <p:nvPicPr>
          <p:cNvPr id="23557" name="Picture 7" descr="SL38454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420938"/>
            <a:ext cx="4176713" cy="3133725"/>
          </a:xfrm>
          <a:prstGeom prst="rect">
            <a:avLst/>
          </a:prstGeom>
          <a:noFill/>
          <a:ln w="38100">
            <a:solidFill>
              <a:srgbClr val="00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34A1AC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749</TotalTime>
  <Words>560</Words>
  <Application>Microsoft Office PowerPoint</Application>
  <PresentationFormat>Экран (4:3)</PresentationFormat>
  <Paragraphs>103</Paragraphs>
  <Slides>40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4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52" baseType="lpstr">
      <vt:lpstr>Bodoni MT Black</vt:lpstr>
      <vt:lpstr>Arial</vt:lpstr>
      <vt:lpstr>Calibri</vt:lpstr>
      <vt:lpstr>Constantia</vt:lpstr>
      <vt:lpstr>Wingdings 2</vt:lpstr>
      <vt:lpstr>Monotype Corsiva</vt:lpstr>
      <vt:lpstr>Times New Roman</vt:lpstr>
      <vt:lpstr>Поток</vt:lpstr>
      <vt:lpstr>Поток</vt:lpstr>
      <vt:lpstr>Поток</vt:lpstr>
      <vt:lpstr>Поток</vt:lpstr>
      <vt:lpstr>Диаграмма</vt:lpstr>
      <vt:lpstr>Слайд 1</vt:lpstr>
      <vt:lpstr>Краеведение в ДОУ</vt:lpstr>
      <vt:lpstr>Актуальность </vt:lpstr>
      <vt:lpstr> </vt:lpstr>
      <vt:lpstr> Цель краеведческой работы с детьми дошкольного возраста состоит в том, чтобы сформировать у воспитанников целостное представление о родном крае, пробудить в них любовь к родной природе, к селу. </vt:lpstr>
      <vt:lpstr>Слайд 6</vt:lpstr>
      <vt:lpstr>Формы и методы  краеведческой работы </vt:lpstr>
      <vt:lpstr>Формы и методы  краеведческой работы</vt:lpstr>
      <vt:lpstr>Формы и методы  краеведческой работы</vt:lpstr>
      <vt:lpstr>Система краеведческой работы</vt:lpstr>
      <vt:lpstr>Блок «Моя семья»</vt:lpstr>
      <vt:lpstr>Блок «Моя семья»</vt:lpstr>
      <vt:lpstr>Блок «Мой Мокшан»</vt:lpstr>
      <vt:lpstr>Блок «Мой Мокшан»</vt:lpstr>
      <vt:lpstr>Блок «Мой Мокшан»</vt:lpstr>
      <vt:lpstr>Блок «Мой Мокшан»</vt:lpstr>
      <vt:lpstr>Блок «Мой Мокшан»</vt:lpstr>
      <vt:lpstr>Блок «Мой Мокшан»</vt:lpstr>
      <vt:lpstr>Блок «Мой Мокшан»</vt:lpstr>
      <vt:lpstr>Блок «Моя область»</vt:lpstr>
      <vt:lpstr>Блок «Моя область»</vt:lpstr>
      <vt:lpstr>Блок «Культура и традиции»</vt:lpstr>
      <vt:lpstr>Блок «Культура и традиции»</vt:lpstr>
      <vt:lpstr>Блок «Культура и традиции»</vt:lpstr>
      <vt:lpstr>Блок «Культура и традиции»</vt:lpstr>
      <vt:lpstr>Блок «Культура и традиции»</vt:lpstr>
      <vt:lpstr>Блок «Культура и традиции»</vt:lpstr>
      <vt:lpstr>Блок «Будем Родине служить»</vt:lpstr>
      <vt:lpstr>Блок «Будем Родине служить»</vt:lpstr>
      <vt:lpstr>Блок «Будем Родине служить»</vt:lpstr>
      <vt:lpstr>Блок «Будем Родине служить»</vt:lpstr>
      <vt:lpstr>Блок «История быта Мокшана»</vt:lpstr>
      <vt:lpstr>Блок «История быта Мокшана»</vt:lpstr>
      <vt:lpstr>Блок «История быта Мокшана»</vt:lpstr>
      <vt:lpstr>Блок «История быта Мокшана»</vt:lpstr>
      <vt:lpstr>Блок «История быта Мокшана»</vt:lpstr>
      <vt:lpstr>Блок «История быта Мокшана»</vt:lpstr>
      <vt:lpstr>Диагностика уровня освоения краеведческого материала </vt:lpstr>
      <vt:lpstr>Наши достижения</vt:lpstr>
      <vt:lpstr>Слайд 40</vt:lpstr>
    </vt:vector>
  </TitlesOfParts>
  <Company>НРЦРО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user</dc:creator>
  <cp:lastModifiedBy>user</cp:lastModifiedBy>
  <cp:revision>31</cp:revision>
  <dcterms:created xsi:type="dcterms:W3CDTF">2013-10-25T07:39:40Z</dcterms:created>
  <dcterms:modified xsi:type="dcterms:W3CDTF">2018-03-31T19:30:50Z</dcterms:modified>
</cp:coreProperties>
</file>