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86" r:id="rId6"/>
    <p:sldId id="262" r:id="rId7"/>
    <p:sldId id="263" r:id="rId8"/>
    <p:sldId id="264" r:id="rId9"/>
    <p:sldId id="265" r:id="rId10"/>
    <p:sldId id="266" r:id="rId11"/>
    <p:sldId id="288" r:id="rId12"/>
    <p:sldId id="273" r:id="rId13"/>
    <p:sldId id="274" r:id="rId14"/>
    <p:sldId id="275" r:id="rId15"/>
    <p:sldId id="276" r:id="rId16"/>
    <p:sldId id="277" r:id="rId17"/>
    <p:sldId id="278" r:id="rId18"/>
    <p:sldId id="279" r:id="rId19"/>
    <p:sldId id="280" r:id="rId20"/>
    <p:sldId id="282" r:id="rId21"/>
    <p:sldId id="281" r:id="rId22"/>
    <p:sldId id="283" r:id="rId23"/>
    <p:sldId id="285" r:id="rId24"/>
    <p:sldId id="287" r:id="rId25"/>
    <p:sldId id="289" r:id="rId26"/>
    <p:sldId id="271" r:id="rId27"/>
    <p:sldId id="272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7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Вы, что имеете хорошую память?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71</c:v>
                </c:pt>
                <c:pt idx="1">
                  <c:v>29</c:v>
                </c:pt>
              </c:numCache>
            </c:numRef>
          </c:val>
        </c:ser>
        <c:firstSliceAng val="0"/>
      </c:pieChart>
    </c:plotArea>
    <c:legend>
      <c:legendPos val="r"/>
      <c:overlay val="1"/>
      <c:txPr>
        <a:bodyPr/>
        <a:lstStyle/>
        <a:p>
          <a:pPr>
            <a:defRPr sz="2110" b="1" i="0" baseline="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времени Вам нужно, чтобы выучить/понять параграф (примерно 5 страниц)?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10-30 мин</c:v>
                </c:pt>
                <c:pt idx="1">
                  <c:v>Час</c:v>
                </c:pt>
                <c:pt idx="2">
                  <c:v>День</c:v>
                </c:pt>
                <c:pt idx="3">
                  <c:v>Несколько дней</c:v>
                </c:pt>
                <c:pt idx="4">
                  <c:v>Вообще не могу выучить/понять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</c:v>
                </c:pt>
                <c:pt idx="1">
                  <c:v>42</c:v>
                </c:pt>
                <c:pt idx="2">
                  <c:v>8</c:v>
                </c:pt>
                <c:pt idx="3">
                  <c:v>4</c:v>
                </c:pt>
                <c:pt idx="4">
                  <c:v>3</c:v>
                </c:pt>
              </c:numCache>
            </c:numRef>
          </c:val>
        </c:ser>
        <c:firstSliceAng val="0"/>
      </c:pieChart>
    </c:plotArea>
    <c:legend>
      <c:legendPos val="r"/>
      <c:overlay val="1"/>
      <c:txPr>
        <a:bodyPr/>
        <a:lstStyle/>
        <a:p>
          <a:pPr>
            <a:defRPr sz="1500" b="1" i="0" baseline="0"/>
          </a:pPr>
          <a:endParaRPr lang="ru-RU"/>
        </a:p>
      </c:txPr>
    </c:legend>
    <c:plotVisOnly val="1"/>
    <c:dispBlanksAs val="zero"/>
    <c:showDLblsOverMax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26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Сколько времени Вам нужно, чтобы выучить стихотворение, допустим, 6 четверостиший?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10-30 мин</c:v>
                </c:pt>
                <c:pt idx="1">
                  <c:v>Час</c:v>
                </c:pt>
                <c:pt idx="2">
                  <c:v>День</c:v>
                </c:pt>
                <c:pt idx="3">
                  <c:v>Несколько дней</c:v>
                </c:pt>
                <c:pt idx="4">
                  <c:v>Вообще не могу выучить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43</c:v>
                </c:pt>
                <c:pt idx="1">
                  <c:v>42</c:v>
                </c:pt>
                <c:pt idx="2">
                  <c:v>12</c:v>
                </c:pt>
                <c:pt idx="3">
                  <c:v>2</c:v>
                </c:pt>
                <c:pt idx="4">
                  <c:v>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9222459171770157"/>
          <c:y val="7.2879952505936763E-2"/>
          <c:w val="0.30777540828229832"/>
          <c:h val="0.83836707911511066"/>
        </c:manualLayout>
      </c:layout>
      <c:overlay val="1"/>
      <c:txPr>
        <a:bodyPr/>
        <a:lstStyle/>
        <a:p>
          <a:pPr>
            <a:defRPr sz="1500" b="1" i="0" baseline="0"/>
          </a:pPr>
          <a:endParaRPr lang="ru-RU"/>
        </a:p>
      </c:txPr>
    </c:legend>
    <c:plotVisOnly val="1"/>
    <c:dispBlanksAs val="zero"/>
    <c:showDLblsOverMax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roundedCorners val="1"/>
  <c:style val="30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вы считаете, память можно улучшить?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93</c:v>
                </c:pt>
                <c:pt idx="1">
                  <c:v>7</c:v>
                </c:pt>
              </c:numCache>
            </c:numRef>
          </c:val>
        </c:ser>
        <c:firstSliceAng val="0"/>
      </c:pieChart>
    </c:plotArea>
    <c:legend>
      <c:legendPos val="r"/>
      <c:overlay val="1"/>
      <c:txPr>
        <a:bodyPr/>
        <a:lstStyle/>
        <a:p>
          <a:pPr>
            <a:defRPr sz="2080" b="1" i="0" baseline="0"/>
          </a:pPr>
          <a:endParaRPr lang="ru-RU"/>
        </a:p>
      </c:txPr>
    </c:legend>
    <c:plotVisOnly val="1"/>
    <c:dispBlanksAs val="zero"/>
    <c:showDLblsOverMax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75</c:v>
                </c:pt>
                <c:pt idx="1">
                  <c:v>74</c:v>
                </c:pt>
                <c:pt idx="2">
                  <c:v>67</c:v>
                </c:pt>
                <c:pt idx="3">
                  <c:v>83</c:v>
                </c:pt>
                <c:pt idx="4">
                  <c:v>70</c:v>
                </c:pt>
                <c:pt idx="5">
                  <c:v>58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25</c:v>
                </c:pt>
                <c:pt idx="1">
                  <c:v>26</c:v>
                </c:pt>
                <c:pt idx="2">
                  <c:v>33</c:v>
                </c:pt>
                <c:pt idx="3">
                  <c:v>17</c:v>
                </c:pt>
                <c:pt idx="4">
                  <c:v>30</c:v>
                </c:pt>
                <c:pt idx="5">
                  <c:v>42</c:v>
                </c:pt>
              </c:numCache>
            </c:numRef>
          </c:val>
        </c:ser>
        <c:marker val="1"/>
        <c:axId val="127104128"/>
        <c:axId val="127105664"/>
      </c:lineChart>
      <c:catAx>
        <c:axId val="127104128"/>
        <c:scaling>
          <c:orientation val="minMax"/>
        </c:scaling>
        <c:axPos val="b"/>
        <c:numFmt formatCode="General" sourceLinked="0"/>
        <c:tickLblPos val="nextTo"/>
        <c:crossAx val="127105664"/>
        <c:crosses val="autoZero"/>
        <c:auto val="1"/>
        <c:lblAlgn val="ctr"/>
        <c:lblOffset val="100"/>
      </c:catAx>
      <c:valAx>
        <c:axId val="127105664"/>
        <c:scaling>
          <c:orientation val="minMax"/>
        </c:scaling>
        <c:axPos val="l"/>
        <c:majorGridlines/>
        <c:numFmt formatCode="General" sourceLinked="1"/>
        <c:tickLblPos val="nextTo"/>
        <c:crossAx val="127104128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5.1937199256342964E-2"/>
          <c:y val="4.3995955423604786E-2"/>
          <c:w val="0.69018946850393703"/>
          <c:h val="0.90121810593347951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10-30 мин</c:v>
                </c:pt>
              </c:strCache>
            </c:strRef>
          </c:tx>
          <c:spPr>
            <a:ln w="66675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55</c:v>
                </c:pt>
                <c:pt idx="1">
                  <c:v>49</c:v>
                </c:pt>
                <c:pt idx="2">
                  <c:v>42</c:v>
                </c:pt>
                <c:pt idx="3">
                  <c:v>44</c:v>
                </c:pt>
                <c:pt idx="4">
                  <c:v>55</c:v>
                </c:pt>
                <c:pt idx="5">
                  <c:v>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Час</c:v>
                </c:pt>
              </c:strCache>
            </c:strRef>
          </c:tx>
          <c:spPr>
            <a:ln w="66675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40</c:v>
                </c:pt>
                <c:pt idx="1">
                  <c:v>44</c:v>
                </c:pt>
                <c:pt idx="2">
                  <c:v>37</c:v>
                </c:pt>
                <c:pt idx="3">
                  <c:v>41</c:v>
                </c:pt>
                <c:pt idx="4">
                  <c:v>40</c:v>
                </c:pt>
                <c:pt idx="5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День</c:v>
                </c:pt>
              </c:strCache>
            </c:strRef>
          </c:tx>
          <c:spPr>
            <a:ln w="66675" cap="rnd" cmpd="sng" algn="ctr">
              <a:solidFill>
                <a:schemeClr val="accent6"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2</c:v>
                </c:pt>
                <c:pt idx="3">
                  <c:v>10</c:v>
                </c:pt>
                <c:pt idx="4">
                  <c:v>5</c:v>
                </c:pt>
                <c:pt idx="5">
                  <c:v>21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Несколько дней</c:v>
                </c:pt>
              </c:strCache>
            </c:strRef>
          </c:tx>
          <c:spPr>
            <a:ln w="66675" cap="rnd" cmpd="sng" algn="ctr">
              <a:solidFill>
                <a:schemeClr val="accent2">
                  <a:lumMod val="60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5</c:v>
                </c:pt>
                <c:pt idx="4">
                  <c:v>0</c:v>
                </c:pt>
                <c:pt idx="5">
                  <c:v>5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Вообще не могу выучить</c:v>
                </c:pt>
              </c:strCache>
            </c:strRef>
          </c:tx>
          <c:spPr>
            <a:ln w="66675" cap="rnd" cmpd="sng" algn="ctr">
              <a:solidFill>
                <a:schemeClr val="accent4">
                  <a:lumMod val="60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Лист1!$F$2:$F$7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marker val="1"/>
        <c:axId val="127453440"/>
        <c:axId val="127463424"/>
      </c:lineChart>
      <c:catAx>
        <c:axId val="127453440"/>
        <c:scaling>
          <c:orientation val="minMax"/>
        </c:scaling>
        <c:axPos val="b"/>
        <c:numFmt formatCode="General" sourceLinked="0"/>
        <c:tickLblPos val="nextTo"/>
        <c:spPr>
          <a:noFill/>
          <a:ln w="9525" cap="rnd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63424"/>
        <c:crosses val="autoZero"/>
        <c:auto val="1"/>
        <c:lblAlgn val="ctr"/>
        <c:lblOffset val="100"/>
      </c:catAx>
      <c:valAx>
        <c:axId val="127463424"/>
        <c:scaling>
          <c:orientation val="minMax"/>
        </c:scaling>
        <c:axPos val="l"/>
        <c:majorGridlines>
          <c:spPr>
            <a:ln w="9525" cap="rnd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tickLblPos val="nextTo"/>
        <c:spPr>
          <a:noFill/>
          <a:ln w="9525" cap="rnd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4534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noFill/>
    <a:ln w="9525" cap="rnd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На следующее утро я всё забываю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Через несколько дней я ничего не могу вспомнить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25</c:v>
                </c:pt>
                <c:pt idx="1">
                  <c:v>38</c:v>
                </c:pt>
                <c:pt idx="2">
                  <c:v>24</c:v>
                </c:pt>
                <c:pt idx="3">
                  <c:v>28</c:v>
                </c:pt>
                <c:pt idx="4">
                  <c:v>30</c:v>
                </c:pt>
                <c:pt idx="5">
                  <c:v>58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Пройдут года, и только тогда я забуду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35</c:v>
                </c:pt>
                <c:pt idx="1">
                  <c:v>55</c:v>
                </c:pt>
                <c:pt idx="2">
                  <c:v>50</c:v>
                </c:pt>
                <c:pt idx="3">
                  <c:v>62</c:v>
                </c:pt>
                <c:pt idx="4">
                  <c:v>65</c:v>
                </c:pt>
                <c:pt idx="5">
                  <c:v>37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Я никогда ничего не забываю</c:v>
                </c:pt>
              </c:strCache>
            </c:strRef>
          </c:tx>
          <c:marker>
            <c:symbol val="none"/>
          </c:marker>
          <c:cat>
            <c:strRef>
              <c:f>Лист1!$A$2:$A$7</c:f>
              <c:strCache>
                <c:ptCount val="6"/>
                <c:pt idx="0">
                  <c:v>5 класс</c:v>
                </c:pt>
                <c:pt idx="1">
                  <c:v>7 класс</c:v>
                </c:pt>
                <c:pt idx="2">
                  <c:v>8 класс</c:v>
                </c:pt>
                <c:pt idx="3">
                  <c:v>9 класс</c:v>
                </c:pt>
                <c:pt idx="4">
                  <c:v>10 класс</c:v>
                </c:pt>
                <c:pt idx="5">
                  <c:v>11 класс</c:v>
                </c:pt>
              </c:strCache>
            </c:strRef>
          </c:cat>
          <c:val>
            <c:numRef>
              <c:f>Лист1!$E$2:$E$7</c:f>
              <c:numCache>
                <c:formatCode>General</c:formatCode>
                <c:ptCount val="6"/>
                <c:pt idx="0">
                  <c:v>40</c:v>
                </c:pt>
                <c:pt idx="1">
                  <c:v>7</c:v>
                </c:pt>
                <c:pt idx="2">
                  <c:v>17</c:v>
                </c:pt>
                <c:pt idx="3">
                  <c:v>10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marker val="1"/>
        <c:axId val="127369984"/>
        <c:axId val="127371520"/>
      </c:lineChart>
      <c:catAx>
        <c:axId val="127369984"/>
        <c:scaling>
          <c:orientation val="minMax"/>
        </c:scaling>
        <c:axPos val="b"/>
        <c:numFmt formatCode="General" sourceLinked="0"/>
        <c:tickLblPos val="nextTo"/>
        <c:crossAx val="127371520"/>
        <c:crosses val="autoZero"/>
        <c:auto val="1"/>
        <c:lblAlgn val="ctr"/>
        <c:lblOffset val="100"/>
      </c:catAx>
      <c:valAx>
        <c:axId val="127371520"/>
        <c:scaling>
          <c:orientation val="minMax"/>
        </c:scaling>
        <c:axPos val="l"/>
        <c:majorGridlines/>
        <c:numFmt formatCode="General" sourceLinked="1"/>
        <c:tickLblPos val="nextTo"/>
        <c:crossAx val="127369984"/>
        <c:crosses val="autoZero"/>
        <c:crossBetween val="between"/>
      </c:valAx>
    </c:plotArea>
    <c:legend>
      <c:legendPos val="r"/>
    </c:legend>
    <c:plotVisOnly val="1"/>
    <c:dispBlanksAs val="gap"/>
  </c:chart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26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3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3">
      <a:schemeClr val="dk1"/>
    </cs:effectRef>
    <cs:fontRef idx="minor">
      <a:schemeClr val="tx1"/>
    </cs:fontRef>
  </cs:dataPoint3D>
  <cs:dataPointLine>
    <cs:lnRef idx="1">
      <cs:styleClr val="auto"/>
    </cs:lnRef>
    <cs:lineWidthScale>7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3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3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3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1.png"/>
          <p:cNvPicPr>
            <a:picLocks noChangeAspect="1"/>
          </p:cNvPicPr>
          <p:nvPr/>
        </p:nvPicPr>
        <p:blipFill>
          <a:blip r:embed="rId2" cstate="email"/>
          <a:srcRect t="31111"/>
          <a:stretch>
            <a:fillRect/>
          </a:stretch>
        </p:blipFill>
        <p:spPr>
          <a:xfrm>
            <a:off x="762000" y="1981200"/>
            <a:ext cx="7467600" cy="5144347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85800" y="685800"/>
            <a:ext cx="7772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Искусство памяти</a:t>
            </a:r>
            <a:endParaRPr lang="ru-RU" sz="6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2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c6df2369a3294452ed45750f41e6468c3a58621_2880x162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19600" y="1219200"/>
            <a:ext cx="4301067" cy="24193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neurogenesis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3962400"/>
            <a:ext cx="4328672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75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Без имсмисчмсчмени-1.png"/>
          <p:cNvPicPr>
            <a:picLocks noChangeAspect="1"/>
          </p:cNvPicPr>
          <p:nvPr/>
        </p:nvPicPr>
        <p:blipFill>
          <a:blip r:embed="rId4" cstate="email"/>
          <a:srcRect l="16667" t="15556" r="14444"/>
          <a:stretch>
            <a:fillRect/>
          </a:stretch>
        </p:blipFill>
        <p:spPr>
          <a:xfrm flipH="1">
            <a:off x="304800" y="2590800"/>
            <a:ext cx="3605463" cy="4419600"/>
          </a:xfrm>
          <a:prstGeom prst="rect">
            <a:avLst/>
          </a:prstGeom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5" name="TextBox 4"/>
          <p:cNvSpPr txBox="1"/>
          <p:nvPr/>
        </p:nvSpPr>
        <p:spPr>
          <a:xfrm>
            <a:off x="457200" y="609600"/>
            <a:ext cx="6705600" cy="1055608"/>
          </a:xfrm>
          <a:prstGeom prst="roundRect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Нейрогенез</a:t>
            </a: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latin typeface="Comic Sans MS" pitchFamily="66" charset="0"/>
              </a:rPr>
              <a:t> – способность мозга генерировать новые клетки.</a:t>
            </a:r>
            <a:endParaRPr lang="ru-RU" sz="2800" b="1" dirty="0">
              <a:ln>
                <a:solidFill>
                  <a:sysClr val="windowText" lastClr="000000"/>
                </a:solidFill>
              </a:ln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xres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57250"/>
            <a:ext cx="9144000" cy="51435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60064536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2667000"/>
            <a:ext cx="7924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Comic Sans MS" pitchFamily="66" charset="0"/>
              </a:rPr>
              <a:t>Анкетирование</a:t>
            </a:r>
            <a:endParaRPr lang="ru-RU" sz="8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47800" y="2057400"/>
          <a:ext cx="6324600" cy="4267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066800" y="533400"/>
            <a:ext cx="7239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Считаете ли Вы, что имеете хорошую память?</a:t>
            </a:r>
            <a:endParaRPr lang="ru-RU" sz="40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3352800" y="228600"/>
          <a:ext cx="56388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3657600" y="3505200"/>
          <a:ext cx="53340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0" y="838200"/>
            <a:ext cx="3962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Сколько времени Вам нужно, чтобы выучить стихотворение, допустим, 6 четверостиший?</a:t>
            </a:r>
            <a:endParaRPr lang="ru-RU" sz="2200" b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00400"/>
            <a:ext cx="9144000" cy="762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4191000"/>
            <a:ext cx="39624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ru-RU" sz="2200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Сколько времени Вам нужно, чтобы выучить/понять параграф (примерно 5 страниц)?</a:t>
            </a:r>
            <a:endParaRPr lang="ru-RU" sz="2200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5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447800" y="2514600"/>
          <a:ext cx="6400800" cy="381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85800" y="685800"/>
            <a:ext cx="800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 b="1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ru-RU" sz="4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itchFamily="66" charset="0"/>
              </a:rPr>
              <a:t>Как вы считаете, память можно улучшить?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381000"/>
            <a:ext cx="7467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Считаете ли Вы, что имеете хорошую память?</a:t>
            </a:r>
            <a:endParaRPr lang="ru-RU" sz="4000" dirty="0">
              <a:ln w="18415" cmpd="sng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849668424"/>
              </p:ext>
            </p:extLst>
          </p:nvPr>
        </p:nvGraphicFramePr>
        <p:xfrm>
          <a:off x="1071538" y="1785926"/>
          <a:ext cx="73152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3400" y="152400"/>
            <a:ext cx="8077201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Сколько времени Вам нужно, чтобы выучить стихотворение, допустим 6 четверостиший?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504912234"/>
              </p:ext>
            </p:extLst>
          </p:nvPr>
        </p:nvGraphicFramePr>
        <p:xfrm>
          <a:off x="1447800" y="1828800"/>
          <a:ext cx="7315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457200"/>
            <a:ext cx="8534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tx2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Что происходит после того, как Вы выучили стих или текст?</a:t>
            </a: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4187271528"/>
              </p:ext>
            </p:extLst>
          </p:nvPr>
        </p:nvGraphicFramePr>
        <p:xfrm>
          <a:off x="914400" y="1828800"/>
          <a:ext cx="7543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42852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Тренажер для памяти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9" name="Рисунок 8" descr="20160408_095054.jpg"/>
          <p:cNvPicPr>
            <a:picLocks noChangeAspect="1"/>
          </p:cNvPicPr>
          <p:nvPr/>
        </p:nvPicPr>
        <p:blipFill>
          <a:blip r:embed="rId2" cstate="email">
            <a:lum bright="10000" contrast="10000"/>
          </a:blip>
          <a:stretch>
            <a:fillRect/>
          </a:stretch>
        </p:blipFill>
        <p:spPr>
          <a:xfrm rot="20788338">
            <a:off x="210991" y="1515151"/>
            <a:ext cx="4063996" cy="228599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20160408_085053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tretch>
            <a:fillRect/>
          </a:stretch>
        </p:blipFill>
        <p:spPr>
          <a:xfrm rot="316036">
            <a:off x="2657538" y="2805004"/>
            <a:ext cx="3619108" cy="203574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20160408_085146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tretch>
            <a:fillRect/>
          </a:stretch>
        </p:blipFill>
        <p:spPr>
          <a:xfrm rot="21445929">
            <a:off x="4733559" y="1167933"/>
            <a:ext cx="4357718" cy="2451217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0160408_094636.jpg"/>
          <p:cNvPicPr>
            <a:picLocks noChangeAspect="1"/>
          </p:cNvPicPr>
          <p:nvPr/>
        </p:nvPicPr>
        <p:blipFill>
          <a:blip r:embed="rId5" cstate="email">
            <a:lum bright="10000" contrast="10000"/>
          </a:blip>
          <a:srcRect l="10714"/>
          <a:stretch>
            <a:fillRect/>
          </a:stretch>
        </p:blipFill>
        <p:spPr>
          <a:xfrm rot="5400000">
            <a:off x="6178636" y="3894066"/>
            <a:ext cx="3286148" cy="2070265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20160408_094543.jpg"/>
          <p:cNvPicPr>
            <a:picLocks noChangeAspect="1"/>
          </p:cNvPicPr>
          <p:nvPr/>
        </p:nvPicPr>
        <p:blipFill>
          <a:blip r:embed="rId6" cstate="email">
            <a:lum bright="10000" contrast="10000"/>
          </a:blip>
          <a:srcRect l="8881" r="15625"/>
          <a:stretch>
            <a:fillRect/>
          </a:stretch>
        </p:blipFill>
        <p:spPr>
          <a:xfrm>
            <a:off x="857224" y="4857760"/>
            <a:ext cx="2492826" cy="1857388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0408_094809.jpg"/>
          <p:cNvPicPr>
            <a:picLocks noChangeAspect="1"/>
          </p:cNvPicPr>
          <p:nvPr/>
        </p:nvPicPr>
        <p:blipFill>
          <a:blip r:embed="rId7" cstate="email">
            <a:lum bright="10000" contrast="10000"/>
          </a:blip>
          <a:srcRect r="14062"/>
          <a:stretch>
            <a:fillRect/>
          </a:stretch>
        </p:blipFill>
        <p:spPr>
          <a:xfrm>
            <a:off x="3714744" y="4929198"/>
            <a:ext cx="2698734" cy="1766439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228600"/>
            <a:ext cx="80010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Цель работы:</a:t>
            </a:r>
            <a:r>
              <a:rPr kumimoji="0" lang="ru-RU" sz="2400" b="1" i="0" u="none" strike="noStrike" cap="none" normalizeH="0" baseline="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создать тренажер для памяти.</a:t>
            </a:r>
            <a:endParaRPr kumimoji="0" lang="ru-RU" sz="2400" b="1" i="0" u="none" strike="noStrike" cap="none" normalizeH="0" baseline="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effectLst/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90600"/>
            <a:ext cx="4038600" cy="83099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40000"/>
                    <a:lumOff val="60000"/>
                  </a:schemeClr>
                </a:solidFill>
                <a:latin typeface="Comic Sans MS" pitchFamily="66" charset="0"/>
              </a:rPr>
              <a:t>Объект исследования: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память.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95800" y="990600"/>
            <a:ext cx="4038600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Предмет исследования: 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техники запоминания.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1981200"/>
            <a:ext cx="8534400" cy="1464231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chemeClr val="accent2"/>
                </a:solidFill>
                <a:latin typeface="Comic Sans MS" pitchFamily="66" charset="0"/>
              </a:rPr>
              <a:t>Гипотеза:</a:t>
            </a:r>
            <a:r>
              <a:rPr lang="ru-RU" sz="2000" dirty="0" smtClean="0"/>
              <a:t> </a:t>
            </a:r>
            <a:r>
              <a:rPr lang="ru-RU" sz="20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  <a:latin typeface="Comic Sans MS" pitchFamily="66" charset="0"/>
              </a:rPr>
              <a:t>примитивное повторение позволяет лишь на короткий период закрепить информацию в мозге, а мнемоническое запоминание и упражнения приведут к наиболее лучшим результатам. </a:t>
            </a:r>
            <a:endParaRPr lang="ru-RU" sz="2000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3429000"/>
            <a:ext cx="43434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Задачи:</a:t>
            </a: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1. Узнать, как функция памяти менялась в течение тысячелетий. </a:t>
            </a: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 Изучить структуру мозга.</a:t>
            </a: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3. Рассмотреть самые известные мнемонические приемы.</a:t>
            </a: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4. Провести анкетирование, чтобы выяснить, сколько времени в среднем нужно школьнику, чтобы выучить стих или текст, и как долго эта информация хранится в памяти.</a:t>
            </a:r>
          </a:p>
          <a:p>
            <a:r>
              <a:rPr lang="ru-RU" sz="16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5. Создать тренажер для памяти в виде интерактивной презентации.</a:t>
            </a:r>
          </a:p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267200" y="3505200"/>
            <a:ext cx="4876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Методы исследования: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1. Изучение литературы по теме.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2. Применение техник запоминания.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3. Анкетирование и анализ результатов.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4. Создание тренажера для памяти.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5. Создание презентации.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animBg="1"/>
      <p:bldP spid="4" grpId="0" animBg="1"/>
      <p:bldP spid="8" grpId="0" animBg="1"/>
      <p:bldP spid="9" grpId="0" animBg="1"/>
      <p:bldP spid="11" grpId="0"/>
      <p:bldP spid="10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ни-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62000" y="533400"/>
            <a:ext cx="7620000" cy="576279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Без имени-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81000"/>
            <a:ext cx="8216619" cy="61722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цуцкни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" y="457200"/>
            <a:ext cx="7996631" cy="5950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06" y="2857496"/>
          <a:ext cx="9001156" cy="341211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643074"/>
                <a:gridCol w="1957012"/>
                <a:gridCol w="1800043"/>
                <a:gridCol w="1800043"/>
                <a:gridCol w="1800984"/>
              </a:tblGrid>
              <a:tr h="958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omic Sans MS" pitchFamily="66" charset="0"/>
                        </a:rPr>
                        <a:t>Кратковременная</a:t>
                      </a:r>
                      <a:endParaRPr lang="ru-RU" sz="1600" b="1" dirty="0">
                        <a:latin typeface="Comic Sans MS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память</a:t>
                      </a:r>
                      <a:endParaRPr lang="ru-RU" sz="16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Зрительная память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Память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на числа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Comic Sans MS" pitchFamily="66" charset="0"/>
                        </a:rPr>
                        <a:t>Кол-во слов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Петя Г.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43%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67%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69%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95%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11%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30%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9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15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Полина Ш.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21%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45%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81%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100%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27%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46%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12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22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Саша Б.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67%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85%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33%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71%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53%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60%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6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14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Лиза П.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54%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82%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45%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64%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43%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50%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8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17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Юля К.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71%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93%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68%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79%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28%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47%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11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24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Дима Ж.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34%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64%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50%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67%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44%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65%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15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32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2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omic Sans MS" pitchFamily="66" charset="0"/>
                        </a:rPr>
                        <a:t>Егор О.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48%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55%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61%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74%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32%</a:t>
                      </a:r>
                      <a:r>
                        <a:rPr lang="ru-RU" sz="2000" b="1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>
                          <a:highlight>
                            <a:srgbClr val="00FFFF"/>
                          </a:highlight>
                          <a:latin typeface="Comic Sans MS" pitchFamily="66" charset="0"/>
                        </a:rPr>
                        <a:t>47%</a:t>
                      </a:r>
                      <a:endParaRPr lang="ru-RU" sz="2000" b="1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highlight>
                            <a:srgbClr val="FF0000"/>
                          </a:highlight>
                          <a:latin typeface="Comic Sans MS" pitchFamily="66" charset="0"/>
                        </a:rPr>
                        <a:t>7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-</a:t>
                      </a:r>
                      <a:r>
                        <a:rPr lang="ru-RU" sz="2000" b="1" dirty="0">
                          <a:highlight>
                            <a:srgbClr val="008000"/>
                          </a:highlight>
                          <a:latin typeface="Comic Sans MS" pitchFamily="66" charset="0"/>
                        </a:rPr>
                        <a:t>18</a:t>
                      </a:r>
                      <a:endParaRPr lang="ru-RU" sz="20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20160408_085146.jpg"/>
          <p:cNvPicPr>
            <a:picLocks noChangeAspect="1"/>
          </p:cNvPicPr>
          <p:nvPr/>
        </p:nvPicPr>
        <p:blipFill>
          <a:blip r:embed="rId2" cstate="email">
            <a:lum bright="10000" contrast="10000"/>
          </a:blip>
          <a:stretch>
            <a:fillRect/>
          </a:stretch>
        </p:blipFill>
        <p:spPr>
          <a:xfrm>
            <a:off x="4429124" y="142852"/>
            <a:ext cx="4445030" cy="2500330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20160408_094809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rcRect r="14062"/>
          <a:stretch>
            <a:fillRect/>
          </a:stretch>
        </p:blipFill>
        <p:spPr>
          <a:xfrm rot="20883349">
            <a:off x="139879" y="236940"/>
            <a:ext cx="2458043" cy="160889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20160408_085053.jpg"/>
          <p:cNvPicPr>
            <a:picLocks noChangeAspect="1"/>
          </p:cNvPicPr>
          <p:nvPr/>
        </p:nvPicPr>
        <p:blipFill>
          <a:blip r:embed="rId4" cstate="email">
            <a:lum bright="10000" contrast="10000"/>
          </a:blip>
          <a:stretch>
            <a:fillRect/>
          </a:stretch>
        </p:blipFill>
        <p:spPr>
          <a:xfrm>
            <a:off x="1643042" y="1214422"/>
            <a:ext cx="2667920" cy="1500705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60409_090449.jpg"/>
          <p:cNvPicPr>
            <a:picLocks noChangeAspect="1"/>
          </p:cNvPicPr>
          <p:nvPr/>
        </p:nvPicPr>
        <p:blipFill>
          <a:blip r:embed="rId2" cstate="email">
            <a:lum bright="20000" contrast="20000"/>
          </a:blip>
          <a:srcRect l="2343" t="2777" r="14844"/>
          <a:stretch>
            <a:fillRect/>
          </a:stretch>
        </p:blipFill>
        <p:spPr>
          <a:xfrm>
            <a:off x="857224" y="1357298"/>
            <a:ext cx="7572428" cy="5000642"/>
          </a:xfrm>
          <a:prstGeom prst="rect">
            <a:avLst/>
          </a:prstGeom>
          <a:ln w="228600" cap="sq" cmpd="thickThin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TextBox 2"/>
          <p:cNvSpPr txBox="1"/>
          <p:nvPr/>
        </p:nvSpPr>
        <p:spPr>
          <a:xfrm>
            <a:off x="785786" y="285728"/>
            <a:ext cx="785818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Просто! Удобно! Эффективно!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3832" y="476672"/>
            <a:ext cx="7596336" cy="568593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5200257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etty_472204911_9706479704500114_7417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914400"/>
            <a:ext cx="7884159" cy="3657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914400" y="4648200"/>
            <a:ext cx="7848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omic Sans MS" pitchFamily="66" charset="0"/>
              </a:rPr>
              <a:t>Наши воспоминания делают нас теми, кто мы есть.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ink-icon-09260154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2971800"/>
            <a:ext cx="3200400" cy="32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38200" y="762000"/>
            <a:ext cx="7543800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Спасибо за внимание!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з имесчмни-1.png"/>
          <p:cNvPicPr>
            <a:picLocks noChangeAspect="1"/>
          </p:cNvPicPr>
          <p:nvPr/>
        </p:nvPicPr>
        <p:blipFill>
          <a:blip r:embed="rId2" cstate="email"/>
          <a:srcRect t="11538"/>
          <a:stretch>
            <a:fillRect/>
          </a:stretch>
        </p:blipFill>
        <p:spPr>
          <a:xfrm>
            <a:off x="0" y="3352800"/>
            <a:ext cx="3962400" cy="3505200"/>
          </a:xfrm>
          <a:prstGeom prst="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 descr="109326101_000000.jpg"/>
          <p:cNvPicPr>
            <a:picLocks noChangeAspect="1"/>
          </p:cNvPicPr>
          <p:nvPr/>
        </p:nvPicPr>
        <p:blipFill>
          <a:blip r:embed="rId3" cstate="email"/>
          <a:srcRect b="4286"/>
          <a:stretch>
            <a:fillRect/>
          </a:stretch>
        </p:blipFill>
        <p:spPr>
          <a:xfrm>
            <a:off x="457200" y="304800"/>
            <a:ext cx="3396776" cy="2438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81000" y="2895600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Рисунки на стенах пещер</a:t>
            </a:r>
            <a:endParaRPr lang="ru-RU" sz="2000" b="1" i="1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1350822748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91200" y="4247696"/>
            <a:ext cx="2971800" cy="2229304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keyboard-notebook-cel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91200" y="2362200"/>
            <a:ext cx="2980267" cy="167640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kartinkijane.ru-30050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91200" y="304801"/>
            <a:ext cx="2971800" cy="1857375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Стрелка вправо с вырезом 8"/>
          <p:cNvSpPr/>
          <p:nvPr/>
        </p:nvSpPr>
        <p:spPr>
          <a:xfrm rot="19895219">
            <a:off x="2925250" y="2969573"/>
            <a:ext cx="3445900" cy="996989"/>
          </a:xfrm>
          <a:prstGeom prst="notchedRightArrow">
            <a:avLst>
              <a:gd name="adj1" fmla="val 50000"/>
              <a:gd name="adj2" fmla="val 57470"/>
            </a:avLst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Внешние</a:t>
            </a:r>
            <a:endParaRPr lang="ru-RU" sz="2400" b="1" dirty="0"/>
          </a:p>
        </p:txBody>
      </p:sp>
      <p:sp>
        <p:nvSpPr>
          <p:cNvPr id="10" name="Стрелка вправо с вырезом 9"/>
          <p:cNvSpPr/>
          <p:nvPr/>
        </p:nvSpPr>
        <p:spPr>
          <a:xfrm rot="20856723">
            <a:off x="3277229" y="4129213"/>
            <a:ext cx="3090062" cy="1051613"/>
          </a:xfrm>
          <a:prstGeom prst="notchedRightArrow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Носители</a:t>
            </a:r>
            <a:endParaRPr lang="ru-RU" sz="2400" b="1" dirty="0"/>
          </a:p>
        </p:txBody>
      </p:sp>
      <p:sp>
        <p:nvSpPr>
          <p:cNvPr id="11" name="Стрелка вправо с вырезом 10"/>
          <p:cNvSpPr/>
          <p:nvPr/>
        </p:nvSpPr>
        <p:spPr>
          <a:xfrm>
            <a:off x="3505200" y="5181600"/>
            <a:ext cx="3200400" cy="914400"/>
          </a:xfrm>
          <a:prstGeom prst="notchedRightArrow">
            <a:avLst/>
          </a:prstGeom>
          <a:ln w="34925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Информации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25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533400"/>
            <a:ext cx="3810000" cy="2857500"/>
          </a:xfrm>
          <a:prstGeom prst="rect">
            <a:avLst/>
          </a:prstGeom>
          <a:ln w="762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lybcitTQUzU.jpg"/>
          <p:cNvPicPr>
            <a:picLocks noChangeAspect="1"/>
          </p:cNvPicPr>
          <p:nvPr/>
        </p:nvPicPr>
        <p:blipFill>
          <a:blip r:embed="rId3"/>
          <a:srcRect l="1320" r="20792"/>
          <a:stretch>
            <a:fillRect/>
          </a:stretch>
        </p:blipFill>
        <p:spPr>
          <a:xfrm>
            <a:off x="228600" y="3886200"/>
            <a:ext cx="4495800" cy="2579732"/>
          </a:xfrm>
          <a:prstGeom prst="rect">
            <a:avLst/>
          </a:prstGeom>
          <a:ln w="762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Tony-Buzan-white-jacket760x5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257800" y="1524000"/>
            <a:ext cx="3429000" cy="4841748"/>
          </a:xfrm>
          <a:prstGeom prst="rect">
            <a:avLst/>
          </a:prstGeom>
          <a:ln w="228600" cap="sq" cmpd="thickThin">
            <a:solidFill>
              <a:schemeClr val="accent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953000" y="5334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Тони </a:t>
            </a:r>
            <a:r>
              <a:rPr lang="ru-RU" sz="4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Бьюзен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2133600"/>
            <a:ext cx="6705600" cy="21236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Техники запоминания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mma-Willard-1846-templ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447800" y="1219200"/>
            <a:ext cx="6151982" cy="4191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/>
            </a:solidFill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3" name="Рисунок 2" descr="memorypalace_heade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492175">
            <a:off x="5313846" y="4677689"/>
            <a:ext cx="3733800" cy="1618377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50000"/>
              </a:schemeClr>
            </a:solidFill>
            <a:miter lim="800000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pic>
        <p:nvPicPr>
          <p:cNvPr id="4" name="Рисунок 3" descr="z1031.jpg"/>
          <p:cNvPicPr>
            <a:picLocks noChangeAspect="1"/>
          </p:cNvPicPr>
          <p:nvPr/>
        </p:nvPicPr>
        <p:blipFill>
          <a:blip r:embed="rId4" cstate="email"/>
          <a:srcRect t="18535" b="9465"/>
          <a:stretch>
            <a:fillRect/>
          </a:stretch>
        </p:blipFill>
        <p:spPr>
          <a:xfrm rot="21003994">
            <a:off x="355463" y="4609919"/>
            <a:ext cx="3242309" cy="1752600"/>
          </a:xfrm>
          <a:prstGeom prst="roundRect">
            <a:avLst/>
          </a:prstGeom>
          <a:ln w="88900" cap="sq" cmpd="thickThin">
            <a:solidFill>
              <a:schemeClr val="bg2">
                <a:lumMod val="50000"/>
              </a:schemeClr>
            </a:solidFill>
            <a:prstDash val="solid"/>
            <a:miter lim="800000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</p:pic>
      <p:sp>
        <p:nvSpPr>
          <p:cNvPr id="5" name="TextBox 4"/>
          <p:cNvSpPr txBox="1"/>
          <p:nvPr/>
        </p:nvSpPr>
        <p:spPr>
          <a:xfrm>
            <a:off x="1828800" y="152400"/>
            <a:ext cx="54864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Дворец памяти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Рисунок 5" descr="Без имеваывани-1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1371600" y="685800"/>
            <a:ext cx="6172200" cy="6172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152400"/>
            <a:ext cx="66294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Чанкинг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Рисунок 2" descr="Без имвыаываываени-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09800" y="2667000"/>
            <a:ext cx="4343400" cy="4343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2400" y="1295400"/>
            <a:ext cx="4419600" cy="51077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КРУГРАМАПЛЕЧОСТОПА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1295400"/>
            <a:ext cx="4419600" cy="510778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25364964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667000"/>
            <a:ext cx="2438400" cy="2899708"/>
          </a:xfrm>
          <a:prstGeom prst="ellipse">
            <a:avLst/>
          </a:prstGeom>
          <a:ln w="76200">
            <a:solidFill>
              <a:schemeClr val="accent4">
                <a:lumMod val="7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60000"/>
                    <a:lumOff val="40000"/>
                  </a:schemeClr>
                </a:solidFill>
                <a:latin typeface="Comic Sans MS" pitchFamily="66" charset="0"/>
              </a:rPr>
              <a:t>Круг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Рама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5">
                    <a:lumMod val="40000"/>
                    <a:lumOff val="60000"/>
                  </a:schemeClr>
                </a:solidFill>
                <a:latin typeface="Comic Sans MS" pitchFamily="66" charset="0"/>
              </a:rPr>
              <a:t>Плечо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Стопа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2743200"/>
            <a:ext cx="2286000" cy="2899708"/>
          </a:xfrm>
          <a:prstGeom prst="ellipse">
            <a:avLst/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3">
                    <a:lumMod val="40000"/>
                    <a:lumOff val="60000"/>
                  </a:schemeClr>
                </a:solidFill>
                <a:latin typeface="Comic Sans MS" pitchFamily="66" charset="0"/>
              </a:rPr>
              <a:t>25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omic Sans MS" pitchFamily="66" charset="0"/>
              </a:rPr>
              <a:t>36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49</a:t>
            </a:r>
          </a:p>
          <a:p>
            <a:pPr algn="ctr"/>
            <a:r>
              <a:rPr lang="ru-RU" sz="3200" b="1" dirty="0" smtClean="0">
                <a:ln>
                  <a:solidFill>
                    <a:sysClr val="windowText" lastClr="000000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latin typeface="Comic Sans MS" pitchFamily="66" charset="0"/>
              </a:rPr>
              <a:t>64</a:t>
            </a:r>
            <a:endParaRPr lang="ru-RU" sz="3200" b="1" dirty="0">
              <a:ln>
                <a:solidFill>
                  <a:sysClr val="windowText" lastClr="000000"/>
                </a:solidFill>
              </a:ln>
              <a:solidFill>
                <a:schemeClr val="accent6">
                  <a:lumMod val="40000"/>
                  <a:lumOff val="6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Стрелка углом 7"/>
          <p:cNvSpPr/>
          <p:nvPr/>
        </p:nvSpPr>
        <p:spPr>
          <a:xfrm rot="10800000">
            <a:off x="3352800" y="2057400"/>
            <a:ext cx="1066800" cy="1828800"/>
          </a:xfrm>
          <a:prstGeom prst="ben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углом 8"/>
          <p:cNvSpPr/>
          <p:nvPr/>
        </p:nvSpPr>
        <p:spPr>
          <a:xfrm rot="10800000" flipH="1">
            <a:off x="4724400" y="2057400"/>
            <a:ext cx="1066800" cy="1828800"/>
          </a:xfrm>
          <a:prstGeom prst="bentArrow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64a05ac0b9211bcca2835255dff04bb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33800" y="2133600"/>
            <a:ext cx="5257800" cy="3825050"/>
          </a:xfrm>
          <a:prstGeom prst="roundRect">
            <a:avLst>
              <a:gd name="adj" fmla="val 16667"/>
            </a:avLst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" name="Рисунок 2" descr="Unternehme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2400" y="1981200"/>
            <a:ext cx="3432810" cy="4038600"/>
          </a:xfrm>
          <a:prstGeom prst="roundRect">
            <a:avLst>
              <a:gd name="adj" fmla="val 16667"/>
            </a:avLst>
          </a:prstGeom>
          <a:ln w="76200">
            <a:solidFill>
              <a:schemeClr val="tx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4" name="TextBox 3"/>
          <p:cNvSpPr txBox="1"/>
          <p:nvPr/>
        </p:nvSpPr>
        <p:spPr>
          <a:xfrm>
            <a:off x="1828800" y="685800"/>
            <a:ext cx="57150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Карты памяти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igstock-Vivid-Brain-3646646-1024x102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09800" y="1905000"/>
            <a:ext cx="4645152" cy="4645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90600" y="609600"/>
            <a:ext cx="7620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Память – это сеть связанных между собой нейронов.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416</Words>
  <Application>Microsoft Office PowerPoint</Application>
  <PresentationFormat>Экран (4:3)</PresentationFormat>
  <Paragraphs>91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Администратор</cp:lastModifiedBy>
  <cp:revision>46</cp:revision>
  <dcterms:modified xsi:type="dcterms:W3CDTF">2018-04-01T20:25:57Z</dcterms:modified>
</cp:coreProperties>
</file>