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0" r:id="rId4"/>
    <p:sldId id="263" r:id="rId5"/>
    <p:sldId id="258" r:id="rId6"/>
    <p:sldId id="259" r:id="rId7"/>
    <p:sldId id="262" r:id="rId8"/>
    <p:sldId id="257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7700" y="1447800"/>
            <a:ext cx="7848600" cy="1295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048000"/>
            <a:ext cx="8077200" cy="635000"/>
          </a:xfrm>
        </p:spPr>
        <p:txBody>
          <a:bodyPr/>
          <a:lstStyle>
            <a:lvl1pPr marL="0" indent="0" algn="ctr">
              <a:buFontTx/>
              <a:buNone/>
              <a:defRPr sz="36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fld id="{9DA4AD7C-4C00-4504-B698-8BBDE9BC46D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fld id="{894DB8B1-D07C-44D9-A9FD-155661F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A4AD7C-4C00-4504-B698-8BBDE9BC46D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DB8B1-D07C-44D9-A9FD-155661F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20193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59055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A4AD7C-4C00-4504-B698-8BBDE9BC46D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DB8B1-D07C-44D9-A9FD-155661F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A4AD7C-4C00-4504-B698-8BBDE9BC46D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DB8B1-D07C-44D9-A9FD-155661F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A4AD7C-4C00-4504-B698-8BBDE9BC46D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DB8B1-D07C-44D9-A9FD-155661F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A4AD7C-4C00-4504-B698-8BBDE9BC46D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DB8B1-D07C-44D9-A9FD-155661F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A4AD7C-4C00-4504-B698-8BBDE9BC46D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DB8B1-D07C-44D9-A9FD-155661F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A4AD7C-4C00-4504-B698-8BBDE9BC46D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DB8B1-D07C-44D9-A9FD-155661F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A4AD7C-4C00-4504-B698-8BBDE9BC46D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DB8B1-D07C-44D9-A9FD-155661F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A4AD7C-4C00-4504-B698-8BBDE9BC46D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DB8B1-D07C-44D9-A9FD-155661F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A4AD7C-4C00-4504-B698-8BBDE9BC46D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DB8B1-D07C-44D9-A9FD-155661F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077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Текст второго уровня</a:t>
            </a:r>
          </a:p>
          <a:p>
            <a:pPr lvl="2"/>
            <a:r>
              <a:rPr lang="ru-RU" smtClean="0"/>
              <a:t>Текст третьего уровня</a:t>
            </a:r>
          </a:p>
          <a:p>
            <a:pPr lvl="3"/>
            <a:r>
              <a:rPr lang="ru-RU" smtClean="0"/>
              <a:t> Текст четвертого уровня</a:t>
            </a:r>
          </a:p>
          <a:p>
            <a:pPr lvl="4"/>
            <a:r>
              <a:rPr lang="ru-RU" smtClean="0"/>
              <a:t>Текст пятого уровня</a:t>
            </a:r>
          </a:p>
          <a:p>
            <a:pPr lvl="1"/>
            <a:endParaRPr lang="ru-RU" smtClean="0"/>
          </a:p>
          <a:p>
            <a:pPr lvl="2"/>
            <a:endParaRPr lang="ru-RU" smtClean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077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fld id="{9DA4AD7C-4C00-4504-B698-8BBDE9BC46D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/>
            </a:lvl1pPr>
          </a:lstStyle>
          <a:p>
            <a:endParaRPr lang="ru-RU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fld id="{894DB8B1-D07C-44D9-A9FD-155661F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buClr>
          <a:schemeClr val="bg2"/>
        </a:buClr>
        <a:buChar char="•"/>
        <a:defRPr sz="3200">
          <a:solidFill>
            <a:srgbClr val="284C6A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385D8A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pdd0309.jpg"/>
          <p:cNvPicPr>
            <a:picLocks noChangeAspect="1"/>
          </p:cNvPicPr>
          <p:nvPr/>
        </p:nvPicPr>
        <p:blipFill>
          <a:blip r:embed="rId2" cstate="print"/>
          <a:srcRect t="14300" b="24800"/>
          <a:stretch>
            <a:fillRect/>
          </a:stretch>
        </p:blipFill>
        <p:spPr>
          <a:xfrm>
            <a:off x="683568" y="1034062"/>
            <a:ext cx="7812360" cy="577931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508104" y="4725144"/>
            <a:ext cx="2880320" cy="8423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0"/>
            <a:ext cx="8784976" cy="105273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800" b="1" dirty="0" smtClean="0">
                <a:ln w="10541" cmpd="sng">
                  <a:solidFill>
                    <a:srgbClr val="385D8A"/>
                  </a:solidFill>
                  <a:prstDash val="solid"/>
                </a:ln>
                <a:solidFill>
                  <a:srgbClr val="385D8A"/>
                </a:solidFill>
              </a:rPr>
              <a:t>Реализация плана по профилактики </a:t>
            </a:r>
            <a:r>
              <a:rPr lang="ru-RU" sz="2800" b="1" dirty="0" err="1" smtClean="0">
                <a:ln w="10541" cmpd="sng">
                  <a:solidFill>
                    <a:srgbClr val="385D8A"/>
                  </a:solidFill>
                  <a:prstDash val="solid"/>
                </a:ln>
                <a:solidFill>
                  <a:srgbClr val="385D8A"/>
                </a:solidFill>
              </a:rPr>
              <a:t>дорожно</a:t>
            </a:r>
            <a:r>
              <a:rPr lang="ru-RU" sz="2800" b="1" dirty="0" smtClean="0">
                <a:ln w="10541" cmpd="sng">
                  <a:solidFill>
                    <a:srgbClr val="385D8A"/>
                  </a:solidFill>
                  <a:prstDash val="solid"/>
                </a:ln>
                <a:solidFill>
                  <a:srgbClr val="385D8A"/>
                </a:solidFill>
              </a:rPr>
              <a:t> </a:t>
            </a:r>
            <a:r>
              <a:rPr lang="ru-RU" sz="2800" b="1" dirty="0" smtClean="0">
                <a:ln w="10541" cmpd="sng">
                  <a:solidFill>
                    <a:srgbClr val="385D8A"/>
                  </a:solidFill>
                  <a:prstDash val="solid"/>
                </a:ln>
                <a:solidFill>
                  <a:srgbClr val="385D8A"/>
                </a:solidFill>
              </a:rPr>
              <a:t>– транспортного травматизма </a:t>
            </a:r>
            <a:r>
              <a:rPr lang="ru-RU" sz="2800" b="1" dirty="0" smtClean="0">
                <a:ln w="10541" cmpd="sng">
                  <a:solidFill>
                    <a:srgbClr val="385D8A"/>
                  </a:solidFill>
                  <a:prstDash val="solid"/>
                </a:ln>
                <a:solidFill>
                  <a:srgbClr val="385D8A"/>
                </a:solidFill>
              </a:rPr>
              <a:t>в группе</a:t>
            </a:r>
            <a:endParaRPr lang="ru-RU" sz="2800" b="1" dirty="0">
              <a:ln w="10541" cmpd="sng">
                <a:solidFill>
                  <a:srgbClr val="385D8A"/>
                </a:solidFill>
                <a:prstDash val="solid"/>
              </a:ln>
              <a:solidFill>
                <a:srgbClr val="385D8A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077200" cy="1368152"/>
          </a:xfrm>
        </p:spPr>
        <p:txBody>
          <a:bodyPr/>
          <a:lstStyle/>
          <a:p>
            <a:pPr algn="ctr"/>
            <a:r>
              <a:rPr lang="ru-RU" sz="4000" dirty="0" smtClean="0">
                <a:ln w="1905"/>
                <a:solidFill>
                  <a:srgbClr val="385D8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Акция отряда ЮИД и «родительского патруля »</a:t>
            </a:r>
            <a:endParaRPr lang="ru-RU" sz="4000" dirty="0">
              <a:ln w="1905"/>
              <a:solidFill>
                <a:srgbClr val="385D8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Содержимое 7" descr="IMG_20180321_162146_BURST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0883133">
            <a:off x="305654" y="1618242"/>
            <a:ext cx="3663853" cy="2747890"/>
          </a:xfrm>
        </p:spPr>
      </p:pic>
      <p:pic>
        <p:nvPicPr>
          <p:cNvPr id="11" name="Рисунок 10" descr="SAM_4062.JPG"/>
          <p:cNvPicPr>
            <a:picLocks noChangeAspect="1"/>
          </p:cNvPicPr>
          <p:nvPr/>
        </p:nvPicPr>
        <p:blipFill>
          <a:blip r:embed="rId3" cstate="print"/>
          <a:srcRect l="8864" t="1664" r="18017" b="-542"/>
          <a:stretch>
            <a:fillRect/>
          </a:stretch>
        </p:blipFill>
        <p:spPr>
          <a:xfrm rot="677762">
            <a:off x="5307603" y="1592329"/>
            <a:ext cx="3572524" cy="2717504"/>
          </a:xfrm>
          <a:prstGeom prst="rect">
            <a:avLst/>
          </a:prstGeom>
        </p:spPr>
      </p:pic>
      <p:pic>
        <p:nvPicPr>
          <p:cNvPr id="9" name="Рисунок 8" descr="IMG-20180321-WA0008.jpg"/>
          <p:cNvPicPr>
            <a:picLocks noChangeAspect="1"/>
          </p:cNvPicPr>
          <p:nvPr/>
        </p:nvPicPr>
        <p:blipFill>
          <a:blip r:embed="rId4" cstate="print"/>
          <a:srcRect t="16894"/>
          <a:stretch>
            <a:fillRect/>
          </a:stretch>
        </p:blipFill>
        <p:spPr>
          <a:xfrm>
            <a:off x="3329688" y="2897213"/>
            <a:ext cx="2826488" cy="3915005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157192"/>
            <a:ext cx="9144000" cy="1274440"/>
          </a:xfrm>
        </p:spPr>
        <p:txBody>
          <a:bodyPr/>
          <a:lstStyle/>
          <a:p>
            <a:pPr algn="ctr"/>
            <a:r>
              <a:rPr lang="ru-RU" sz="2800" b="1" dirty="0" smtClean="0"/>
              <a:t>С целью расширения знания детей о правилах поведения пешехода и водителя в условиях улицы, а также умение различать дорожные знаки  с детьми обыгрываются проблемные ситуации с использованием  макета улицы. </a:t>
            </a:r>
            <a:endParaRPr lang="ru-RU" sz="2800" b="1" dirty="0"/>
          </a:p>
        </p:txBody>
      </p:sp>
      <p:pic>
        <p:nvPicPr>
          <p:cNvPr id="5" name="Рисунок 4" descr="SAM_4645.JPG"/>
          <p:cNvPicPr>
            <a:picLocks noChangeAspect="1"/>
          </p:cNvPicPr>
          <p:nvPr/>
        </p:nvPicPr>
        <p:blipFill>
          <a:blip r:embed="rId2" cstate="print"/>
          <a:srcRect l="4286" t="5522"/>
          <a:stretch>
            <a:fillRect/>
          </a:stretch>
        </p:blipFill>
        <p:spPr>
          <a:xfrm rot="1272774">
            <a:off x="5166271" y="482043"/>
            <a:ext cx="3665515" cy="2412127"/>
          </a:xfrm>
          <a:prstGeom prst="rect">
            <a:avLst/>
          </a:prstGeom>
        </p:spPr>
      </p:pic>
      <p:pic>
        <p:nvPicPr>
          <p:cNvPr id="9" name="Рисунок 8" descr="SAM_46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432167">
            <a:off x="300703" y="438457"/>
            <a:ext cx="3645028" cy="2430019"/>
          </a:xfrm>
          <a:prstGeom prst="rect">
            <a:avLst/>
          </a:prstGeom>
        </p:spPr>
      </p:pic>
      <p:pic>
        <p:nvPicPr>
          <p:cNvPr id="7" name="Рисунок 6" descr="SAM_4622.JPG"/>
          <p:cNvPicPr>
            <a:picLocks noChangeAspect="1"/>
          </p:cNvPicPr>
          <p:nvPr/>
        </p:nvPicPr>
        <p:blipFill>
          <a:blip r:embed="rId4" cstate="print"/>
          <a:srcRect l="10813" t="8766"/>
          <a:stretch>
            <a:fillRect/>
          </a:stretch>
        </p:blipFill>
        <p:spPr>
          <a:xfrm rot="5400000">
            <a:off x="2780569" y="1780569"/>
            <a:ext cx="3671391" cy="2503758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257800"/>
            <a:ext cx="9144000" cy="1600200"/>
          </a:xfrm>
        </p:spPr>
        <p:txBody>
          <a:bodyPr/>
          <a:lstStyle/>
          <a:p>
            <a:pPr algn="ctr"/>
            <a:r>
              <a:rPr lang="ru-RU" sz="3200" b="1" dirty="0" smtClean="0"/>
              <a:t>С целью закрепления правил </a:t>
            </a:r>
            <a:br>
              <a:rPr lang="ru-RU" sz="3200" b="1" dirty="0" smtClean="0"/>
            </a:br>
            <a:r>
              <a:rPr lang="ru-RU" sz="3200" b="1" dirty="0" smtClean="0"/>
              <a:t>ПДД детям предлагаются дидактические игры </a:t>
            </a:r>
            <a:endParaRPr lang="ru-RU" sz="3200" b="1" dirty="0"/>
          </a:p>
        </p:txBody>
      </p:sp>
      <p:pic>
        <p:nvPicPr>
          <p:cNvPr id="4" name="Содержимое 3" descr="SAM_46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4300"/>
          <a:stretch>
            <a:fillRect/>
          </a:stretch>
        </p:blipFill>
        <p:spPr>
          <a:xfrm rot="20811878">
            <a:off x="338459" y="543287"/>
            <a:ext cx="4736537" cy="3021907"/>
          </a:xfrm>
        </p:spPr>
      </p:pic>
      <p:pic>
        <p:nvPicPr>
          <p:cNvPr id="5" name="Рисунок 4" descr="SAM_4715.JPG"/>
          <p:cNvPicPr>
            <a:picLocks noChangeAspect="1"/>
          </p:cNvPicPr>
          <p:nvPr/>
        </p:nvPicPr>
        <p:blipFill>
          <a:blip r:embed="rId3" cstate="print"/>
          <a:srcRect l="3953" t="10023" r="4545" b="3918"/>
          <a:stretch>
            <a:fillRect/>
          </a:stretch>
        </p:blipFill>
        <p:spPr>
          <a:xfrm rot="385994">
            <a:off x="4176096" y="2237581"/>
            <a:ext cx="4677268" cy="293267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712968" cy="1195536"/>
          </a:xfrm>
        </p:spPr>
        <p:txBody>
          <a:bodyPr/>
          <a:lstStyle/>
          <a:p>
            <a:pPr algn="ctr"/>
            <a:r>
              <a:rPr lang="ru-RU" sz="2800" b="1" dirty="0" smtClean="0"/>
              <a:t>При просмотре серии мультфильмов "Азбуки безопасности на дороге" мы с детьми знакомимся с основами безопасного поведения на дороге, во дворе, на улице.</a:t>
            </a:r>
            <a:endParaRPr lang="ru-RU" sz="2800" b="1" dirty="0"/>
          </a:p>
        </p:txBody>
      </p:sp>
      <p:pic>
        <p:nvPicPr>
          <p:cNvPr id="3" name="Рисунок 2" descr="SAM_4711.JPG"/>
          <p:cNvPicPr>
            <a:picLocks noChangeAspect="1"/>
          </p:cNvPicPr>
          <p:nvPr/>
        </p:nvPicPr>
        <p:blipFill>
          <a:blip r:embed="rId2" cstate="print"/>
          <a:srcRect l="2378" t="1508" r="6508" b="5858"/>
          <a:stretch>
            <a:fillRect/>
          </a:stretch>
        </p:blipFill>
        <p:spPr>
          <a:xfrm rot="21058211">
            <a:off x="149586" y="2204712"/>
            <a:ext cx="4308836" cy="2920476"/>
          </a:xfrm>
          <a:prstGeom prst="rect">
            <a:avLst/>
          </a:prstGeom>
        </p:spPr>
      </p:pic>
      <p:pic>
        <p:nvPicPr>
          <p:cNvPr id="4" name="Рисунок 3" descr="SAM_4701.JPG"/>
          <p:cNvPicPr>
            <a:picLocks noChangeAspect="1"/>
          </p:cNvPicPr>
          <p:nvPr/>
        </p:nvPicPr>
        <p:blipFill>
          <a:blip r:embed="rId3" cstate="print"/>
          <a:srcRect l="17453" t="14886"/>
          <a:stretch>
            <a:fillRect/>
          </a:stretch>
        </p:blipFill>
        <p:spPr>
          <a:xfrm rot="758724">
            <a:off x="4751747" y="2347214"/>
            <a:ext cx="4256087" cy="2925606"/>
          </a:xfrm>
          <a:prstGeom prst="rect">
            <a:avLst/>
          </a:prstGeom>
        </p:spPr>
      </p:pic>
      <p:pic>
        <p:nvPicPr>
          <p:cNvPr id="5" name="Рисунок 4" descr="70869_0-550-700-1.jpg"/>
          <p:cNvPicPr>
            <a:picLocks noChangeAspect="1"/>
          </p:cNvPicPr>
          <p:nvPr/>
        </p:nvPicPr>
        <p:blipFill>
          <a:blip r:embed="rId4" cstate="print"/>
          <a:srcRect b="7929"/>
          <a:stretch>
            <a:fillRect/>
          </a:stretch>
        </p:blipFill>
        <p:spPr>
          <a:xfrm>
            <a:off x="2864132" y="4824536"/>
            <a:ext cx="3076020" cy="198884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077200" cy="914400"/>
          </a:xfrm>
        </p:spPr>
        <p:txBody>
          <a:bodyPr/>
          <a:lstStyle/>
          <a:p>
            <a:pPr algn="ctr"/>
            <a:r>
              <a:rPr lang="ru-RU" sz="3600" b="1" dirty="0" smtClean="0"/>
              <a:t>Изготовление листовок для акции «Пешеход на переход»</a:t>
            </a:r>
            <a:endParaRPr lang="ru-RU" sz="3600" b="1" dirty="0"/>
          </a:p>
        </p:txBody>
      </p:sp>
      <p:pic>
        <p:nvPicPr>
          <p:cNvPr id="4" name="Содержимое 3" descr="SAM_46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31" r="11641" b="3654"/>
          <a:stretch>
            <a:fillRect/>
          </a:stretch>
        </p:blipFill>
        <p:spPr>
          <a:xfrm rot="20900819">
            <a:off x="284672" y="1422060"/>
            <a:ext cx="3949855" cy="2870337"/>
          </a:xfrm>
        </p:spPr>
      </p:pic>
      <p:pic>
        <p:nvPicPr>
          <p:cNvPr id="5" name="Рисунок 4" descr="SAM_4634.JPG"/>
          <p:cNvPicPr>
            <a:picLocks noChangeAspect="1"/>
          </p:cNvPicPr>
          <p:nvPr/>
        </p:nvPicPr>
        <p:blipFill>
          <a:blip r:embed="rId3" cstate="print"/>
          <a:srcRect l="17131" t="7213" b="1262"/>
          <a:stretch>
            <a:fillRect/>
          </a:stretch>
        </p:blipFill>
        <p:spPr>
          <a:xfrm rot="980275">
            <a:off x="4753837" y="1558334"/>
            <a:ext cx="4019548" cy="2959629"/>
          </a:xfrm>
          <a:prstGeom prst="rect">
            <a:avLst/>
          </a:prstGeom>
        </p:spPr>
      </p:pic>
      <p:pic>
        <p:nvPicPr>
          <p:cNvPr id="6" name="Рисунок 5" descr="SAM_46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7744" y="4077072"/>
            <a:ext cx="3996444" cy="2664296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077200" cy="1123528"/>
          </a:xfrm>
        </p:spPr>
        <p:txBody>
          <a:bodyPr/>
          <a:lstStyle/>
          <a:p>
            <a:pPr algn="ctr"/>
            <a:r>
              <a:rPr lang="ru-RU" sz="4000" dirty="0" smtClean="0"/>
              <a:t>Участие в краевой социальной акции «Пешеход на переход»</a:t>
            </a:r>
            <a:endParaRPr lang="ru-RU" sz="4000" dirty="0"/>
          </a:p>
        </p:txBody>
      </p:sp>
      <p:pic>
        <p:nvPicPr>
          <p:cNvPr id="4" name="Содержимое 3" descr="SAM_46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1724" t="14808" r="8329"/>
          <a:stretch>
            <a:fillRect/>
          </a:stretch>
        </p:blipFill>
        <p:spPr>
          <a:xfrm rot="20987464">
            <a:off x="397350" y="1453233"/>
            <a:ext cx="3957913" cy="2811679"/>
          </a:xfrm>
        </p:spPr>
      </p:pic>
      <p:pic>
        <p:nvPicPr>
          <p:cNvPr id="5" name="Рисунок 4" descr="SAM_4672.JPG"/>
          <p:cNvPicPr>
            <a:picLocks noChangeAspect="1"/>
          </p:cNvPicPr>
          <p:nvPr/>
        </p:nvPicPr>
        <p:blipFill>
          <a:blip r:embed="rId3" cstate="print"/>
          <a:srcRect l="9084" t="8022" r="7225" b="527"/>
          <a:stretch>
            <a:fillRect/>
          </a:stretch>
        </p:blipFill>
        <p:spPr>
          <a:xfrm rot="733439">
            <a:off x="4900481" y="1504543"/>
            <a:ext cx="3898603" cy="2840063"/>
          </a:xfrm>
          <a:prstGeom prst="rect">
            <a:avLst/>
          </a:prstGeom>
        </p:spPr>
      </p:pic>
      <p:pic>
        <p:nvPicPr>
          <p:cNvPr id="6" name="Рисунок 5" descr="SAM_4676.JPG"/>
          <p:cNvPicPr>
            <a:picLocks noChangeAspect="1"/>
          </p:cNvPicPr>
          <p:nvPr/>
        </p:nvPicPr>
        <p:blipFill>
          <a:blip r:embed="rId4" cstate="print"/>
          <a:srcRect l="20863" t="15744"/>
          <a:stretch>
            <a:fillRect/>
          </a:stretch>
        </p:blipFill>
        <p:spPr>
          <a:xfrm>
            <a:off x="2555776" y="4046930"/>
            <a:ext cx="3960440" cy="281107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AM_4727.JPG"/>
          <p:cNvPicPr>
            <a:picLocks noChangeAspect="1"/>
          </p:cNvPicPr>
          <p:nvPr/>
        </p:nvPicPr>
        <p:blipFill>
          <a:blip r:embed="rId2" cstate="print"/>
          <a:srcRect l="15351" t="16925" r="17902" b="5113"/>
          <a:stretch>
            <a:fillRect/>
          </a:stretch>
        </p:blipFill>
        <p:spPr>
          <a:xfrm rot="620304">
            <a:off x="5353439" y="2643873"/>
            <a:ext cx="3536664" cy="2753894"/>
          </a:xfrm>
          <a:prstGeom prst="rect">
            <a:avLst/>
          </a:prstGeom>
        </p:spPr>
      </p:pic>
      <p:pic>
        <p:nvPicPr>
          <p:cNvPr id="4" name="Рисунок 3" descr="SAM_4723.JPG"/>
          <p:cNvPicPr>
            <a:picLocks noChangeAspect="1"/>
          </p:cNvPicPr>
          <p:nvPr/>
        </p:nvPicPr>
        <p:blipFill>
          <a:blip r:embed="rId3" cstate="print"/>
          <a:srcRect l="6689" t="5967" r="5113"/>
          <a:stretch>
            <a:fillRect/>
          </a:stretch>
        </p:blipFill>
        <p:spPr>
          <a:xfrm rot="20791041">
            <a:off x="301940" y="2818534"/>
            <a:ext cx="3792086" cy="26952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512168"/>
          </a:xfrm>
        </p:spPr>
        <p:txBody>
          <a:bodyPr/>
          <a:lstStyle/>
          <a:p>
            <a:pPr algn="ctr"/>
            <a:r>
              <a:rPr lang="ru-RU" sz="2800" b="1" dirty="0" smtClean="0"/>
              <a:t>С целью  воспитания умения самостоятельно пользоваться полученными знаниями по ПДД а так же с целью развития внимания и навыков ориентировки в пространстве с детьми проводятся  компьютерная игра «Маленький автомобильчик ищет друзей» </a:t>
            </a:r>
            <a:endParaRPr lang="ru-RU" sz="2800" b="1" dirty="0"/>
          </a:p>
        </p:txBody>
      </p:sp>
      <p:pic>
        <p:nvPicPr>
          <p:cNvPr id="3" name="Рисунок 2" descr="SAM_4719.JPG"/>
          <p:cNvPicPr>
            <a:picLocks noChangeAspect="1"/>
          </p:cNvPicPr>
          <p:nvPr/>
        </p:nvPicPr>
        <p:blipFill>
          <a:blip r:embed="rId4" cstate="print"/>
          <a:srcRect l="10626" t="8657" r="8263" b="6294"/>
          <a:stretch>
            <a:fillRect/>
          </a:stretch>
        </p:blipFill>
        <p:spPr>
          <a:xfrm>
            <a:off x="3059832" y="4437112"/>
            <a:ext cx="3384376" cy="2365777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077200" cy="798984"/>
          </a:xfrm>
        </p:spPr>
        <p:txBody>
          <a:bodyPr/>
          <a:lstStyle/>
          <a:p>
            <a:r>
              <a:rPr lang="ru-RU" dirty="0" smtClean="0"/>
              <a:t>Изготовление плаката по ПДД</a:t>
            </a:r>
            <a:endParaRPr lang="ru-RU" dirty="0"/>
          </a:p>
        </p:txBody>
      </p:sp>
      <p:pic>
        <p:nvPicPr>
          <p:cNvPr id="4" name="Рисунок 3" descr="SAM_46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1579" y="1124744"/>
            <a:ext cx="7668853" cy="5112568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368152"/>
          </a:xfrm>
        </p:spPr>
        <p:txBody>
          <a:bodyPr/>
          <a:lstStyle/>
          <a:p>
            <a:pPr algn="ctr"/>
            <a:r>
              <a:rPr lang="ru-RU" sz="3200" dirty="0" smtClean="0">
                <a:ln w="1905"/>
                <a:solidFill>
                  <a:srgbClr val="385D8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Изготовление листовок для совместной детско-родительской акции «Пристегни самое дорогое»</a:t>
            </a:r>
            <a:endParaRPr lang="ru-RU" sz="3200" dirty="0">
              <a:ln w="1905"/>
              <a:solidFill>
                <a:srgbClr val="385D8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Рисунок 7" descr="SAM_4059.JPG"/>
          <p:cNvPicPr>
            <a:picLocks noChangeAspect="1"/>
          </p:cNvPicPr>
          <p:nvPr/>
        </p:nvPicPr>
        <p:blipFill>
          <a:blip r:embed="rId2" cstate="print"/>
          <a:srcRect l="15783" t="12201" r="8263"/>
          <a:stretch>
            <a:fillRect/>
          </a:stretch>
        </p:blipFill>
        <p:spPr>
          <a:xfrm>
            <a:off x="2123728" y="3744792"/>
            <a:ext cx="4608512" cy="2996576"/>
          </a:xfrm>
          <a:prstGeom prst="rect">
            <a:avLst/>
          </a:prstGeom>
        </p:spPr>
      </p:pic>
      <p:pic>
        <p:nvPicPr>
          <p:cNvPr id="9" name="Рисунок 8" descr="SAM_4060.JPG"/>
          <p:cNvPicPr>
            <a:picLocks noChangeAspect="1"/>
          </p:cNvPicPr>
          <p:nvPr/>
        </p:nvPicPr>
        <p:blipFill>
          <a:blip r:embed="rId3" cstate="print"/>
          <a:srcRect l="18586" t="2401"/>
          <a:stretch>
            <a:fillRect/>
          </a:stretch>
        </p:blipFill>
        <p:spPr>
          <a:xfrm rot="20827526">
            <a:off x="187967" y="1854149"/>
            <a:ext cx="3588417" cy="2419780"/>
          </a:xfrm>
          <a:prstGeom prst="rect">
            <a:avLst/>
          </a:prstGeom>
        </p:spPr>
      </p:pic>
      <p:pic>
        <p:nvPicPr>
          <p:cNvPr id="12" name="Рисунок 11" descr="SAM_4053.JPG"/>
          <p:cNvPicPr>
            <a:picLocks noChangeAspect="1"/>
          </p:cNvPicPr>
          <p:nvPr/>
        </p:nvPicPr>
        <p:blipFill>
          <a:blip r:embed="rId4" cstate="print"/>
          <a:srcRect l="12988" r="14563" b="8001"/>
          <a:stretch>
            <a:fillRect/>
          </a:stretch>
        </p:blipFill>
        <p:spPr>
          <a:xfrm rot="744536">
            <a:off x="5298166" y="1839322"/>
            <a:ext cx="3577562" cy="2555421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9">
  <a:themeElements>
    <a:clrScheme name="ms_ppttraining_tp06256168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s_ppttraining_tp06256168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s_ppttraining_tp0625616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ppttraining_tp0625616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Тема9</Template>
  <TotalTime>0</TotalTime>
  <Words>141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Тема9</vt:lpstr>
      <vt:lpstr>Реализация плана по профилактики дорожно – транспортного травматизма в группе</vt:lpstr>
      <vt:lpstr>С целью расширения знания детей о правилах поведения пешехода и водителя в условиях улицы, а также умение различать дорожные знаки  с детьми обыгрываются проблемные ситуации с использованием  макета улицы. </vt:lpstr>
      <vt:lpstr>С целью закрепления правил  ПДД детям предлагаются дидактические игры </vt:lpstr>
      <vt:lpstr>При просмотре серии мультфильмов "Азбуки безопасности на дороге" мы с детьми знакомимся с основами безопасного поведения на дороге, во дворе, на улице.</vt:lpstr>
      <vt:lpstr>Изготовление листовок для акции «Пешеход на переход»</vt:lpstr>
      <vt:lpstr>Участие в краевой социальной акции «Пешеход на переход»</vt:lpstr>
      <vt:lpstr>С целью  воспитания умения самостоятельно пользоваться полученными знаниями по ПДД а так же с целью развития внимания и навыков ориентировки в пространстве с детьми проводятся  компьютерная игра «Маленький автомобильчик ищет друзей» </vt:lpstr>
      <vt:lpstr>Изготовление плаката по ПДД</vt:lpstr>
      <vt:lpstr>Изготовление листовок для совместной детско-родительской акции «Пристегни самое дорогое»</vt:lpstr>
      <vt:lpstr>Акция отряда ЮИД и «родительского патруля 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плана по профилактики дорожно – транспортного травматизма во  II разновозрастной группе</dc:title>
  <dc:creator>Елена</dc:creator>
  <cp:lastModifiedBy>Admin</cp:lastModifiedBy>
  <cp:revision>5</cp:revision>
  <dcterms:created xsi:type="dcterms:W3CDTF">2017-04-17T02:39:06Z</dcterms:created>
  <dcterms:modified xsi:type="dcterms:W3CDTF">2018-03-29T06:32:04Z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407752</vt:lpwstr>
  </property>
  <property fmtid="{D5CDD505-2E9C-101B-9397-08002B2CF9AE}" name="NXPowerLiteSettings" pid="3">
    <vt:lpwstr>C3200358026400</vt:lpwstr>
  </property>
  <property fmtid="{D5CDD505-2E9C-101B-9397-08002B2CF9AE}" name="NXPowerLiteVersion" pid="4">
    <vt:lpwstr>D8.0.2</vt:lpwstr>
  </property>
</Properties>
</file>