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66" r:id="rId5"/>
    <p:sldId id="258" r:id="rId6"/>
    <p:sldId id="267" r:id="rId7"/>
    <p:sldId id="268" r:id="rId8"/>
    <p:sldId id="269" r:id="rId9"/>
    <p:sldId id="271" r:id="rId10"/>
    <p:sldId id="273" r:id="rId11"/>
    <p:sldId id="259" r:id="rId12"/>
    <p:sldId id="260" r:id="rId13"/>
    <p:sldId id="261" r:id="rId14"/>
    <p:sldId id="262" r:id="rId15"/>
    <p:sldId id="263" r:id="rId16"/>
    <p:sldId id="265" r:id="rId17"/>
    <p:sldId id="272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FF66CC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2" autoAdjust="0"/>
    <p:restoredTop sz="86207" autoAdjust="0"/>
  </p:normalViewPr>
  <p:slideViewPr>
    <p:cSldViewPr>
      <p:cViewPr>
        <p:scale>
          <a:sx n="68" d="100"/>
          <a:sy n="68" d="100"/>
        </p:scale>
        <p:origin x="-2886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799" y="106050"/>
            <a:ext cx="7772400" cy="1882790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>ФГБДОУ </a:t>
            </a:r>
            <a:r>
              <a:rPr lang="ru-RU" sz="3100" dirty="0" err="1" smtClean="0"/>
              <a:t>ЦРРд</a:t>
            </a:r>
            <a:r>
              <a:rPr lang="ru-RU" sz="3100" dirty="0" smtClean="0"/>
              <a:t>/с №1387</a:t>
            </a:r>
            <a:br>
              <a:rPr lang="ru-RU" sz="3100" dirty="0" smtClean="0"/>
            </a:br>
            <a:r>
              <a:rPr lang="ru-RU" dirty="0" smtClean="0"/>
              <a:t>Цели </a:t>
            </a:r>
            <a:r>
              <a:rPr lang="ru-RU" dirty="0" smtClean="0"/>
              <a:t>и задачи воспитания и образования детей во 2мл. группе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5517232"/>
            <a:ext cx="6400800" cy="101183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Воспитатель :</a:t>
            </a:r>
            <a:r>
              <a:rPr lang="ru-RU" dirty="0" err="1" smtClean="0"/>
              <a:t>Помазенкова</a:t>
            </a:r>
            <a:r>
              <a:rPr lang="ru-RU" dirty="0" smtClean="0"/>
              <a:t> Л.В.</a:t>
            </a:r>
          </a:p>
          <a:p>
            <a:r>
              <a:rPr lang="ru-RU" dirty="0" smtClean="0"/>
              <a:t>2017</a:t>
            </a:r>
            <a:endParaRPr lang="ru-RU" dirty="0"/>
          </a:p>
        </p:txBody>
      </p:sp>
      <p:pic>
        <p:nvPicPr>
          <p:cNvPr id="7" name="Рисунок 6" descr="E:\Люба февраль 2016\карт.восп.и дети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7" y="1988840"/>
            <a:ext cx="7560840" cy="36724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568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Desktop\картинки родителям\памятка род.2 мл.гр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картинки родителям\памятка род.2 мл.гр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94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96348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esktop\цв.печать\мыть руки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525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962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картинки родителям\без конфликтов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16632"/>
            <a:ext cx="6499051" cy="619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45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esktop\картинки родителям\памятка род.восп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9899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цв.печать\памятка род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173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78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Desktop\цв.печать\речь 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228600"/>
            <a:ext cx="91440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85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истратор\Desktop\цв.печать\советы род.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074" y="-171400"/>
            <a:ext cx="8352928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004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Администратор\Desktop\цв.печать\10 запов.род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080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цв.печать\макаренко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858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C:\Users\Администратор\Desktop\картинки родителям\целев.ориент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3690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картинки родителям\динамика разв. род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0009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дминистратор\Desktop\цв.печать\5 напрвлений разв.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71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147248" cy="1440160"/>
          </a:xfrm>
          <a:solidFill>
            <a:srgbClr val="92D050"/>
          </a:solidFill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Образовательная </a:t>
            </a:r>
            <a:r>
              <a:rPr lang="ru-RU" b="1" dirty="0"/>
              <a:t>область «Физическая культура».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Задачи </a:t>
            </a:r>
            <a:r>
              <a:rPr lang="ru-RU" dirty="0"/>
              <a:t>воспитания и развития детей:</a:t>
            </a:r>
          </a:p>
          <a:p>
            <a:pPr lvl="0"/>
            <a:r>
              <a:rPr lang="ru-RU" dirty="0"/>
              <a:t>Содействовать гармоничному физическому развитию детей.</a:t>
            </a:r>
          </a:p>
          <a:p>
            <a:pPr lvl="0"/>
            <a:r>
              <a:rPr lang="ru-RU" dirty="0"/>
              <a:t>Способствовать становлению и обогащению двигательного опыта: - выполнению основных движений, общеразвивающих упражнений, участию в подвижных играх;</a:t>
            </a:r>
          </a:p>
          <a:p>
            <a:pPr lvl="0"/>
            <a:r>
              <a:rPr lang="ru-RU" dirty="0"/>
              <a:t>Развивать у детей умение согласовывать свои действия с движениями других.</a:t>
            </a:r>
          </a:p>
          <a:p>
            <a:pPr lvl="0"/>
            <a:r>
              <a:rPr lang="ru-RU" dirty="0"/>
              <a:t>Развивать у детей физические качества: - быстроту координацию, реакцию на сигналы и действия;- содействовать развитию общей выносливости, силы, гибкости.</a:t>
            </a:r>
          </a:p>
          <a:p>
            <a:pPr lvl="0"/>
            <a:r>
              <a:rPr lang="ru-RU" dirty="0"/>
              <a:t>Формировать потребность в двигательной активности, интерес к физическим упражнениям.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4784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D9CD7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2D9CD7"/>
                </a:solidFill>
                <a:latin typeface="Verdana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2D9CD7"/>
                </a:solidFill>
                <a:latin typeface="Verdana"/>
                <a:ea typeface="Times New Roman"/>
                <a:cs typeface="Times New Roman"/>
              </a:rPr>
              <a:t>Образовательная </a:t>
            </a:r>
            <a:r>
              <a:rPr lang="ru-RU" b="1" dirty="0">
                <a:solidFill>
                  <a:srgbClr val="2D9CD7"/>
                </a:solidFill>
                <a:latin typeface="Verdana"/>
                <a:ea typeface="Times New Roman"/>
                <a:cs typeface="Times New Roman"/>
              </a:rPr>
              <a:t>область «Познание»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40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Задачи образовательной деятельности</a:t>
            </a:r>
            <a:endParaRPr lang="ru-RU" sz="40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Поддерживать детское любопытство и развивать интерес детей к совместному со   взрослым   и   самостоятельному  познанию   (наблюдать,   обследовать, экспериментировать с разнообразными материалами).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Развивать познавательные и речевые умения по выявлению свойств, качеств и отношений  объектов  окружающего мира  (предметного,  природного,  социального), способы  обследования  предметов  (погладить,  надавить,  понюхать,  прокатить, попробовать на вкус, обвести пальцем контур).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Формировать  представления  о  сенсорных  эталонах:  цветах  спектра, геометрических фигурах, отношениях по величине и поддерживать использование их в самостоятельной деятельности (наблюдении, игре-экспериментировании, развивающих и дидактических играх и других видах деятельности).Обогащать   представления   об   объектах   ближайшего   окружения   и поддерживать стремление отражать их в разных продуктах детской деятельности.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Развивать представления детей о взрослых и сверстниках, особенностях их внешнего </a:t>
            </a:r>
            <a:r>
              <a:rPr lang="ru-RU" dirty="0" err="1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вида,о</a:t>
            </a: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 делах и добрых поступках людей, о семье и родственных отношениях.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Расширять представления детей о детском саде и его ближайшем окружении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20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9FF66"/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«Социально-коммуникативное </a:t>
            </a:r>
            <a:r>
              <a:rPr lang="ru-RU" b="1" dirty="0"/>
              <a:t>развитие»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968552"/>
          </a:xfrm>
          <a:solidFill>
            <a:srgbClr val="FFFF00"/>
          </a:solidFill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5600" dirty="0" smtClean="0"/>
              <a:t>Задачи </a:t>
            </a:r>
            <a:r>
              <a:rPr lang="ru-RU" sz="5600" dirty="0"/>
              <a:t>образовательной деятельности</a:t>
            </a:r>
          </a:p>
          <a:p>
            <a:pPr lvl="0"/>
            <a:r>
              <a:rPr lang="ru-RU" sz="5600" dirty="0"/>
              <a:t>Способствовать  установлению  положительных  контактов между  детьми, основанных на общих интересах к действиям с игрушками, предметами и взаимной симпатии.</a:t>
            </a:r>
          </a:p>
          <a:p>
            <a:pPr lvl="0"/>
            <a:r>
              <a:rPr lang="ru-RU" sz="5600" dirty="0"/>
              <a:t>Развивать эмоциональную отзывчивость, любовь к родителям, привязанность и доверие к воспитателю</a:t>
            </a:r>
          </a:p>
          <a:p>
            <a:pPr lvl="0"/>
            <a:r>
              <a:rPr lang="ru-RU" sz="5600" dirty="0"/>
              <a:t>Помогать детям в освоении способов взаимодействия со сверстниками в игре,  в повседневном  общении  и  бытовой  деятельности  (спокойно  играть  рядом, обмениваться игрушками, объединяться в парной игре, вместе рассматривать картинки, наблюдать за домашними животными и пр.).</a:t>
            </a:r>
          </a:p>
          <a:p>
            <a:pPr lvl="0"/>
            <a:r>
              <a:rPr lang="ru-RU" sz="5600" dirty="0"/>
              <a:t>Постепенно  приучать  детей  к  выполнению  элементарных  правил  культуры поведения в детском саду</a:t>
            </a:r>
          </a:p>
          <a:p>
            <a:r>
              <a:rPr lang="ru-RU" sz="5600" dirty="0"/>
              <a:t>Развиваем ценностное отношение к труду</a:t>
            </a:r>
          </a:p>
          <a:p>
            <a:pPr lvl="0"/>
            <a:r>
              <a:rPr lang="ru-RU" sz="5600" dirty="0"/>
              <a:t>Развивать интерес к труду взрослых в детском саду и в семье, представления </a:t>
            </a:r>
            <a:r>
              <a:rPr lang="ru-RU" sz="5600" dirty="0" err="1"/>
              <a:t>оконкретных</a:t>
            </a:r>
            <a:r>
              <a:rPr lang="ru-RU" sz="5600" dirty="0"/>
              <a:t>  видах  хозяйственно-бытового  труда,  направленных  на  заботу  о  детях (мытье посуды, уборка помещений детского сада и участка и пр.).</a:t>
            </a:r>
          </a:p>
          <a:p>
            <a:pPr lvl="0"/>
            <a:r>
              <a:rPr lang="ru-RU" sz="5600" dirty="0"/>
              <a:t>Воспитывать бережное отношение к предметам и игрушкам как результатам труда взрослых.</a:t>
            </a:r>
          </a:p>
          <a:p>
            <a:pPr lvl="0"/>
            <a:r>
              <a:rPr lang="ru-RU" sz="5600" dirty="0"/>
              <a:t>Приобщать  детей  к  самообслуживанию  (одевание, раздевание,  умывание), способствовать   развитию   самостоятельности,   уверенности,   положительной самооценки</a:t>
            </a:r>
          </a:p>
          <a:p>
            <a:pPr lvl="0"/>
            <a:r>
              <a:rPr lang="ru-RU" sz="5600" dirty="0"/>
              <a:t>Формирование основ безопасного поведения в быту, социуме, природе</a:t>
            </a:r>
          </a:p>
          <a:p>
            <a:pPr lvl="0"/>
            <a:r>
              <a:rPr lang="ru-RU" sz="5600" dirty="0"/>
              <a:t>Развивать интерес к правилам безопасного поведения.</a:t>
            </a:r>
          </a:p>
          <a:p>
            <a:pPr lvl="0"/>
            <a:r>
              <a:rPr lang="ru-RU" sz="5600" dirty="0"/>
              <a:t>Обогащать представления о правилах безопасного пользования предметами.</a:t>
            </a:r>
          </a:p>
          <a:p>
            <a:pPr lvl="0"/>
            <a:r>
              <a:rPr lang="ru-RU" sz="5600" dirty="0"/>
              <a:t>Формировать  осторожное  и  осмотрительное  отношение  к потенциально опасным для человека ситуациям.</a:t>
            </a:r>
          </a:p>
          <a:p>
            <a:endParaRPr lang="ru-RU" sz="5600" dirty="0"/>
          </a:p>
        </p:txBody>
      </p:sp>
    </p:spTree>
    <p:extLst>
      <p:ext uri="{BB962C8B-B14F-4D97-AF65-F5344CB8AC3E}">
        <p14:creationId xmlns:p14="http://schemas.microsoft.com/office/powerpoint/2010/main" val="2561964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 smtClean="0">
                <a:solidFill>
                  <a:srgbClr val="2D9CD7"/>
                </a:solidFill>
                <a:latin typeface="Verdana"/>
                <a:ea typeface="Times New Roman"/>
                <a:cs typeface="Times New Roman"/>
              </a:rPr>
              <a:t/>
            </a:r>
            <a:br>
              <a:rPr lang="ru-RU" b="1" dirty="0" smtClean="0">
                <a:solidFill>
                  <a:srgbClr val="2D9CD7"/>
                </a:solidFill>
                <a:latin typeface="Verdana"/>
                <a:ea typeface="Times New Roman"/>
                <a:cs typeface="Times New Roman"/>
              </a:rPr>
            </a:br>
            <a:r>
              <a:rPr lang="ru-RU" b="1" dirty="0" smtClean="0">
                <a:solidFill>
                  <a:srgbClr val="2D9CD7"/>
                </a:solidFill>
                <a:latin typeface="Verdana"/>
                <a:ea typeface="Times New Roman"/>
                <a:cs typeface="Times New Roman"/>
              </a:rPr>
              <a:t>Образовательная </a:t>
            </a:r>
            <a:r>
              <a:rPr lang="ru-RU" b="1" dirty="0">
                <a:solidFill>
                  <a:srgbClr val="2D9CD7"/>
                </a:solidFill>
                <a:latin typeface="Verdana"/>
                <a:ea typeface="Times New Roman"/>
                <a:cs typeface="Times New Roman"/>
              </a:rPr>
              <a:t>область «Речевое развитие»</a:t>
            </a:r>
            <a:r>
              <a:rPr lang="ru-RU" sz="4000" dirty="0">
                <a:ea typeface="Calibri"/>
                <a:cs typeface="Times New Roman"/>
              </a:rPr>
              <a:t/>
            </a:r>
            <a:br>
              <a:rPr lang="ru-RU" sz="4000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rgbClr val="FF66CC"/>
          </a:solidFill>
        </p:spPr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Развивать</a:t>
            </a:r>
            <a:r>
              <a:rPr lang="ru-RU" dirty="0"/>
              <a:t>  умение  использовать  дружелюбный,  спокойный  тон,  речевые формы  вежливого  общения  со  взрослыми  и  сверстниками:  здороваться,  прощаться, благодарить, выражать просьбу, знакомиться.</a:t>
            </a:r>
          </a:p>
          <a:p>
            <a:pPr lvl="0"/>
            <a:r>
              <a:rPr lang="ru-RU" dirty="0"/>
              <a:t>Развивать  умение  понимать  обращенную  речь  с  опорой  и  без  опоры  на наглядность.</a:t>
            </a:r>
          </a:p>
          <a:p>
            <a:pPr lvl="0"/>
            <a:r>
              <a:rPr lang="ru-RU" dirty="0"/>
              <a:t>Развивать  умение  отвечать  на  вопросы,  используя  форму  простого предложения или высказывания из 2-3-х простых фраз.</a:t>
            </a:r>
          </a:p>
          <a:p>
            <a:pPr lvl="0"/>
            <a:r>
              <a:rPr lang="ru-RU" dirty="0"/>
              <a:t>Развивать умение использовать в речи правильное сочетание прилагательных и существительных в роде, падеже.</a:t>
            </a:r>
          </a:p>
          <a:p>
            <a:pPr lvl="0"/>
            <a:r>
              <a:rPr lang="ru-RU" dirty="0"/>
              <a:t>Обогащать  словарь  детей  за  счет  расширения  представлений  о  людях, предметах, объектах природы ближайшего окружения, их действиях, ярко выраженных особенностях.</a:t>
            </a:r>
          </a:p>
          <a:p>
            <a:pPr lvl="0"/>
            <a:r>
              <a:rPr lang="ru-RU" dirty="0"/>
              <a:t>Развивать   умение   воспроизводить   ритм   стихотворения,   правильно пользоваться речевым дыханием.</a:t>
            </a:r>
          </a:p>
          <a:p>
            <a:pPr lvl="0"/>
            <a:r>
              <a:rPr lang="ru-RU" dirty="0"/>
              <a:t>Развивать умение слышать в речи взрослого специально интонируемый звук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648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«Художественно-эстетическое </a:t>
            </a:r>
            <a:r>
              <a:rPr lang="ru-RU" b="1" dirty="0"/>
              <a:t>развитие»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  <a:ln>
            <a:solidFill>
              <a:srgbClr val="FFC000"/>
            </a:solidFill>
          </a:ln>
        </p:spPr>
        <p:txBody>
          <a:bodyPr>
            <a:normAutofit fontScale="250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:Формировать  сенсорный  опыт  и  развивать  положительный  эмоциональный отклик детей на эстетические свойства и качества предметов, на эстетическую сторону явлений природы и окружающего мира.</a:t>
            </a:r>
            <a:endParaRPr lang="ru-RU" sz="40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Формировать  умения  внимательно  рассматривать  картинку,  народную игрушку, узнавать в изображенном знакомые предметы и объекты, устанавливать связь между  предметами  и  их  изображением  в  рисунке,  лепке;  понимать  сюжет, эмоционально  откликаться,  реагировать,  сопереживать  героям;  привлечь  внимание  к некоторым средствам выразительности.</a:t>
            </a:r>
            <a:endParaRPr lang="ru-RU" sz="4000" dirty="0"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Развивать у детей интерес к участию в образовательных ситуациях и играх эстетической  направленности,  желание рисовать,  лепить  совместно  со  взрослым  и самостоятельно.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Развивать  умения  создавать  простые  изображения,  принимать  замысел, предложенный  взрослым,  раскрывать  его  в  работе,  используя  освоенные  способы создания изображения, формы, элементарную композицию.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Создавать  условия  для  освоения  детьми  свойств  и  возможностей изобразительных материалов и инструментов и развивать мелкую моторику и умения использовать инструменты.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Побуждать  к  самостоятельному  выбору  способов  изображения  на  основе освоенных технических приемов.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Обогащать опыт слушания литературных произведений за счет разных малых форм фольклора (</a:t>
            </a:r>
            <a:r>
              <a:rPr lang="ru-RU" dirty="0" err="1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потешек</a:t>
            </a: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, песенок, прибауток), простых народных и авторских сказок (в  основном  о  животных),  рассказов  и  стихов  о  детях,  их  играх,  игрушках, повседневной бытовой деятельности, о знакомых детям животных.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Воспитывать  у  детей  интерес  к  фольклорным  и  литературным  текстам, стремление внимательно их слушать.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Развивать  умения  воспринимать  текст,  с  помощью  взрослого  понимать содержание, устанавливать порядок событий в тексте, помогать мысленно представлять события  и  героев,  устанавливать  простейшие  связи  последовательности  событий  в тексте.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Поддерживать желание эмоционально откликаться на чтение и рассказывание, активно содействовать и сопереживать изображенным героям и событиям.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pPr lvl="0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Привлекать  к  исполнению  стихов,  </a:t>
            </a:r>
            <a:r>
              <a:rPr lang="ru-RU" dirty="0" err="1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пересказыванию</a:t>
            </a:r>
            <a:r>
              <a:rPr lang="ru-RU" dirty="0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  знакомых  сказок  и </a:t>
            </a:r>
            <a:r>
              <a:rPr lang="ru-RU" dirty="0" err="1">
                <a:solidFill>
                  <a:srgbClr val="3A3A3A"/>
                </a:solidFill>
                <a:latin typeface="Verdana"/>
                <a:ea typeface="Times New Roman"/>
                <a:cs typeface="Times New Roman"/>
              </a:rPr>
              <a:t>рассказо</a:t>
            </a:r>
            <a:endParaRPr lang="ru-RU" sz="4000" dirty="0">
              <a:solidFill>
                <a:srgbClr val="3A3A3A"/>
              </a:solidFill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58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</TotalTime>
  <Words>53</Words>
  <Application>Microsoft Office PowerPoint</Application>
  <PresentationFormat>Экран (4:3)</PresentationFormat>
  <Paragraphs>54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ФГБДОУ ЦРРд/с №1387 Цели и задачи воспитания и образования детей во 2мл. группе</vt:lpstr>
      <vt:lpstr>Презентация PowerPoint</vt:lpstr>
      <vt:lpstr>Презентация PowerPoint</vt:lpstr>
      <vt:lpstr>Презентация PowerPoint</vt:lpstr>
      <vt:lpstr> Образовательная область «Физическая культура». </vt:lpstr>
      <vt:lpstr> Образовательная область «Познание» </vt:lpstr>
      <vt:lpstr>  «Социально-коммуникативное развитие»   </vt:lpstr>
      <vt:lpstr> Образовательная область «Речевое развитие» </vt:lpstr>
      <vt:lpstr>«Художественно-эстетическое развитие»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LUBOV</cp:lastModifiedBy>
  <cp:revision>38</cp:revision>
  <dcterms:created xsi:type="dcterms:W3CDTF">2017-10-16T21:53:19Z</dcterms:created>
  <dcterms:modified xsi:type="dcterms:W3CDTF">2018-04-01T18:28:01Z</dcterms:modified>
</cp:coreProperties>
</file>