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30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13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052737"/>
            <a:ext cx="6838528" cy="25477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Система подготовки</a:t>
            </a:r>
            <a:br>
              <a:rPr lang="ru-RU" dirty="0" smtClean="0"/>
            </a:br>
            <a:r>
              <a:rPr lang="ru-RU" dirty="0" smtClean="0"/>
              <a:t>учащихся к олимпиадам по</a:t>
            </a:r>
            <a:br>
              <a:rPr lang="ru-RU" dirty="0" smtClean="0"/>
            </a:br>
            <a:r>
              <a:rPr lang="ru-RU" dirty="0" smtClean="0"/>
              <a:t>математике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653136"/>
            <a:ext cx="7406640" cy="50405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80648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Школьные олимпиады (4-11 классы)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Цели</a:t>
            </a:r>
          </a:p>
          <a:p>
            <a:r>
              <a:rPr lang="ru-RU" dirty="0" smtClean="0"/>
              <a:t>Туры (1, 2)</a:t>
            </a:r>
          </a:p>
          <a:p>
            <a:r>
              <a:rPr lang="ru-RU" dirty="0" smtClean="0"/>
              <a:t>Оргкомитет, жюри</a:t>
            </a:r>
          </a:p>
          <a:p>
            <a:r>
              <a:rPr lang="ru-RU" dirty="0" smtClean="0"/>
              <a:t>Текст олимпиады</a:t>
            </a:r>
          </a:p>
          <a:p>
            <a:r>
              <a:rPr lang="ru-RU" dirty="0" smtClean="0"/>
              <a:t>Составление текстов (муниципальная метод. комиссия)</a:t>
            </a:r>
          </a:p>
          <a:p>
            <a:r>
              <a:rPr lang="ru-RU" dirty="0" smtClean="0"/>
              <a:t>Время проведения (1.10. – 15.11.)</a:t>
            </a:r>
          </a:p>
          <a:p>
            <a:r>
              <a:rPr lang="ru-RU" dirty="0" smtClean="0"/>
              <a:t>Продолжительность олимпиады </a:t>
            </a:r>
            <a:r>
              <a:rPr lang="ru-RU" dirty="0" smtClean="0"/>
              <a:t>(1-2 ч</a:t>
            </a:r>
            <a:r>
              <a:rPr lang="ru-RU" dirty="0" smtClean="0"/>
              <a:t>.)</a:t>
            </a:r>
          </a:p>
          <a:p>
            <a:r>
              <a:rPr lang="ru-RU" dirty="0" smtClean="0"/>
              <a:t>Проверка заданий (7 б.)</a:t>
            </a:r>
          </a:p>
          <a:p>
            <a:r>
              <a:rPr lang="ru-RU" dirty="0" smtClean="0"/>
              <a:t>Знакомство учащихся с проверенными работами</a:t>
            </a:r>
          </a:p>
          <a:p>
            <a:r>
              <a:rPr lang="ru-RU" dirty="0" smtClean="0"/>
              <a:t>Подведение итогов, награждение победителей</a:t>
            </a:r>
            <a:br>
              <a:rPr lang="ru-RU" dirty="0" smtClean="0"/>
            </a:br>
            <a:r>
              <a:rPr lang="ru-RU" dirty="0" smtClean="0"/>
              <a:t>(не менее 50 </a:t>
            </a:r>
            <a:r>
              <a:rPr lang="ru-RU" dirty="0" smtClean="0"/>
              <a:t>% выполненной работы)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Требования к тексту  школьной олимпиады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4800600"/>
          </a:xfrm>
        </p:spPr>
        <p:txBody>
          <a:bodyPr>
            <a:noAutofit/>
          </a:bodyPr>
          <a:lstStyle/>
          <a:p>
            <a:r>
              <a:rPr lang="ru-RU" sz="2000" dirty="0" smtClean="0"/>
              <a:t>Число задач в тексте олимпиадной работы должно быть от 4 до 6.</a:t>
            </a:r>
          </a:p>
          <a:p>
            <a:r>
              <a:rPr lang="ru-RU" sz="2000" dirty="0" smtClean="0"/>
              <a:t>Все задачи в тексте работы должны располагаться в  порядке возрастания трудности (или сложности).</a:t>
            </a:r>
          </a:p>
          <a:p>
            <a:r>
              <a:rPr lang="ru-RU" sz="2000" dirty="0" smtClean="0"/>
              <a:t>В числе первых задач должны быть 1-2 задачи, доступные</a:t>
            </a:r>
            <a:br>
              <a:rPr lang="ru-RU" sz="2000" dirty="0" smtClean="0"/>
            </a:br>
            <a:r>
              <a:rPr lang="ru-RU" sz="2000" dirty="0" smtClean="0"/>
              <a:t>большинству учащихся, но с изюминкой (70-90 %).</a:t>
            </a:r>
          </a:p>
          <a:p>
            <a:r>
              <a:rPr lang="ru-RU" sz="2000" dirty="0" smtClean="0"/>
              <a:t>В середине текста олимпиады должно быть 2-3 задачи</a:t>
            </a:r>
            <a:br>
              <a:rPr lang="ru-RU" sz="2000" dirty="0" smtClean="0"/>
            </a:br>
            <a:r>
              <a:rPr lang="ru-RU" sz="2000" dirty="0" smtClean="0"/>
              <a:t>повышенной трудности (30-60 %).</a:t>
            </a:r>
          </a:p>
          <a:p>
            <a:r>
              <a:rPr lang="ru-RU" sz="2000" dirty="0" smtClean="0"/>
              <a:t>Последними в тексте олимпиады должны быть 1-2 задания более трудных, уровня муниципальных олимпиад.</a:t>
            </a:r>
          </a:p>
          <a:p>
            <a:r>
              <a:rPr lang="ru-RU" sz="2000" dirty="0" smtClean="0"/>
              <a:t>Включаемые задания должны быть из разных разделов школьного курса математики, но, как правило, на материал, изученный в данном учебном году к моменту  проведения олимпиады и во втором полугодии  предыдущего года.</a:t>
            </a:r>
          </a:p>
          <a:p>
            <a:r>
              <a:rPr lang="ru-RU" sz="2000" dirty="0" smtClean="0"/>
              <a:t>В числе заданий текста олимпиады могут быть  занимательные задачи, задачи-шутки, софизмы, задачи  прикладного характера.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0340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Требования к тексту  школьной   олимпиады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Для заинтересованности учащихся в посещении кружков, </a:t>
            </a:r>
            <a:r>
              <a:rPr lang="ru-RU" dirty="0" err="1" smtClean="0"/>
              <a:t>элективов</a:t>
            </a:r>
            <a:r>
              <a:rPr lang="ru-RU" dirty="0" smtClean="0"/>
              <a:t>, факультативов, спецкурсов желательно включать задания, аналогичные рассмотренных там. (Логические задачи, задачи на применение принципа Дирихле, инвариантов, графов, задачи на раскраски и т.п.)</a:t>
            </a:r>
          </a:p>
          <a:p>
            <a:r>
              <a:rPr lang="ru-RU" dirty="0" smtClean="0"/>
              <a:t>В качестве одной из задач может быть задача, в условии</a:t>
            </a:r>
            <a:br>
              <a:rPr lang="ru-RU" dirty="0" smtClean="0"/>
            </a:br>
            <a:r>
              <a:rPr lang="ru-RU" dirty="0" smtClean="0"/>
              <a:t>которой фигурирует год проведения олимпиады. </a:t>
            </a:r>
          </a:p>
          <a:p>
            <a:r>
              <a:rPr lang="ru-RU" dirty="0" smtClean="0"/>
              <a:t>В текстах олимпиад для разных классов могут быть и </a:t>
            </a:r>
            <a:br>
              <a:rPr lang="ru-RU" dirty="0" smtClean="0"/>
            </a:br>
            <a:r>
              <a:rPr lang="ru-RU" dirty="0" smtClean="0"/>
              <a:t>одинаковые задания.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solidFill>
                  <a:srgbClr val="C00000"/>
                </a:solidFill>
              </a:rPr>
              <a:t>В числе задач не должно быть задач                                                                                       с длительными выкладками, задач на использование трудно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запоминающихся формул, на использование справочных таблиц, включение новых задач, которые не известны учащимся.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Примерные тексты школьных олимпиад:</a:t>
            </a:r>
            <a:br>
              <a:rPr lang="ru-RU" dirty="0" smtClean="0"/>
            </a:br>
            <a:r>
              <a:rPr lang="ru-RU" dirty="0" err="1" smtClean="0"/>
              <a:t>Фарков</a:t>
            </a:r>
            <a:r>
              <a:rPr lang="ru-RU" dirty="0" smtClean="0"/>
              <a:t> А.В. Школьные математические олимпиады. 5 – 11</a:t>
            </a:r>
            <a:br>
              <a:rPr lang="ru-RU" dirty="0" smtClean="0"/>
            </a:br>
            <a:r>
              <a:rPr lang="ru-RU" dirty="0" smtClean="0"/>
              <a:t>классы. – М.: ВАКО. 2014 . </a:t>
            </a:r>
            <a:br>
              <a:rPr lang="ru-RU" dirty="0" smtClean="0"/>
            </a:br>
            <a:r>
              <a:rPr lang="ru-RU" dirty="0" err="1" smtClean="0"/>
              <a:t>Фарков</a:t>
            </a:r>
            <a:r>
              <a:rPr lang="ru-RU" dirty="0" smtClean="0"/>
              <a:t> А.В. Математические олимпиады. 5 – 6 классы. М.:</a:t>
            </a:r>
            <a:br>
              <a:rPr lang="ru-RU" dirty="0" smtClean="0"/>
            </a:br>
            <a:r>
              <a:rPr lang="ru-RU" dirty="0" smtClean="0"/>
              <a:t>Издательство «Экзамен», 2016.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Муниципальные олимпиады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Цели</a:t>
            </a:r>
          </a:p>
          <a:p>
            <a:r>
              <a:rPr lang="ru-RU" dirty="0" smtClean="0"/>
              <a:t>Отбор участников</a:t>
            </a:r>
          </a:p>
          <a:p>
            <a:r>
              <a:rPr lang="ru-RU" dirty="0" smtClean="0"/>
              <a:t>Оргкомитет, жюри</a:t>
            </a:r>
          </a:p>
          <a:p>
            <a:r>
              <a:rPr lang="ru-RU" dirty="0" smtClean="0"/>
              <a:t>Текст олимпиады</a:t>
            </a:r>
          </a:p>
          <a:p>
            <a:r>
              <a:rPr lang="ru-RU" dirty="0" smtClean="0"/>
              <a:t>Составление текстов</a:t>
            </a:r>
          </a:p>
          <a:p>
            <a:r>
              <a:rPr lang="ru-RU" dirty="0" smtClean="0"/>
              <a:t>Время проведения (ноябрь-декабрь)</a:t>
            </a:r>
          </a:p>
          <a:p>
            <a:r>
              <a:rPr lang="ru-RU" dirty="0" smtClean="0"/>
              <a:t>Продолжительность олимпиады (3-4 ч.)</a:t>
            </a:r>
          </a:p>
          <a:p>
            <a:r>
              <a:rPr lang="ru-RU" dirty="0" smtClean="0"/>
              <a:t>Проверка заданий (7 б.) (проверка 2 </a:t>
            </a:r>
            <a:br>
              <a:rPr lang="ru-RU" dirty="0" smtClean="0"/>
            </a:br>
            <a:r>
              <a:rPr lang="ru-RU" dirty="0" smtClean="0"/>
              <a:t>членами)</a:t>
            </a:r>
          </a:p>
          <a:p>
            <a:r>
              <a:rPr lang="ru-RU" dirty="0" smtClean="0"/>
              <a:t>Подведение итогов, награждение</a:t>
            </a:r>
            <a:br>
              <a:rPr lang="ru-RU" dirty="0" smtClean="0"/>
            </a:br>
            <a:r>
              <a:rPr lang="ru-RU" dirty="0" smtClean="0"/>
              <a:t>победителей (не менее 50 %)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Жюри олимпиады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Лучшие учителя;</a:t>
            </a:r>
          </a:p>
          <a:p>
            <a:r>
              <a:rPr lang="ru-RU" dirty="0" smtClean="0"/>
              <a:t>Преподаватели вузов;</a:t>
            </a:r>
          </a:p>
          <a:p>
            <a:r>
              <a:rPr lang="ru-RU" dirty="0" smtClean="0"/>
              <a:t>Студенты и аспиранты, успешно выступающие на олимпиадах высокого уровня.</a:t>
            </a:r>
          </a:p>
          <a:p>
            <a:r>
              <a:rPr lang="ru-RU" dirty="0" smtClean="0"/>
              <a:t>«Недопустимой является практика </a:t>
            </a:r>
            <a:r>
              <a:rPr lang="ru-RU" dirty="0" err="1" smtClean="0"/>
              <a:t>невключения</a:t>
            </a:r>
            <a:r>
              <a:rPr lang="ru-RU" dirty="0" smtClean="0"/>
              <a:t> в состав методических комиссий и жюри квалифицированных специалистов, непосредственно ведущих работу с одаренными</a:t>
            </a:r>
            <a:br>
              <a:rPr lang="ru-RU" dirty="0" smtClean="0"/>
            </a:br>
            <a:r>
              <a:rPr lang="ru-RU" dirty="0" smtClean="0"/>
              <a:t>детьми» (Н. </a:t>
            </a:r>
            <a:r>
              <a:rPr lang="ru-RU" dirty="0" err="1" smtClean="0"/>
              <a:t>Агаханов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к тексту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Число задач в тексте олимпиадной работы должно</a:t>
            </a:r>
            <a:br>
              <a:rPr lang="ru-RU" dirty="0" smtClean="0"/>
            </a:br>
            <a:r>
              <a:rPr lang="ru-RU" dirty="0" smtClean="0"/>
              <a:t>быть от 4 до 6.</a:t>
            </a:r>
          </a:p>
          <a:p>
            <a:r>
              <a:rPr lang="ru-RU" dirty="0" smtClean="0"/>
              <a:t>Все задачи в тексте работы должны располагаться в </a:t>
            </a:r>
            <a:br>
              <a:rPr lang="ru-RU" dirty="0" smtClean="0"/>
            </a:br>
            <a:r>
              <a:rPr lang="ru-RU" dirty="0" smtClean="0"/>
              <a:t>порядке возрастания трудности (или сложности).</a:t>
            </a:r>
          </a:p>
          <a:p>
            <a:r>
              <a:rPr lang="ru-RU" dirty="0" smtClean="0"/>
              <a:t>В числе первых задач должны быть 1-2 задачи,</a:t>
            </a:r>
            <a:br>
              <a:rPr lang="ru-RU" dirty="0" smtClean="0"/>
            </a:br>
            <a:r>
              <a:rPr lang="ru-RU" dirty="0" smtClean="0"/>
              <a:t>доступные большинству учащихся (60-90 %).</a:t>
            </a:r>
          </a:p>
          <a:p>
            <a:r>
              <a:rPr lang="ru-RU" dirty="0" smtClean="0"/>
              <a:t>В середине текста олимпиады должно быть 2-3 задачи</a:t>
            </a:r>
            <a:br>
              <a:rPr lang="ru-RU" dirty="0" smtClean="0"/>
            </a:br>
            <a:r>
              <a:rPr lang="ru-RU" dirty="0" smtClean="0"/>
              <a:t>повышенной трудности (40-60 %).</a:t>
            </a:r>
          </a:p>
          <a:p>
            <a:r>
              <a:rPr lang="ru-RU" dirty="0" smtClean="0"/>
              <a:t>Последними в тексте олимпиады должны быть 1-2 </a:t>
            </a:r>
            <a:br>
              <a:rPr lang="ru-RU" dirty="0" smtClean="0"/>
            </a:br>
            <a:r>
              <a:rPr lang="ru-RU" dirty="0" smtClean="0"/>
              <a:t>задания более трудных, уровня региональных</a:t>
            </a:r>
            <a:br>
              <a:rPr lang="ru-RU" dirty="0" smtClean="0"/>
            </a:br>
            <a:r>
              <a:rPr lang="ru-RU" dirty="0" smtClean="0"/>
              <a:t>олимпиад.</a:t>
            </a:r>
          </a:p>
          <a:p>
            <a:r>
              <a:rPr lang="ru-RU" dirty="0" smtClean="0"/>
              <a:t>Включаемые задания должны быть из разных</a:t>
            </a:r>
            <a:br>
              <a:rPr lang="ru-RU" dirty="0" smtClean="0"/>
            </a:br>
            <a:r>
              <a:rPr lang="ru-RU" dirty="0" smtClean="0"/>
              <a:t>разделов школьного курса математики, но, как</a:t>
            </a:r>
            <a:br>
              <a:rPr lang="ru-RU" dirty="0" smtClean="0"/>
            </a:br>
            <a:r>
              <a:rPr lang="ru-RU" dirty="0" smtClean="0"/>
              <a:t>правило, на материал, изученный в данном учебном</a:t>
            </a:r>
            <a:br>
              <a:rPr lang="ru-RU" dirty="0" smtClean="0"/>
            </a:br>
            <a:r>
              <a:rPr lang="ru-RU" dirty="0" smtClean="0"/>
              <a:t>году к моменту проведения олимпиады и во втором</a:t>
            </a:r>
            <a:br>
              <a:rPr lang="ru-RU" dirty="0" smtClean="0"/>
            </a:br>
            <a:r>
              <a:rPr lang="ru-RU" dirty="0" smtClean="0"/>
              <a:t>полугодии предыдущего года.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к тексту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Тематика заданий должна быть разнообразной, по возможности охватывающей все разделы школьной математики: арифметику, алгебру,</a:t>
            </a:r>
            <a:br>
              <a:rPr lang="ru-RU" dirty="0" smtClean="0"/>
            </a:br>
            <a:r>
              <a:rPr lang="ru-RU" dirty="0" smtClean="0"/>
              <a:t>геометрию.</a:t>
            </a:r>
          </a:p>
          <a:p>
            <a:r>
              <a:rPr lang="ru-RU" dirty="0" smtClean="0"/>
              <a:t> В числе заданий текста олимпиады могут быть занимательные задачи, задачи-шутки, софизмы, задачи прикладного характера.</a:t>
            </a:r>
          </a:p>
          <a:p>
            <a:r>
              <a:rPr lang="ru-RU" dirty="0" smtClean="0"/>
              <a:t>Задания должны иметь привлекательные,</a:t>
            </a:r>
            <a:br>
              <a:rPr lang="ru-RU" dirty="0" smtClean="0"/>
            </a:br>
            <a:r>
              <a:rPr lang="ru-RU" dirty="0" smtClean="0"/>
              <a:t>запоминающиеся формулировки.</a:t>
            </a:r>
          </a:p>
          <a:p>
            <a:r>
              <a:rPr lang="ru-RU" dirty="0" smtClean="0"/>
              <a:t> В качестве одной из задач может быть задача, в условии которой фигурирует год проведения олимпиады.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к тексту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 текстах олимпиад для разных классов могут быть как</a:t>
            </a:r>
            <a:br>
              <a:rPr lang="ru-RU" dirty="0" smtClean="0"/>
            </a:br>
            <a:r>
              <a:rPr lang="ru-RU" dirty="0" smtClean="0"/>
              <a:t>одинаковые задания, так и задания с одной идеей, но с </a:t>
            </a:r>
            <a:br>
              <a:rPr lang="ru-RU" dirty="0" smtClean="0"/>
            </a:br>
            <a:r>
              <a:rPr lang="ru-RU" dirty="0" smtClean="0"/>
              <a:t>усложнением от класса к классу.</a:t>
            </a:r>
          </a:p>
          <a:p>
            <a:r>
              <a:rPr lang="ru-RU" dirty="0" smtClean="0"/>
              <a:t>Включение задач из разных источников с переработкой их.</a:t>
            </a:r>
          </a:p>
          <a:p>
            <a:r>
              <a:rPr lang="ru-RU" dirty="0" smtClean="0"/>
              <a:t>Включение новых задач, методы решения которых не</a:t>
            </a:r>
            <a:br>
              <a:rPr lang="ru-RU" dirty="0" smtClean="0"/>
            </a:br>
            <a:r>
              <a:rPr lang="ru-RU" dirty="0" smtClean="0"/>
              <a:t>знают учащиеся.</a:t>
            </a:r>
          </a:p>
          <a:p>
            <a:r>
              <a:rPr lang="ru-RU" dirty="0" smtClean="0"/>
              <a:t>Желательно составление заданий из новых задач,</a:t>
            </a:r>
            <a:br>
              <a:rPr lang="ru-RU" dirty="0" smtClean="0"/>
            </a:br>
            <a:r>
              <a:rPr lang="ru-RU" dirty="0" smtClean="0"/>
              <a:t>специально подготовленных методической комиссией для</a:t>
            </a:r>
            <a:br>
              <a:rPr lang="ru-RU" dirty="0" smtClean="0"/>
            </a:br>
            <a:r>
              <a:rPr lang="ru-RU" dirty="0" smtClean="0"/>
              <a:t>олимпиады.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Примерные тексты муниципальных олимпиад:</a:t>
            </a:r>
            <a:br>
              <a:rPr lang="ru-RU" dirty="0" smtClean="0"/>
            </a:br>
            <a:r>
              <a:rPr lang="ru-RU" dirty="0" err="1" smtClean="0"/>
              <a:t>Фарков</a:t>
            </a:r>
            <a:r>
              <a:rPr lang="ru-RU" dirty="0" smtClean="0"/>
              <a:t> А.В. Математические олимпиады: муниципальный</a:t>
            </a:r>
            <a:br>
              <a:rPr lang="ru-RU" dirty="0" smtClean="0"/>
            </a:br>
            <a:r>
              <a:rPr lang="ru-RU" dirty="0" smtClean="0"/>
              <a:t>этап. 5 – 11 классы. М.: ИЛЕКСА, 2012 – 2015 гг.</a:t>
            </a:r>
            <a:br>
              <a:rPr lang="ru-RU" dirty="0" smtClean="0"/>
            </a:br>
            <a:r>
              <a:rPr lang="ru-RU" dirty="0" err="1" smtClean="0"/>
              <a:t>Фарков</a:t>
            </a:r>
            <a:r>
              <a:rPr lang="ru-RU" dirty="0" smtClean="0"/>
              <a:t> А.В. Математические олимпиады. 5 – 6 классы. М.:</a:t>
            </a:r>
            <a:br>
              <a:rPr lang="ru-RU" dirty="0" smtClean="0"/>
            </a:br>
            <a:r>
              <a:rPr lang="ru-RU" dirty="0" smtClean="0"/>
              <a:t>Издательство «Экзамен», 2016.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учителя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Переработка учебных планов в вузах;</a:t>
            </a:r>
          </a:p>
          <a:p>
            <a:r>
              <a:rPr lang="ru-RU" dirty="0" smtClean="0"/>
              <a:t>Курсы переподготовки  учителей;</a:t>
            </a:r>
          </a:p>
          <a:p>
            <a:r>
              <a:rPr lang="ru-RU" dirty="0" smtClean="0"/>
              <a:t>Тренинги учителей.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Основные направления работы учителя по подготовке учащихся к  олимпиадам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Работа учителя на уроке</a:t>
            </a:r>
          </a:p>
          <a:p>
            <a:r>
              <a:rPr lang="ru-RU" dirty="0" smtClean="0"/>
              <a:t>Внеклассная работа</a:t>
            </a:r>
          </a:p>
          <a:p>
            <a:r>
              <a:rPr lang="ru-RU" dirty="0" smtClean="0"/>
              <a:t>Внешкольная работа</a:t>
            </a:r>
          </a:p>
          <a:p>
            <a:r>
              <a:rPr lang="ru-RU" dirty="0" smtClean="0"/>
              <a:t>Заочная работа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Из «Концепции развития  математического  образования в РФ»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772816"/>
            <a:ext cx="7920880" cy="447558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Важную роль в развитии интереса и любви школьников к математике играют математические олимпиады.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В процессе подготовки к олимпиадам, непосредственного участия  в них и  последующего обсуждения предложенных задач, учащийся знакомится со множеством красивых и полезных математических идей.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Учится правильно общаться и честно соревноваться со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своими сверстниками, а благодаря успехам в олимпиадах он начинает верить в свои творческие силы.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Участвуя в олимпиадах, многие талантливые школьники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правильно определяют свою будущую образовательную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траекторию.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5976664" cy="1143000"/>
          </a:xfrm>
        </p:spPr>
        <p:txBody>
          <a:bodyPr>
            <a:noAutofit/>
          </a:bodyPr>
          <a:lstStyle/>
          <a:p>
            <a:pPr algn="r"/>
            <a:r>
              <a:rPr lang="ru-RU" sz="3200" dirty="0" smtClean="0"/>
              <a:t>Основная цель подготовки к  математическим олимпиадам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412776"/>
            <a:ext cx="7498080" cy="4800600"/>
          </a:xfrm>
        </p:spPr>
        <p:txBody>
          <a:bodyPr/>
          <a:lstStyle/>
          <a:p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Психологическая  готовность к 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решению нестандартных задач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                                    </a:t>
            </a:r>
            <a:r>
              <a:rPr lang="ru-RU" dirty="0" smtClean="0"/>
              <a:t>(Н.Х. </a:t>
            </a:r>
            <a:r>
              <a:rPr lang="ru-RU" dirty="0" err="1" smtClean="0"/>
              <a:t>Агаханов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учителя на уроке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решение олимпиадных задач,</a:t>
            </a:r>
            <a:br>
              <a:rPr lang="ru-RU" dirty="0" smtClean="0"/>
            </a:br>
            <a:r>
              <a:rPr lang="ru-RU" dirty="0" smtClean="0"/>
              <a:t>тесно связанных с темой урока</a:t>
            </a:r>
          </a:p>
          <a:p>
            <a:r>
              <a:rPr lang="ru-RU" dirty="0" smtClean="0"/>
              <a:t>развитие качеств ума и приемов</a:t>
            </a:r>
            <a:br>
              <a:rPr lang="ru-RU" dirty="0" smtClean="0"/>
            </a:br>
            <a:r>
              <a:rPr lang="ru-RU" dirty="0" smtClean="0"/>
              <a:t>умственной деятельности</a:t>
            </a:r>
          </a:p>
          <a:p>
            <a:r>
              <a:rPr lang="ru-RU" dirty="0" smtClean="0"/>
              <a:t>контроль уровня </a:t>
            </a:r>
            <a:r>
              <a:rPr lang="ru-RU" dirty="0" err="1" smtClean="0"/>
              <a:t>обученности</a:t>
            </a:r>
            <a:endParaRPr lang="ru-RU" dirty="0" smtClean="0"/>
          </a:p>
          <a:p>
            <a:r>
              <a:rPr lang="ru-RU" dirty="0" smtClean="0"/>
              <a:t>проведение домашних олимпиад,</a:t>
            </a:r>
            <a:br>
              <a:rPr lang="ru-RU" dirty="0" smtClean="0"/>
            </a:br>
            <a:r>
              <a:rPr lang="ru-RU" dirty="0" smtClean="0"/>
              <a:t>подборки олимпиадных задач</a:t>
            </a:r>
          </a:p>
          <a:p>
            <a:r>
              <a:rPr lang="ru-RU" dirty="0" smtClean="0"/>
              <a:t>индивидуальная работа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задач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47800"/>
            <a:ext cx="8172400" cy="4800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Тема: </a:t>
            </a:r>
            <a:r>
              <a:rPr lang="ru-RU" dirty="0" smtClean="0">
                <a:solidFill>
                  <a:srgbClr val="C00000"/>
                </a:solidFill>
              </a:rPr>
              <a:t>Сложение положительных и отрицательных чисел:</a:t>
            </a:r>
          </a:p>
          <a:p>
            <a:pPr marL="596646" indent="-514350">
              <a:buNone/>
            </a:pPr>
            <a:r>
              <a:rPr lang="ru-RU" dirty="0" smtClean="0"/>
              <a:t>1.Вычислить:</a:t>
            </a:r>
          </a:p>
          <a:p>
            <a:pPr marL="596646" indent="-514350">
              <a:buNone/>
            </a:pPr>
            <a:r>
              <a:rPr lang="ru-RU" dirty="0" smtClean="0"/>
              <a:t>а) 90 + 89 + 88 + … + 1 + 0 - 1 - 2 - … - 90 - 91 - 92</a:t>
            </a:r>
            <a:br>
              <a:rPr lang="ru-RU" dirty="0" smtClean="0"/>
            </a:br>
            <a:r>
              <a:rPr lang="ru-RU" dirty="0" smtClean="0"/>
              <a:t>- 93.</a:t>
            </a:r>
            <a:br>
              <a:rPr lang="ru-RU" dirty="0" smtClean="0"/>
            </a:br>
            <a:r>
              <a:rPr lang="ru-RU" dirty="0" smtClean="0"/>
              <a:t>б) 1 - 2 + 3 - 4 + 5 - 6 + … + 2005 - 2006.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Тема: </a:t>
            </a:r>
            <a:r>
              <a:rPr lang="ru-RU" dirty="0" smtClean="0">
                <a:solidFill>
                  <a:srgbClr val="C00000"/>
                </a:solidFill>
              </a:rPr>
              <a:t>Степень с натуральным показателем: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>2. Сравните: </a:t>
            </a:r>
            <a:br>
              <a:rPr lang="ru-RU" dirty="0" smtClean="0"/>
            </a:br>
            <a:r>
              <a:rPr lang="ru-RU" dirty="0" smtClean="0"/>
              <a:t>3. На какую цифру оканчивается число …..?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задач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Тема: </a:t>
            </a:r>
            <a:r>
              <a:rPr lang="ru-RU" dirty="0" smtClean="0">
                <a:solidFill>
                  <a:srgbClr val="C00000"/>
                </a:solidFill>
              </a:rPr>
              <a:t>Квадратные уравнения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Может ли дискриминант квадратного уравнения с  целыми коэффициентами равняться 2014? А 2016?</a:t>
            </a:r>
          </a:p>
          <a:p>
            <a:r>
              <a:rPr lang="ru-RU" dirty="0" smtClean="0"/>
              <a:t>Тема: </a:t>
            </a:r>
            <a:r>
              <a:rPr lang="ru-RU" dirty="0" smtClean="0">
                <a:solidFill>
                  <a:srgbClr val="C00000"/>
                </a:solidFill>
              </a:rPr>
              <a:t>Арифметическая прогрессия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5. Докажите, что если в бесконечную арифметическую прогрессию с положительной разностью входят</a:t>
            </a:r>
            <a:br>
              <a:rPr lang="ru-RU" dirty="0" smtClean="0"/>
            </a:br>
            <a:r>
              <a:rPr lang="ru-RU" dirty="0" smtClean="0"/>
              <a:t>числа 25, 43, 70 (не обязательно стоящие рядом), то в эту прогрессию входит и число 2005.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задач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Текстовые задачи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6. Мотоциклист и велосипедист выехали одновременно из</a:t>
            </a:r>
            <a:br>
              <a:rPr lang="ru-RU" dirty="0" smtClean="0"/>
            </a:br>
            <a:r>
              <a:rPr lang="ru-RU" dirty="0" smtClean="0"/>
              <a:t>пункта A в пункт B. Проехав треть пути, велосипедист</a:t>
            </a:r>
            <a:br>
              <a:rPr lang="ru-RU" dirty="0" smtClean="0"/>
            </a:br>
            <a:r>
              <a:rPr lang="ru-RU" dirty="0" smtClean="0"/>
              <a:t>остановился и тронулся дальше лишь тогда, когда</a:t>
            </a:r>
            <a:br>
              <a:rPr lang="ru-RU" dirty="0" smtClean="0"/>
            </a:br>
            <a:r>
              <a:rPr lang="ru-RU" dirty="0" smtClean="0"/>
              <a:t>мотоциклисту оставалось проехать треть пути до B.</a:t>
            </a:r>
            <a:br>
              <a:rPr lang="ru-RU" dirty="0" smtClean="0"/>
            </a:br>
            <a:r>
              <a:rPr lang="ru-RU" dirty="0" smtClean="0"/>
              <a:t>Мотоциклист, доехав до B, без остановки поехал</a:t>
            </a:r>
            <a:br>
              <a:rPr lang="ru-RU" dirty="0" smtClean="0"/>
            </a:br>
            <a:r>
              <a:rPr lang="ru-RU" dirty="0" smtClean="0"/>
              <a:t>обратно в A. Кто приедет раньше: мотоциклист в A или</a:t>
            </a:r>
            <a:br>
              <a:rPr lang="ru-RU" dirty="0" smtClean="0"/>
            </a:br>
            <a:r>
              <a:rPr lang="ru-RU" dirty="0" smtClean="0"/>
              <a:t>велосипедист в B, если велосипедист после первой</a:t>
            </a:r>
            <a:br>
              <a:rPr lang="ru-RU" dirty="0" smtClean="0"/>
            </a:br>
            <a:r>
              <a:rPr lang="ru-RU" dirty="0" smtClean="0"/>
              <a:t>остановки больше в пути не останавливался?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7. Старинная задача. «Скажи мне, знаменитый Пифагор,</a:t>
            </a:r>
            <a:br>
              <a:rPr lang="ru-RU" dirty="0" smtClean="0"/>
            </a:br>
            <a:r>
              <a:rPr lang="ru-RU" dirty="0" smtClean="0"/>
              <a:t>сколько учеников посещают твою школу и слушают</a:t>
            </a:r>
            <a:br>
              <a:rPr lang="ru-RU" dirty="0" smtClean="0"/>
            </a:br>
            <a:r>
              <a:rPr lang="ru-RU" dirty="0" smtClean="0"/>
              <a:t>твои беседы?</a:t>
            </a:r>
            <a:br>
              <a:rPr lang="ru-RU" dirty="0" smtClean="0"/>
            </a:br>
            <a:r>
              <a:rPr lang="ru-RU" dirty="0" smtClean="0"/>
              <a:t>- Вот сколько, - ответил философ, - половина изучает</a:t>
            </a:r>
            <a:br>
              <a:rPr lang="ru-RU" dirty="0" smtClean="0"/>
            </a:br>
            <a:r>
              <a:rPr lang="ru-RU" dirty="0" smtClean="0"/>
              <a:t>математику, четверть – музыку, седьмая часть</a:t>
            </a:r>
            <a:br>
              <a:rPr lang="ru-RU" dirty="0" smtClean="0"/>
            </a:br>
            <a:r>
              <a:rPr lang="ru-RU" dirty="0" smtClean="0"/>
              <a:t>пребывает в молчании и, кроме того, есть три женщины.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задач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Геометрия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</a:t>
            </a:r>
            <a:r>
              <a:rPr lang="ru-RU" dirty="0" smtClean="0">
                <a:solidFill>
                  <a:srgbClr val="C00000"/>
                </a:solidFill>
              </a:rPr>
              <a:t> Измерение углов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8. Какой угол образует часовая и минутная стрелки часов в 8 ч 5 мин?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>
                <a:solidFill>
                  <a:srgbClr val="C00000"/>
                </a:solidFill>
              </a:rPr>
              <a:t>Геометрические построения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9. Построить угол в 5º, если дан угол в 34º.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Олимпиадные задачи по геометрии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Фарков</a:t>
            </a:r>
            <a:r>
              <a:rPr lang="ru-RU" dirty="0" smtClean="0"/>
              <a:t> А.В. Дидактические</a:t>
            </a:r>
            <a:br>
              <a:rPr lang="ru-RU" dirty="0" smtClean="0"/>
            </a:br>
            <a:r>
              <a:rPr lang="ru-RU" dirty="0" smtClean="0"/>
              <a:t>материалы по геометрии: 7 класс:</a:t>
            </a:r>
            <a:br>
              <a:rPr lang="ru-RU" dirty="0" smtClean="0"/>
            </a:br>
            <a:r>
              <a:rPr lang="ru-RU" dirty="0" smtClean="0"/>
              <a:t>к учебнику Л.С. </a:t>
            </a:r>
            <a:r>
              <a:rPr lang="ru-RU" dirty="0" err="1" smtClean="0"/>
              <a:t>Атанасяна</a:t>
            </a:r>
            <a:r>
              <a:rPr lang="ru-RU" dirty="0" smtClean="0"/>
              <a:t> и др.</a:t>
            </a:r>
            <a:br>
              <a:rPr lang="ru-RU" dirty="0" smtClean="0"/>
            </a:br>
            <a:r>
              <a:rPr lang="ru-RU" dirty="0" smtClean="0"/>
              <a:t>«Геометрия: 7-9» М.: ИЛЕКСА, 2014.</a:t>
            </a:r>
          </a:p>
          <a:p>
            <a:r>
              <a:rPr lang="ru-RU" dirty="0" err="1" smtClean="0"/>
              <a:t>Фарков</a:t>
            </a:r>
            <a:r>
              <a:rPr lang="ru-RU" dirty="0" smtClean="0"/>
              <a:t> А.В. Дидактические</a:t>
            </a:r>
            <a:br>
              <a:rPr lang="ru-RU" dirty="0" smtClean="0"/>
            </a:br>
            <a:r>
              <a:rPr lang="ru-RU" dirty="0" smtClean="0"/>
              <a:t>материалы по геометрии: 8 класс:</a:t>
            </a:r>
            <a:br>
              <a:rPr lang="ru-RU" dirty="0" smtClean="0"/>
            </a:br>
            <a:r>
              <a:rPr lang="ru-RU" dirty="0" smtClean="0"/>
              <a:t>к учебнику Л.С. </a:t>
            </a:r>
            <a:r>
              <a:rPr lang="ru-RU" dirty="0" err="1" smtClean="0"/>
              <a:t>Атанасяна</a:t>
            </a:r>
            <a:r>
              <a:rPr lang="ru-RU" dirty="0" smtClean="0"/>
              <a:t> и др.</a:t>
            </a:r>
            <a:br>
              <a:rPr lang="ru-RU" dirty="0" smtClean="0"/>
            </a:br>
            <a:r>
              <a:rPr lang="ru-RU" dirty="0" smtClean="0"/>
              <a:t>«Геометрия: 7-9» М.: ИЛЕКСА, 2014.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Развитие качеств ума и  приемов умственной  деятельности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Для развития гибкости ума: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-применять решение упражнений, в которых</a:t>
            </a:r>
            <a:br>
              <a:rPr lang="ru-RU" dirty="0" smtClean="0"/>
            </a:br>
            <a:r>
              <a:rPr lang="ru-RU" dirty="0" smtClean="0"/>
              <a:t>встречаются взаимно обратные операции;</a:t>
            </a:r>
            <a:br>
              <a:rPr lang="ru-RU" dirty="0" smtClean="0"/>
            </a:br>
            <a:r>
              <a:rPr lang="ru-RU" dirty="0" smtClean="0"/>
              <a:t>-решать задачи несколькими способами,</a:t>
            </a:r>
            <a:br>
              <a:rPr lang="ru-RU" dirty="0" smtClean="0"/>
            </a:br>
            <a:r>
              <a:rPr lang="ru-RU" dirty="0" smtClean="0"/>
              <a:t>доказывать теоремы различными методами;</a:t>
            </a:r>
            <a:br>
              <a:rPr lang="ru-RU" dirty="0" smtClean="0"/>
            </a:br>
            <a:r>
              <a:rPr lang="ru-RU" dirty="0" smtClean="0"/>
              <a:t>-применять различные </a:t>
            </a:r>
            <a:r>
              <a:rPr lang="ru-RU" dirty="0" err="1" smtClean="0"/>
              <a:t>переформулировки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задач;</a:t>
            </a:r>
            <a:br>
              <a:rPr lang="ru-RU" dirty="0" smtClean="0"/>
            </a:br>
            <a:r>
              <a:rPr lang="ru-RU" dirty="0" smtClean="0"/>
              <a:t>-учить переключению с прямого хода мыслей на  обратный;</a:t>
            </a:r>
            <a:br>
              <a:rPr lang="ru-RU" dirty="0" smtClean="0"/>
            </a:br>
            <a:r>
              <a:rPr lang="ru-RU" dirty="0" smtClean="0"/>
              <a:t>-учить тому, какие знания, умения, навыки и в </a:t>
            </a:r>
            <a:br>
              <a:rPr lang="ru-RU" dirty="0" smtClean="0"/>
            </a:br>
            <a:r>
              <a:rPr lang="ru-RU" dirty="0" smtClean="0"/>
              <a:t>каком порядке применять в конкретной задаче</a:t>
            </a:r>
            <a:br>
              <a:rPr lang="ru-RU" dirty="0" smtClean="0"/>
            </a:br>
            <a:r>
              <a:rPr lang="ru-RU" dirty="0" smtClean="0"/>
              <a:t>и т.д.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Развитие качеств ума и  приемов умственной деятельности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4400" dirty="0" smtClean="0"/>
              <a:t>Примеры задач: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1). У двух зрячих один брат слепой, но у слепого нет</a:t>
            </a:r>
            <a:br>
              <a:rPr lang="ru-RU" dirty="0" smtClean="0"/>
            </a:br>
            <a:r>
              <a:rPr lang="ru-RU" dirty="0" smtClean="0"/>
              <a:t>зрячих братьев. Как это может быть?</a:t>
            </a:r>
            <a:br>
              <a:rPr lang="ru-RU" dirty="0" smtClean="0"/>
            </a:br>
            <a:r>
              <a:rPr lang="ru-RU" dirty="0" smtClean="0"/>
              <a:t>2).Два ученика подошли одновременно к реке. У берега</a:t>
            </a:r>
            <a:br>
              <a:rPr lang="ru-RU" dirty="0" smtClean="0"/>
            </a:br>
            <a:r>
              <a:rPr lang="ru-RU" dirty="0" smtClean="0"/>
              <a:t>реки стояла лодка (лишь для одного человека). Тем</a:t>
            </a:r>
            <a:br>
              <a:rPr lang="ru-RU" dirty="0" smtClean="0"/>
            </a:br>
            <a:r>
              <a:rPr lang="ru-RU" dirty="0" smtClean="0"/>
              <a:t>не менее, оба сумели переправиться через речку в </a:t>
            </a:r>
            <a:br>
              <a:rPr lang="ru-RU" dirty="0" smtClean="0"/>
            </a:br>
            <a:r>
              <a:rPr lang="ru-RU" dirty="0" smtClean="0"/>
              <a:t>одной лодке. Каким образом?</a:t>
            </a:r>
            <a:br>
              <a:rPr lang="ru-RU" dirty="0" smtClean="0"/>
            </a:br>
            <a:r>
              <a:rPr lang="ru-RU" dirty="0" smtClean="0"/>
              <a:t>3).Вам дано 5 спичек. Сложите из них 2 </a:t>
            </a:r>
            <a:br>
              <a:rPr lang="ru-RU" dirty="0" smtClean="0"/>
            </a:br>
            <a:r>
              <a:rPr lang="ru-RU" dirty="0" smtClean="0"/>
              <a:t>равносторонних треугольника. А если спичек будет</a:t>
            </a:r>
            <a:br>
              <a:rPr lang="ru-RU" dirty="0" smtClean="0"/>
            </a:br>
            <a:r>
              <a:rPr lang="ru-RU" dirty="0" smtClean="0"/>
              <a:t>6, то, сколько равносторонних треугольников Вы</a:t>
            </a:r>
            <a:br>
              <a:rPr lang="ru-RU" dirty="0" smtClean="0"/>
            </a:br>
            <a:r>
              <a:rPr lang="ru-RU" dirty="0" smtClean="0"/>
              <a:t>можете изобразить?</a:t>
            </a:r>
            <a:br>
              <a:rPr lang="ru-RU" dirty="0" smtClean="0"/>
            </a:br>
            <a:r>
              <a:rPr lang="ru-RU" dirty="0" smtClean="0"/>
              <a:t>4)Найдите как можно больше способов решения задач:</a:t>
            </a:r>
            <a:br>
              <a:rPr lang="ru-RU" dirty="0" smtClean="0"/>
            </a:br>
            <a:r>
              <a:rPr lang="ru-RU" dirty="0" smtClean="0"/>
              <a:t>  ……….</a:t>
            </a:r>
            <a:br>
              <a:rPr lang="ru-RU" dirty="0" smtClean="0"/>
            </a:br>
            <a:r>
              <a:rPr lang="ru-RU" dirty="0" smtClean="0"/>
              <a:t>5).Докажите, что треугольник, в котором медиана равна</a:t>
            </a:r>
            <a:br>
              <a:rPr lang="ru-RU" dirty="0" smtClean="0"/>
            </a:br>
            <a:r>
              <a:rPr lang="ru-RU" dirty="0" smtClean="0"/>
              <a:t>половине стороны, к которой она проведена, является</a:t>
            </a:r>
            <a:br>
              <a:rPr lang="ru-RU" dirty="0" smtClean="0"/>
            </a:br>
            <a:r>
              <a:rPr lang="ru-RU" dirty="0" smtClean="0"/>
              <a:t>прямоугольным.</a:t>
            </a:r>
            <a:br>
              <a:rPr lang="ru-RU" dirty="0" smtClean="0"/>
            </a:br>
            <a:r>
              <a:rPr lang="ru-RU" dirty="0" smtClean="0"/>
              <a:t>6).Высоты треугольника ABC, проведенные из точек A и </a:t>
            </a:r>
            <a:br>
              <a:rPr lang="ru-RU" dirty="0" smtClean="0"/>
            </a:br>
            <a:r>
              <a:rPr lang="ru-RU" dirty="0" smtClean="0"/>
              <a:t>C, пересекаются в точке M. Найдите угол AMC, если A</a:t>
            </a:r>
            <a:br>
              <a:rPr lang="ru-RU" dirty="0" smtClean="0"/>
            </a:br>
            <a:r>
              <a:rPr lang="ru-RU" dirty="0" smtClean="0"/>
              <a:t>= 70º, C = 80º.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Развитие качеств ума и  приемов умственной  деятельности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Для развития глубины ума: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-выделять главное отношение в задаче;</a:t>
            </a:r>
            <a:br>
              <a:rPr lang="ru-RU" dirty="0" smtClean="0"/>
            </a:br>
            <a:r>
              <a:rPr lang="ru-RU" dirty="0" smtClean="0"/>
              <a:t>-выделять существенные признаки понятия;</a:t>
            </a:r>
            <a:br>
              <a:rPr lang="ru-RU" dirty="0" smtClean="0"/>
            </a:br>
            <a:r>
              <a:rPr lang="ru-RU" dirty="0" smtClean="0"/>
              <a:t>-вычленять ведущие закономерные отношения явлений;</a:t>
            </a:r>
            <a:br>
              <a:rPr lang="ru-RU" dirty="0" smtClean="0"/>
            </a:br>
            <a:r>
              <a:rPr lang="ru-RU" dirty="0" smtClean="0"/>
              <a:t>-отделять главное от второстепенного,</a:t>
            </a:r>
            <a:br>
              <a:rPr lang="ru-RU" dirty="0" smtClean="0"/>
            </a:br>
            <a:r>
              <a:rPr lang="ru-RU" dirty="0" smtClean="0"/>
              <a:t>уметь извлекать из текста не только то, что</a:t>
            </a:r>
            <a:br>
              <a:rPr lang="ru-RU" dirty="0" smtClean="0"/>
            </a:br>
            <a:r>
              <a:rPr lang="ru-RU" dirty="0" smtClean="0"/>
              <a:t>в нем сказано, но и то, что содержится</a:t>
            </a:r>
            <a:br>
              <a:rPr lang="ru-RU" dirty="0" smtClean="0"/>
            </a:br>
            <a:r>
              <a:rPr lang="ru-RU" dirty="0" smtClean="0"/>
              <a:t>«между строк»;</a:t>
            </a:r>
            <a:br>
              <a:rPr lang="ru-RU" dirty="0" smtClean="0"/>
            </a:br>
            <a:r>
              <a:rPr lang="ru-RU" dirty="0" smtClean="0"/>
              <a:t>-видеть главные причины происходящего,</a:t>
            </a:r>
            <a:br>
              <a:rPr lang="ru-RU" dirty="0" smtClean="0"/>
            </a:br>
            <a:r>
              <a:rPr lang="ru-RU" dirty="0" smtClean="0"/>
              <a:t>объяснять их сущность и т.д.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Фарков</a:t>
            </a:r>
            <a:r>
              <a:rPr lang="ru-RU" b="1" dirty="0" smtClean="0">
                <a:solidFill>
                  <a:srgbClr val="FF0000"/>
                </a:solidFill>
              </a:rPr>
              <a:t>  Александр  Викторович.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Picture 2" descr="Фарков Александр Викторо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268760"/>
            <a:ext cx="3639285" cy="50405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1412776"/>
            <a:ext cx="338437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доцент </a:t>
            </a:r>
            <a:r>
              <a:rPr lang="ru-RU" sz="2000" dirty="0" smtClean="0"/>
              <a:t>кафедры математики высшей школы информационных технологий и автоматизированных систем </a:t>
            </a:r>
            <a:r>
              <a:rPr lang="ru-RU" dirty="0" smtClean="0"/>
              <a:t>САФУ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3645024"/>
            <a:ext cx="4248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  <a:p>
            <a:r>
              <a:rPr lang="ru-RU" b="1" dirty="0" smtClean="0"/>
              <a:t>Преподаваемые дисциплины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математика, математическая статистика</a:t>
            </a:r>
          </a:p>
          <a:p>
            <a:r>
              <a:rPr lang="ru-RU" b="1" dirty="0" smtClean="0"/>
              <a:t>Стаж работы по специальности</a:t>
            </a:r>
            <a:r>
              <a:rPr lang="ru-RU" dirty="0" smtClean="0"/>
              <a:t>  35</a:t>
            </a:r>
            <a:r>
              <a:rPr lang="en-US" dirty="0" smtClean="0"/>
              <a:t> </a:t>
            </a:r>
            <a:r>
              <a:rPr lang="ru-RU" dirty="0" smtClean="0"/>
              <a:t>л</a:t>
            </a:r>
          </a:p>
          <a:p>
            <a:r>
              <a:rPr lang="ru-RU" b="1" dirty="0" smtClean="0"/>
              <a:t>Сфера научных интересов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Диагностика </a:t>
            </a:r>
            <a:r>
              <a:rPr lang="ru-RU" dirty="0" err="1" smtClean="0"/>
              <a:t>обучаемости</a:t>
            </a:r>
            <a:r>
              <a:rPr lang="ru-RU" dirty="0" smtClean="0"/>
              <a:t> и </a:t>
            </a:r>
            <a:r>
              <a:rPr lang="ru-RU" dirty="0" err="1" smtClean="0"/>
              <a:t>обученности</a:t>
            </a:r>
            <a:r>
              <a:rPr lang="ru-RU" dirty="0" smtClean="0"/>
              <a:t> учащихся и студентов математике, организация внеклассной работы с одаренными учащимися по математике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Развитие качеств ума и  приемов умственной</a:t>
            </a:r>
            <a:r>
              <a:rPr lang="en-US" sz="3200" dirty="0" smtClean="0"/>
              <a:t> </a:t>
            </a:r>
            <a:r>
              <a:rPr lang="ru-RU" sz="3200" dirty="0" smtClean="0"/>
              <a:t>деятельности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Примеры:</a:t>
            </a:r>
            <a:br>
              <a:rPr lang="ru-RU" dirty="0" smtClean="0"/>
            </a:br>
            <a:r>
              <a:rPr lang="en-US" dirty="0" smtClean="0"/>
              <a:t>1)</a:t>
            </a:r>
            <a:r>
              <a:rPr lang="ru-RU" dirty="0" smtClean="0"/>
              <a:t>.Известно, что сложению соответствует одно обратное</a:t>
            </a:r>
            <a:br>
              <a:rPr lang="ru-RU" dirty="0" smtClean="0"/>
            </a:br>
            <a:r>
              <a:rPr lang="ru-RU" dirty="0" smtClean="0"/>
              <a:t>действие – вычитание; аналогично для умножения</a:t>
            </a:r>
            <a:br>
              <a:rPr lang="ru-RU" dirty="0" smtClean="0"/>
            </a:br>
            <a:r>
              <a:rPr lang="ru-RU" dirty="0" smtClean="0"/>
              <a:t>обратным действием является деление. Почему же</a:t>
            </a:r>
            <a:br>
              <a:rPr lang="ru-RU" dirty="0" smtClean="0"/>
            </a:br>
            <a:r>
              <a:rPr lang="ru-RU" dirty="0" smtClean="0"/>
              <a:t>действие возведение в степень имеет два себе</a:t>
            </a:r>
            <a:br>
              <a:rPr lang="ru-RU" dirty="0" smtClean="0"/>
            </a:br>
            <a:r>
              <a:rPr lang="ru-RU" dirty="0" smtClean="0"/>
              <a:t>обратных: извлечение корня и логарифмирование?</a:t>
            </a:r>
            <a:br>
              <a:rPr lang="ru-RU" dirty="0" smtClean="0"/>
            </a:br>
            <a:r>
              <a:rPr lang="ru-RU" dirty="0" smtClean="0"/>
              <a:t>2).Подчеркните наиболее общее понятие:</a:t>
            </a:r>
            <a:br>
              <a:rPr lang="ru-RU" dirty="0" smtClean="0"/>
            </a:br>
            <a:r>
              <a:rPr lang="ru-RU" dirty="0" smtClean="0"/>
              <a:t>медиана, отрезок, хорда, средняя линия треугольника.</a:t>
            </a:r>
            <a:br>
              <a:rPr lang="ru-RU" dirty="0" smtClean="0"/>
            </a:br>
            <a:r>
              <a:rPr lang="ru-RU" dirty="0" smtClean="0"/>
              <a:t>3).Выделите основное соотношение в задаче «Два поезда вышли одновременно навстречу друг другу из двух городов, расстояние между которыми 660 км. Через 4  часа они встретились. Найдите скорость каждого</a:t>
            </a:r>
            <a:br>
              <a:rPr lang="ru-RU" dirty="0" smtClean="0"/>
            </a:br>
            <a:r>
              <a:rPr lang="ru-RU" dirty="0" smtClean="0"/>
              <a:t>поезда, если скорость одного на 15 км/ч больше</a:t>
            </a:r>
            <a:br>
              <a:rPr lang="ru-RU" dirty="0" smtClean="0"/>
            </a:br>
            <a:r>
              <a:rPr lang="ru-RU" dirty="0" smtClean="0"/>
              <a:t>скорости другого».</a:t>
            </a:r>
            <a:br>
              <a:rPr lang="ru-RU" dirty="0" smtClean="0"/>
            </a:br>
            <a:r>
              <a:rPr lang="ru-RU" dirty="0" smtClean="0"/>
              <a:t>4).Выделите существенные признаки понятий</a:t>
            </a:r>
            <a:br>
              <a:rPr lang="ru-RU" dirty="0" smtClean="0"/>
            </a:br>
            <a:r>
              <a:rPr lang="ru-RU" dirty="0" smtClean="0"/>
              <a:t>«равнобедренный треугольник», «ромб».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Развитие качеств ума и  приемов умственной деятельности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rmAutofit fontScale="32500" lnSpcReduction="20000"/>
          </a:bodyPr>
          <a:lstStyle/>
          <a:p>
            <a:r>
              <a:rPr lang="ru-RU" sz="6200" dirty="0" smtClean="0">
                <a:solidFill>
                  <a:srgbClr val="C00000"/>
                </a:solidFill>
              </a:rPr>
              <a:t>Развитие нескольких качеств ума</a:t>
            </a:r>
            <a:r>
              <a:rPr lang="ru-RU" sz="6200" dirty="0" smtClean="0"/>
              <a:t/>
            </a:r>
            <a:br>
              <a:rPr lang="ru-RU" sz="6200" dirty="0" smtClean="0"/>
            </a:br>
            <a:endParaRPr lang="ru-RU" sz="6200" dirty="0" smtClean="0"/>
          </a:p>
          <a:p>
            <a:pPr>
              <a:buNone/>
            </a:pPr>
            <a:r>
              <a:rPr lang="ru-RU" sz="6200" dirty="0" smtClean="0"/>
              <a:t>      1).Вася живет на 5 этаже 12 – этажного дома. Он решил</a:t>
            </a:r>
            <a:br>
              <a:rPr lang="ru-RU" sz="6200" dirty="0" smtClean="0"/>
            </a:br>
            <a:r>
              <a:rPr lang="ru-RU" sz="6200" dirty="0" smtClean="0"/>
              <a:t>покататься на лифте. Сначала он поднялся на 2 этажа, потом</a:t>
            </a:r>
            <a:br>
              <a:rPr lang="ru-RU" sz="6200" dirty="0" smtClean="0"/>
            </a:br>
            <a:r>
              <a:rPr lang="ru-RU" sz="6200" dirty="0" smtClean="0"/>
              <a:t>опустился на 4 этажа, потом поднялся на 6 этажей, потом</a:t>
            </a:r>
            <a:br>
              <a:rPr lang="ru-RU" sz="6200" dirty="0" smtClean="0"/>
            </a:br>
            <a:r>
              <a:rPr lang="ru-RU" sz="6200" dirty="0" smtClean="0"/>
              <a:t>опустился на 10 этажей, потом вновь поднялся на 3 этажа. На</a:t>
            </a:r>
            <a:br>
              <a:rPr lang="ru-RU" sz="6200" dirty="0" smtClean="0"/>
            </a:br>
            <a:r>
              <a:rPr lang="ru-RU" sz="6200" dirty="0" smtClean="0"/>
              <a:t>каком этаже в итоге Вася оказался? (Развитие осознанности и </a:t>
            </a:r>
            <a:br>
              <a:rPr lang="ru-RU" sz="6200" dirty="0" smtClean="0"/>
            </a:br>
            <a:r>
              <a:rPr lang="ru-RU" sz="6200" dirty="0" smtClean="0"/>
              <a:t>гибкости ума).</a:t>
            </a:r>
          </a:p>
          <a:p>
            <a:pPr>
              <a:buNone/>
            </a:pPr>
            <a:r>
              <a:rPr lang="ru-RU" sz="6200" dirty="0" smtClean="0"/>
              <a:t/>
            </a:r>
            <a:br>
              <a:rPr lang="ru-RU" sz="6200" dirty="0" smtClean="0"/>
            </a:br>
            <a:r>
              <a:rPr lang="ru-RU" sz="6200" dirty="0" smtClean="0"/>
              <a:t>2).Катеты прямоугольного треугольника равны 3 и 4 см, а </a:t>
            </a:r>
            <a:br>
              <a:rPr lang="ru-RU" sz="6200" dirty="0" smtClean="0"/>
            </a:br>
            <a:r>
              <a:rPr lang="ru-RU" sz="6200" dirty="0" smtClean="0"/>
              <a:t>высота, проведенная к гипотенузе, равна 2 см. Чему равна</a:t>
            </a:r>
            <a:br>
              <a:rPr lang="ru-RU" sz="6200" dirty="0" smtClean="0"/>
            </a:br>
            <a:r>
              <a:rPr lang="ru-RU" sz="6200" dirty="0" smtClean="0"/>
              <a:t>гипотенуза треугольника?(Развитие осознанности и глубины ума).</a:t>
            </a:r>
          </a:p>
          <a:p>
            <a:pPr>
              <a:buNone/>
            </a:pPr>
            <a:r>
              <a:rPr lang="ru-RU" sz="6200" dirty="0" smtClean="0"/>
              <a:t/>
            </a:r>
            <a:br>
              <a:rPr lang="ru-RU" sz="6200" dirty="0" smtClean="0"/>
            </a:br>
            <a:r>
              <a:rPr lang="ru-RU" sz="6200" dirty="0" smtClean="0"/>
              <a:t>3).Докажите тождество:</a:t>
            </a:r>
            <a:br>
              <a:rPr lang="ru-RU" sz="620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Развитие качеств ума и  приемов умственной деятельности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Для развития анализа необходимо:</a:t>
            </a:r>
            <a:br>
              <a:rPr lang="ru-RU" dirty="0" smtClean="0"/>
            </a:br>
            <a:r>
              <a:rPr lang="ru-RU" dirty="0" smtClean="0"/>
              <a:t>-применять дополнительные построения,</a:t>
            </a:r>
            <a:br>
              <a:rPr lang="ru-RU" dirty="0" smtClean="0"/>
            </a:br>
            <a:r>
              <a:rPr lang="ru-RU" dirty="0" smtClean="0"/>
              <a:t>нестандартные идеи для решения задач;</a:t>
            </a:r>
            <a:br>
              <a:rPr lang="ru-RU" dirty="0" smtClean="0"/>
            </a:br>
            <a:r>
              <a:rPr lang="ru-RU" dirty="0" smtClean="0"/>
              <a:t>-обучать применению нисходящего и </a:t>
            </a:r>
            <a:br>
              <a:rPr lang="ru-RU" dirty="0" smtClean="0"/>
            </a:br>
            <a:r>
              <a:rPr lang="ru-RU" dirty="0" smtClean="0"/>
              <a:t>восходящего анализа для решения задач;</a:t>
            </a:r>
            <a:br>
              <a:rPr lang="ru-RU" dirty="0" smtClean="0"/>
            </a:br>
            <a:r>
              <a:rPr lang="ru-RU" dirty="0" smtClean="0"/>
              <a:t>-обучать нахождению достаточных</a:t>
            </a:r>
            <a:br>
              <a:rPr lang="ru-RU" dirty="0" smtClean="0"/>
            </a:br>
            <a:r>
              <a:rPr lang="ru-RU" dirty="0" smtClean="0"/>
              <a:t>признаков справедливости заключения,</a:t>
            </a:r>
            <a:br>
              <a:rPr lang="ru-RU" dirty="0" smtClean="0"/>
            </a:br>
            <a:r>
              <a:rPr lang="ru-RU" dirty="0" smtClean="0"/>
              <a:t>отбирать требуемый признак для решения</a:t>
            </a:r>
            <a:br>
              <a:rPr lang="ru-RU" dirty="0" smtClean="0"/>
            </a:br>
            <a:r>
              <a:rPr lang="ru-RU" dirty="0" smtClean="0"/>
              <a:t>задачи и т.д.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Литература: </a:t>
            </a:r>
            <a:r>
              <a:rPr lang="ru-RU" dirty="0" err="1" smtClean="0"/>
              <a:t>Фарков</a:t>
            </a:r>
            <a:r>
              <a:rPr lang="ru-RU" dirty="0" smtClean="0"/>
              <a:t> А.В. Развиваем навыки анализа</a:t>
            </a:r>
            <a:br>
              <a:rPr lang="ru-RU" dirty="0" smtClean="0"/>
            </a:br>
            <a:r>
              <a:rPr lang="ru-RU" dirty="0" smtClean="0"/>
              <a:t>на уроках геометрии. 90 упражнений по геометрии</a:t>
            </a:r>
            <a:br>
              <a:rPr lang="ru-RU" dirty="0" smtClean="0"/>
            </a:br>
            <a:r>
              <a:rPr lang="ru-RU" dirty="0" smtClean="0"/>
              <a:t>для 7 класса на развитие приема</a:t>
            </a:r>
            <a:br>
              <a:rPr lang="ru-RU" dirty="0" smtClean="0"/>
            </a:br>
            <a:r>
              <a:rPr lang="ru-RU" dirty="0" smtClean="0"/>
              <a:t>«Анализ».Чебоксары: КЛИО, 2004.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Развитие качеств ума и  приемов умственной деятельности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Упражнения на развитие приема умственной деятельности ( аналогии)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-Решите задачу, способом аналогичным только что решенной задаче.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-Найдите четвертое понятие, которое бы так соотносилось с  третьим понятием, как первое со вторым:</a:t>
            </a:r>
            <a:br>
              <a:rPr lang="ru-RU" dirty="0" smtClean="0"/>
            </a:br>
            <a:r>
              <a:rPr lang="ru-RU" dirty="0" smtClean="0"/>
              <a:t>угол – вершина угла; окружность - ? 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-На рисунке в верхнем ряду изображены 3 фигуры. Подумайте, как связаны первые две из них и укажите в наборе (а - г)четвертую фигуру, которая точно так же связана с третьей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Тексты домашних  олимпиад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9356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5 класс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*Установите закономерность в последовательности чисел и </a:t>
            </a:r>
            <a:br>
              <a:rPr lang="ru-RU" dirty="0" smtClean="0"/>
            </a:br>
            <a:r>
              <a:rPr lang="ru-RU" dirty="0" smtClean="0"/>
              <a:t>запишите еще три числа: 7, 8, 12, 21, 37, …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*Разместите на трех грузовиках 7 полных бочек, 7 бочек,</a:t>
            </a:r>
            <a:br>
              <a:rPr lang="ru-RU" dirty="0" smtClean="0"/>
            </a:br>
            <a:r>
              <a:rPr lang="ru-RU" dirty="0" smtClean="0"/>
              <a:t>наполненных на половину и 7 пустых бочек так, чтобы на всех</a:t>
            </a:r>
            <a:br>
              <a:rPr lang="ru-RU" dirty="0" smtClean="0"/>
            </a:br>
            <a:r>
              <a:rPr lang="ru-RU" dirty="0" smtClean="0"/>
              <a:t>грузовиках был одинаковый по массе груз?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*На школьной викторине участникам предложили 20 вопросов. За правильный ответ ученику ставилось 12 очков, а за неправильный списывали 10 очков. Сколько правильных ответов дал один из учеников, если он ответил на все вопросы и набрал 86 очков?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*Сколько прямоугольников изображено на рисунке ? 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 Сколько нулей стоит в конце произведения всех натуральных</a:t>
            </a:r>
            <a:br>
              <a:rPr lang="ru-RU" dirty="0" smtClean="0"/>
            </a:br>
            <a:r>
              <a:rPr lang="ru-RU" dirty="0" smtClean="0"/>
              <a:t>чисел от 10 до 25?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Тексты домашних олимпиад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2156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6 класс</a:t>
            </a:r>
          </a:p>
          <a:p>
            <a:pPr>
              <a:buNone/>
            </a:pP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dirty="0" smtClean="0"/>
              <a:t>1).Поставьте вместо звездочек цифры: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2).В ведре вместимостью 6 л находится 4 л молока, а в семилитровом</a:t>
            </a:r>
            <a:br>
              <a:rPr lang="ru-RU" dirty="0" smtClean="0"/>
            </a:br>
            <a:r>
              <a:rPr lang="ru-RU" dirty="0" smtClean="0"/>
              <a:t>– 6 л. Пользуясь этими ведрами и пустой трехлитровой банкой,</a:t>
            </a:r>
            <a:br>
              <a:rPr lang="ru-RU" dirty="0" smtClean="0"/>
            </a:br>
            <a:r>
              <a:rPr lang="ru-RU" dirty="0" smtClean="0"/>
              <a:t>разделите молоко пополам.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      3).Можно ли шахматную доску разрезать на прямоугольники</a:t>
            </a:r>
            <a:br>
              <a:rPr lang="ru-RU" dirty="0" smtClean="0"/>
            </a:br>
            <a:r>
              <a:rPr lang="ru-RU" dirty="0" smtClean="0"/>
              <a:t>размером 3×1?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       4).Разместите восемь козлят и девять гусей в пяти хлевах так, чтобы</a:t>
            </a:r>
            <a:br>
              <a:rPr lang="ru-RU" dirty="0" smtClean="0"/>
            </a:br>
            <a:r>
              <a:rPr lang="ru-RU" dirty="0" smtClean="0"/>
              <a:t>в каждом хлеве были и козлята и гуси, а число их ног равнялось 10.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      5)На столе стоят три одинаковых ящика, в одном находятся 2 </a:t>
            </a:r>
            <a:br>
              <a:rPr lang="ru-RU" dirty="0" smtClean="0"/>
            </a:br>
            <a:r>
              <a:rPr lang="ru-RU" dirty="0" smtClean="0"/>
              <a:t>черных шарика, в другом - 1 черный и 1 белый шарик, в третьем - </a:t>
            </a:r>
            <a:br>
              <a:rPr lang="ru-RU" dirty="0" smtClean="0"/>
            </a:br>
            <a:r>
              <a:rPr lang="ru-RU" dirty="0" smtClean="0"/>
              <a:t>два белых шарика. На ящиках написано: «2 белых», «2 черных»,</a:t>
            </a:r>
            <a:br>
              <a:rPr lang="ru-RU" dirty="0" smtClean="0"/>
            </a:br>
            <a:r>
              <a:rPr lang="ru-RU" dirty="0" smtClean="0"/>
              <a:t>«черный и белый». При этом известно, что ни одна из надписей не</a:t>
            </a:r>
            <a:br>
              <a:rPr lang="ru-RU" dirty="0" smtClean="0"/>
            </a:br>
            <a:r>
              <a:rPr lang="ru-RU" dirty="0" smtClean="0"/>
              <a:t>соответствует действительности. Как, вынув только один шарик,</a:t>
            </a:r>
            <a:br>
              <a:rPr lang="ru-RU" dirty="0" smtClean="0"/>
            </a:br>
            <a:r>
              <a:rPr lang="ru-RU" dirty="0" smtClean="0"/>
              <a:t>определить правильное расположение надписей?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Сравните числа: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Докажите, что если </a:t>
            </a:r>
            <a:r>
              <a:rPr lang="ru-RU" dirty="0" err="1" smtClean="0"/>
              <a:t>a</a:t>
            </a:r>
            <a:r>
              <a:rPr lang="ru-RU" dirty="0" smtClean="0"/>
              <a:t> (</a:t>
            </a:r>
            <a:r>
              <a:rPr lang="ru-RU" dirty="0" err="1" smtClean="0"/>
              <a:t>a</a:t>
            </a:r>
            <a:r>
              <a:rPr lang="ru-RU" dirty="0" smtClean="0"/>
              <a:t> + </a:t>
            </a:r>
            <a:r>
              <a:rPr lang="ru-RU" dirty="0" err="1" smtClean="0"/>
              <a:t>b</a:t>
            </a:r>
            <a:r>
              <a:rPr lang="ru-RU" dirty="0" smtClean="0"/>
              <a:t> + </a:t>
            </a:r>
            <a:r>
              <a:rPr lang="ru-RU" dirty="0" err="1" smtClean="0"/>
              <a:t>c</a:t>
            </a:r>
            <a:r>
              <a:rPr lang="ru-RU" dirty="0" smtClean="0"/>
              <a:t>) &lt; 0, то уравнение</a:t>
            </a:r>
            <a:br>
              <a:rPr lang="ru-RU" dirty="0" smtClean="0"/>
            </a:br>
            <a:r>
              <a:rPr lang="ru-RU" dirty="0" smtClean="0"/>
              <a:t>ax2+ </a:t>
            </a:r>
            <a:r>
              <a:rPr lang="ru-RU" dirty="0" err="1" smtClean="0"/>
              <a:t>bx</a:t>
            </a:r>
            <a:r>
              <a:rPr lang="ru-RU" dirty="0" smtClean="0"/>
              <a:t> + </a:t>
            </a:r>
            <a:r>
              <a:rPr lang="ru-RU" dirty="0" err="1" smtClean="0"/>
              <a:t>c</a:t>
            </a:r>
            <a:r>
              <a:rPr lang="ru-RU" dirty="0" smtClean="0"/>
              <a:t> = 0 имеет 2 действительных корня.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Из листа бумаги вырезали произвольный треугольник.</a:t>
            </a:r>
            <a:br>
              <a:rPr lang="ru-RU" dirty="0" smtClean="0"/>
            </a:br>
            <a:r>
              <a:rPr lang="ru-RU" dirty="0" smtClean="0"/>
              <a:t>Можно ли так загнуть три его угла, чтобы оставшаяся</a:t>
            </a:r>
            <a:br>
              <a:rPr lang="ru-RU" dirty="0" smtClean="0"/>
            </a:br>
            <a:r>
              <a:rPr lang="ru-RU" dirty="0" smtClean="0"/>
              <a:t>часть треугольника оказалась накрытой без</a:t>
            </a:r>
            <a:br>
              <a:rPr lang="ru-RU" dirty="0" smtClean="0"/>
            </a:br>
            <a:r>
              <a:rPr lang="ru-RU" dirty="0" smtClean="0"/>
              <a:t>просветов и наложений?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доске был нарисован параллелограмм ABCD и </a:t>
            </a:r>
            <a:br>
              <a:rPr lang="ru-RU" dirty="0" smtClean="0"/>
            </a:br>
            <a:r>
              <a:rPr lang="ru-RU" dirty="0" smtClean="0"/>
              <a:t>отмечены середина E стороны AB и середина F </a:t>
            </a:r>
            <a:br>
              <a:rPr lang="ru-RU" dirty="0" smtClean="0"/>
            </a:br>
            <a:r>
              <a:rPr lang="ru-RU" dirty="0" smtClean="0"/>
              <a:t>стороны CD. Дежурный стер параллелограмм, но</a:t>
            </a:r>
            <a:br>
              <a:rPr lang="ru-RU" dirty="0" smtClean="0"/>
            </a:br>
            <a:r>
              <a:rPr lang="ru-RU" dirty="0" smtClean="0"/>
              <a:t>оставил точки A, E, F. Как по этим точкам</a:t>
            </a:r>
            <a:br>
              <a:rPr lang="ru-RU" dirty="0" smtClean="0"/>
            </a:br>
            <a:r>
              <a:rPr lang="ru-RU" dirty="0" smtClean="0"/>
              <a:t>восстановить параллелограмм?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48006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Какой треугольник надо взять, чтобы после</a:t>
            </a:r>
            <a:br>
              <a:rPr lang="ru-RU" dirty="0" smtClean="0"/>
            </a:br>
            <a:r>
              <a:rPr lang="ru-RU" dirty="0" smtClean="0"/>
              <a:t>проведения в нем одного отрезка получить все</a:t>
            </a:r>
            <a:br>
              <a:rPr lang="ru-RU" dirty="0" smtClean="0"/>
            </a:br>
            <a:r>
              <a:rPr lang="ru-RU" dirty="0" smtClean="0"/>
              <a:t>известные виды треугольников: равносторонний,</a:t>
            </a:r>
            <a:br>
              <a:rPr lang="ru-RU" dirty="0" smtClean="0"/>
            </a:br>
            <a:r>
              <a:rPr lang="ru-RU" dirty="0" smtClean="0"/>
              <a:t>равнобедренный, разносторонний, прямоугольный,</a:t>
            </a:r>
            <a:br>
              <a:rPr lang="ru-RU" dirty="0" smtClean="0"/>
            </a:br>
            <a:r>
              <a:rPr lang="ru-RU" dirty="0" smtClean="0"/>
              <a:t>остроугольный, тупоугольный?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     Пусть </a:t>
            </a:r>
            <a:r>
              <a:rPr lang="ru-RU" dirty="0" err="1" smtClean="0"/>
              <a:t>a</a:t>
            </a:r>
            <a:r>
              <a:rPr lang="ru-RU" dirty="0" smtClean="0"/>
              <a:t> и </a:t>
            </a:r>
            <a:r>
              <a:rPr lang="ru-RU" dirty="0" err="1" smtClean="0"/>
              <a:t>b</a:t>
            </a:r>
            <a:r>
              <a:rPr lang="ru-RU" dirty="0" smtClean="0"/>
              <a:t> – катеты прямоугольного треугольника,</a:t>
            </a:r>
            <a:br>
              <a:rPr lang="ru-RU" dirty="0" smtClean="0"/>
            </a:br>
            <a:r>
              <a:rPr lang="ru-RU" dirty="0" smtClean="0"/>
              <a:t>а </a:t>
            </a:r>
            <a:r>
              <a:rPr lang="ru-RU" dirty="0" err="1" smtClean="0"/>
              <a:t>c</a:t>
            </a:r>
            <a:r>
              <a:rPr lang="ru-RU" dirty="0" smtClean="0"/>
              <a:t> - гипотенуза. Что больше: </a:t>
            </a:r>
            <a:r>
              <a:rPr lang="ru-RU" dirty="0" err="1" smtClean="0"/>
              <a:t>a+</a:t>
            </a:r>
            <a:r>
              <a:rPr lang="ru-RU" dirty="0" smtClean="0"/>
              <a:t> </a:t>
            </a:r>
            <a:r>
              <a:rPr lang="ru-RU" dirty="0" err="1" smtClean="0"/>
              <a:t>b</a:t>
            </a:r>
            <a:r>
              <a:rPr lang="ru-RU" dirty="0" smtClean="0"/>
              <a:t> или </a:t>
            </a:r>
            <a:r>
              <a:rPr lang="ru-RU" dirty="0" err="1" smtClean="0"/>
              <a:t>c</a:t>
            </a:r>
            <a:r>
              <a:rPr lang="ru-RU" dirty="0" smtClean="0"/>
              <a:t>?</a:t>
            </a:r>
            <a:br>
              <a:rPr lang="ru-RU" dirty="0" smtClean="0"/>
            </a:b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Какие треугольники можно разрезать на два</a:t>
            </a:r>
            <a:br>
              <a:rPr lang="ru-RU" dirty="0" smtClean="0"/>
            </a:br>
            <a:r>
              <a:rPr lang="ru-RU" dirty="0" smtClean="0"/>
              <a:t>равнобедренных треугольника?</a:t>
            </a: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48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Парус имеет вид четырехугольника ABCD, углы A, C и D которого равны 45º. Найдите площадь </a:t>
            </a:r>
            <a:r>
              <a:rPr lang="ru-RU" dirty="0" err="1" smtClean="0"/>
              <a:t>паруса,если</a:t>
            </a:r>
            <a:r>
              <a:rPr lang="ru-RU" dirty="0" smtClean="0"/>
              <a:t> BD = 4 м.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На реке расположено два острова A и B. Туристы,</a:t>
            </a:r>
            <a:br>
              <a:rPr lang="ru-RU" dirty="0" smtClean="0"/>
            </a:br>
            <a:r>
              <a:rPr lang="ru-RU" dirty="0" smtClean="0"/>
              <a:t>отправившись от острова A, желают попасть на</a:t>
            </a:r>
            <a:br>
              <a:rPr lang="ru-RU" dirty="0" smtClean="0"/>
            </a:br>
            <a:r>
              <a:rPr lang="ru-RU" dirty="0" smtClean="0"/>
              <a:t>остров B, побывав поочередно на обоих берегах реки.</a:t>
            </a:r>
            <a:br>
              <a:rPr lang="ru-RU" dirty="0" smtClean="0"/>
            </a:br>
            <a:r>
              <a:rPr lang="ru-RU" dirty="0" smtClean="0"/>
              <a:t>Как они должны проложить маршрут, чтобы путь</a:t>
            </a:r>
            <a:br>
              <a:rPr lang="ru-RU" dirty="0" smtClean="0"/>
            </a:br>
            <a:r>
              <a:rPr lang="ru-RU" dirty="0" smtClean="0"/>
              <a:t>имел бы наименьшую длину (берега реки считать</a:t>
            </a:r>
            <a:br>
              <a:rPr lang="ru-RU" dirty="0" smtClean="0"/>
            </a:br>
            <a:r>
              <a:rPr lang="ru-RU" dirty="0" smtClean="0"/>
              <a:t>прямыми линиями, а острова A и B – точками)?</a:t>
            </a:r>
            <a:br>
              <a:rPr lang="ru-RU" dirty="0" smtClean="0"/>
            </a:b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Докажите, что </a:t>
            </a:r>
            <a:r>
              <a:rPr lang="ru-RU" dirty="0" err="1" smtClean="0"/>
              <a:t>sin</a:t>
            </a:r>
            <a:r>
              <a:rPr lang="ru-RU" dirty="0" smtClean="0"/>
              <a:t> 10º - число иррациональное.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 err="1" smtClean="0"/>
              <a:t>Фарков</a:t>
            </a:r>
            <a:r>
              <a:rPr lang="ru-RU" dirty="0" smtClean="0"/>
              <a:t> А.В. Готовимся к олимпиадам по математике: </a:t>
            </a:r>
            <a:r>
              <a:rPr lang="ru-RU" dirty="0" err="1" smtClean="0"/>
              <a:t>Учеб.-метод</a:t>
            </a:r>
            <a:r>
              <a:rPr lang="ru-RU" dirty="0" smtClean="0"/>
              <a:t>. пособие. – М.: Издательство «Экзамен», 2006 - 2010.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Первая книга по  данному вопросу</a:t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err="1" smtClean="0">
                <a:solidFill>
                  <a:srgbClr val="C00000"/>
                </a:solidFill>
              </a:rPr>
              <a:t>Фарков</a:t>
            </a:r>
            <a:r>
              <a:rPr lang="ru-RU" b="1" dirty="0" smtClean="0">
                <a:solidFill>
                  <a:srgbClr val="C00000"/>
                </a:solidFill>
              </a:rPr>
              <a:t> А.В. </a:t>
            </a:r>
            <a:r>
              <a:rPr lang="ru-RU" b="1" dirty="0" smtClean="0">
                <a:solidFill>
                  <a:srgbClr val="7030A0"/>
                </a:solidFill>
              </a:rPr>
              <a:t>Как готовить учащихся к математическим олимпиадам.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М.: Чистые  пруды, 2006. 32 с.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Внеклассная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Кружки, </a:t>
            </a:r>
            <a:r>
              <a:rPr lang="ru-RU" dirty="0" err="1" smtClean="0"/>
              <a:t>элективы</a:t>
            </a:r>
            <a:r>
              <a:rPr lang="ru-RU" dirty="0" smtClean="0"/>
              <a:t>, спецкурсы…;</a:t>
            </a:r>
          </a:p>
          <a:p>
            <a:r>
              <a:rPr lang="ru-RU" dirty="0" smtClean="0"/>
              <a:t>Недели (декады) математики;</a:t>
            </a:r>
          </a:p>
          <a:p>
            <a:r>
              <a:rPr lang="ru-RU" dirty="0" smtClean="0"/>
              <a:t>Соревнования  (4 раза в год:</a:t>
            </a:r>
            <a:br>
              <a:rPr lang="ru-RU" dirty="0" smtClean="0"/>
            </a:br>
            <a:r>
              <a:rPr lang="ru-RU" u="sng" dirty="0" smtClean="0"/>
              <a:t>Октябрь</a:t>
            </a:r>
            <a:r>
              <a:rPr lang="ru-RU" dirty="0" smtClean="0"/>
              <a:t>: традиционные математические олимпиады;</a:t>
            </a:r>
            <a:br>
              <a:rPr lang="ru-RU" dirty="0" smtClean="0"/>
            </a:br>
            <a:r>
              <a:rPr lang="ru-RU" u="sng" dirty="0" smtClean="0"/>
              <a:t>Февраль</a:t>
            </a:r>
            <a:r>
              <a:rPr lang="ru-RU" dirty="0" smtClean="0"/>
              <a:t>: турниры Архимеда (4 – 6 классы), регаты (7 – 8 классы), карусели (9 классы), бои (10 – 11 классы)</a:t>
            </a:r>
            <a:br>
              <a:rPr lang="ru-RU" dirty="0" smtClean="0"/>
            </a:br>
            <a:r>
              <a:rPr lang="ru-RU" u="sng" dirty="0" smtClean="0"/>
              <a:t>Март:</a:t>
            </a:r>
            <a:r>
              <a:rPr lang="ru-RU" dirty="0" smtClean="0"/>
              <a:t> Кенгуру</a:t>
            </a:r>
            <a:br>
              <a:rPr lang="ru-RU" dirty="0" smtClean="0"/>
            </a:br>
            <a:r>
              <a:rPr lang="ru-RU" u="sng" dirty="0" smtClean="0"/>
              <a:t>Май:</a:t>
            </a:r>
            <a:r>
              <a:rPr lang="ru-RU" dirty="0" smtClean="0"/>
              <a:t> Устная олимпиада или командное соревнование.)</a:t>
            </a:r>
          </a:p>
          <a:p>
            <a:r>
              <a:rPr lang="ru-RU" dirty="0" smtClean="0"/>
              <a:t>Стенная печать</a:t>
            </a:r>
          </a:p>
          <a:p>
            <a:r>
              <a:rPr lang="ru-RU" dirty="0" smtClean="0"/>
              <a:t>Роль шахмат.</a:t>
            </a: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Книги </a:t>
            </a:r>
            <a:r>
              <a:rPr lang="ru-RU" dirty="0" err="1" smtClean="0"/>
              <a:t>Фаркова</a:t>
            </a:r>
            <a:r>
              <a:rPr lang="ru-RU" dirty="0" smtClean="0"/>
              <a:t> А.В.</a:t>
            </a:r>
            <a:br>
              <a:rPr lang="ru-RU" dirty="0" smtClean="0"/>
            </a:br>
            <a:r>
              <a:rPr lang="ru-RU" dirty="0" smtClean="0"/>
              <a:t>по внеклассной работе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844824"/>
            <a:ext cx="7498080" cy="440357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Математические кружки в школе. 5 – 8 классы.</a:t>
            </a:r>
            <a:br>
              <a:rPr lang="ru-RU" dirty="0" smtClean="0"/>
            </a:br>
            <a:r>
              <a:rPr lang="ru-RU" dirty="0" smtClean="0"/>
              <a:t>М.: Айрис-пресс, 2005 – 2008 гг.</a:t>
            </a:r>
          </a:p>
          <a:p>
            <a:r>
              <a:rPr lang="ru-RU" dirty="0" smtClean="0"/>
              <a:t> Внеклассная работа по математике. 5 -11</a:t>
            </a:r>
            <a:br>
              <a:rPr lang="ru-RU" dirty="0" smtClean="0"/>
            </a:br>
            <a:r>
              <a:rPr lang="ru-RU" dirty="0" smtClean="0"/>
              <a:t>классы. М.: Айрис-пресс, 2006 – 2009 гг.</a:t>
            </a:r>
          </a:p>
          <a:p>
            <a:r>
              <a:rPr lang="ru-RU" dirty="0" smtClean="0"/>
              <a:t>Организация внеклассной работы по математике</a:t>
            </a:r>
            <a:br>
              <a:rPr lang="ru-RU" dirty="0" smtClean="0"/>
            </a:br>
            <a:r>
              <a:rPr lang="ru-RU" dirty="0" smtClean="0"/>
              <a:t>в современной общеобразовательной школе. 5 – </a:t>
            </a:r>
            <a:br>
              <a:rPr lang="ru-RU" dirty="0" smtClean="0"/>
            </a:br>
            <a:r>
              <a:rPr lang="ru-RU" dirty="0" smtClean="0"/>
              <a:t>11 классы. М.: ИЛЕКСА, 2016.</a:t>
            </a:r>
          </a:p>
          <a:p>
            <a:r>
              <a:rPr lang="ru-RU" dirty="0" smtClean="0"/>
              <a:t> Методы решения олимпиадных задач. 10 – 11</a:t>
            </a:r>
            <a:br>
              <a:rPr lang="ru-RU" dirty="0" smtClean="0"/>
            </a:br>
            <a:r>
              <a:rPr lang="ru-RU" dirty="0" smtClean="0"/>
              <a:t>класс. М.: ИЛЕКСА, 2011 – 2015 гг.</a:t>
            </a:r>
          </a:p>
          <a:p>
            <a:r>
              <a:rPr lang="ru-RU" dirty="0" smtClean="0"/>
              <a:t>Математические олимпиады: методика</a:t>
            </a:r>
            <a:br>
              <a:rPr lang="ru-RU" dirty="0" smtClean="0"/>
            </a:br>
            <a:r>
              <a:rPr lang="ru-RU" dirty="0" smtClean="0"/>
              <a:t>подготовки. 5 – 8 классы. М.:ВАКО. 2012-2016 гг.</a:t>
            </a: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Внешкольная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8028384" cy="4800600"/>
          </a:xfrm>
        </p:spPr>
        <p:txBody>
          <a:bodyPr/>
          <a:lstStyle/>
          <a:p>
            <a:r>
              <a:rPr lang="ru-RU" dirty="0" smtClean="0"/>
              <a:t>кружки, факультативы (при вузах, межшкольные);</a:t>
            </a:r>
          </a:p>
          <a:p>
            <a:r>
              <a:rPr lang="ru-RU" dirty="0" smtClean="0"/>
              <a:t>летняя школа;</a:t>
            </a:r>
          </a:p>
          <a:p>
            <a:r>
              <a:rPr lang="ru-RU" dirty="0" smtClean="0"/>
              <a:t>математические соревнования;</a:t>
            </a:r>
          </a:p>
          <a:p>
            <a:r>
              <a:rPr lang="ru-RU" dirty="0" smtClean="0"/>
              <a:t>подготовительные курсы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Устная олимпиада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Набор задач для первого этапа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       Имеется два сосуда вместимостью 5 л и 7 л. Как с </a:t>
            </a:r>
            <a:br>
              <a:rPr lang="ru-RU" dirty="0" smtClean="0"/>
            </a:br>
            <a:r>
              <a:rPr lang="ru-RU" dirty="0" smtClean="0"/>
              <a:t>помощью таких сосудов налить 6 л?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Учащиеся школы решили организовать</a:t>
            </a:r>
            <a:br>
              <a:rPr lang="ru-RU" dirty="0" smtClean="0"/>
            </a:br>
            <a:r>
              <a:rPr lang="ru-RU" dirty="0" smtClean="0"/>
              <a:t>инструментальный ансамбль. Михаил играет на</a:t>
            </a:r>
            <a:br>
              <a:rPr lang="ru-RU" dirty="0" smtClean="0"/>
            </a:br>
            <a:r>
              <a:rPr lang="ru-RU" dirty="0" smtClean="0"/>
              <a:t>саксофоне. Пианист учится в 9 классе. Ударника зовут</a:t>
            </a:r>
            <a:br>
              <a:rPr lang="ru-RU" dirty="0" smtClean="0"/>
            </a:br>
            <a:r>
              <a:rPr lang="ru-RU" dirty="0" smtClean="0"/>
              <a:t>не Валерием, а ученика 10 класса зовут не Леонидом.</a:t>
            </a:r>
            <a:br>
              <a:rPr lang="ru-RU" dirty="0" smtClean="0"/>
            </a:br>
            <a:r>
              <a:rPr lang="ru-RU" dirty="0" smtClean="0"/>
              <a:t>Михаил учится не в 11 классе. Андрей – не пианист и не</a:t>
            </a:r>
            <a:br>
              <a:rPr lang="ru-RU" dirty="0" smtClean="0"/>
            </a:br>
            <a:r>
              <a:rPr lang="ru-RU" dirty="0" smtClean="0"/>
              <a:t>ученик 8 класса. Валерий учится не в 9 классе, а </a:t>
            </a:r>
            <a:br>
              <a:rPr lang="ru-RU" dirty="0" smtClean="0"/>
            </a:br>
            <a:r>
              <a:rPr lang="ru-RU" dirty="0" smtClean="0"/>
              <a:t>ударник – не в 11. Леонид играет не на контрабасе. На</a:t>
            </a:r>
            <a:br>
              <a:rPr lang="ru-RU" dirty="0" smtClean="0"/>
            </a:br>
            <a:r>
              <a:rPr lang="ru-RU" dirty="0" smtClean="0"/>
              <a:t>каком инструменте играет Валерий, и в каком классе</a:t>
            </a:r>
            <a:br>
              <a:rPr lang="ru-RU" dirty="0" smtClean="0"/>
            </a:br>
            <a:r>
              <a:rPr lang="ru-RU" dirty="0" smtClean="0"/>
              <a:t>он учится?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Имеется 4 пакета разной массы и весы с 2 чашечками</a:t>
            </a:r>
            <a:br>
              <a:rPr lang="ru-RU" dirty="0" smtClean="0"/>
            </a:br>
            <a:r>
              <a:rPr lang="ru-RU" dirty="0" smtClean="0"/>
              <a:t>без гирь. С помощью 5 взвешиваний расположите</a:t>
            </a:r>
            <a:br>
              <a:rPr lang="ru-RU" dirty="0" smtClean="0"/>
            </a:br>
            <a:r>
              <a:rPr lang="ru-RU" dirty="0" smtClean="0"/>
              <a:t>пакеты по весу.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Найти значение дроби:  </a:t>
            </a: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864096"/>
          </a:xfrm>
        </p:spPr>
        <p:txBody>
          <a:bodyPr/>
          <a:lstStyle/>
          <a:p>
            <a:r>
              <a:rPr lang="ru-RU" dirty="0" smtClean="0"/>
              <a:t>Устная олимпиада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836712"/>
            <a:ext cx="8034096" cy="54116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Набор задач для второго этапа</a:t>
            </a:r>
            <a:br>
              <a:rPr lang="ru-RU" sz="1600" dirty="0" smtClean="0"/>
            </a:br>
            <a:r>
              <a:rPr lang="ru-RU" sz="1600" dirty="0" smtClean="0"/>
              <a:t>На столе ваза, в которой находится 11 конфет. Двое по очереди берут по одной, две или три конфеты. Проиграет тот, кому осталась последняя конфета. Кто выиграет при правильной стратегии, если</a:t>
            </a:r>
            <a:br>
              <a:rPr lang="ru-RU" sz="1600" dirty="0" smtClean="0"/>
            </a:br>
            <a:r>
              <a:rPr lang="ru-RU" sz="1600" dirty="0" smtClean="0"/>
              <a:t>начинает первый?</a:t>
            </a:r>
          </a:p>
          <a:p>
            <a:pPr>
              <a:buNone/>
            </a:pPr>
            <a:r>
              <a:rPr lang="ru-RU" sz="1600" dirty="0" smtClean="0"/>
              <a:t>Дан угол в 37º. Построить циркулем угол в 3º.</a:t>
            </a:r>
          </a:p>
          <a:p>
            <a:pPr>
              <a:buNone/>
            </a:pPr>
            <a:r>
              <a:rPr lang="ru-RU" sz="1600" dirty="0" smtClean="0"/>
              <a:t>       Из пунктов А и В одновременно навстречу друг другу вышли 2  пешехода и встретились на расстоянии 300 м от А. Дойдя первый до В, а второй до А, они оба повернули обратно и встретились на расстоянии 400 м от В. Найти длину АВ.</a:t>
            </a:r>
          </a:p>
          <a:p>
            <a:pPr>
              <a:buNone/>
            </a:pPr>
            <a:r>
              <a:rPr lang="ru-RU" sz="1600" dirty="0" smtClean="0"/>
              <a:t>Сравнить </a:t>
            </a:r>
            <a:br>
              <a:rPr lang="ru-RU" sz="1600" dirty="0" smtClean="0"/>
            </a:br>
            <a:r>
              <a:rPr lang="ru-RU" sz="1600" dirty="0" smtClean="0"/>
              <a:t>В школьной математической олимпиаде участвуют 9 учеников 7  класса. За каждую решенную задачу ученик получает 2 зачетных очка, а за каждую нерешенную или решенную неправильно получает - 1  зачетное очко (или одно штрафное очко). Всего для решения было предложено 10 задач. Докажите, что среди участников олимпиады найдется, по крайней мере, 2 ученика, набравших одинаковое число очков. (Считается, что ученик, набравший штрафных очков больше, чем зачетных, набрал 0 б).</a:t>
            </a:r>
          </a:p>
          <a:p>
            <a:pPr>
              <a:buNone/>
            </a:pPr>
            <a:r>
              <a:rPr lang="ru-RU" sz="1600" dirty="0" err="1" smtClean="0"/>
              <a:t>Фарков</a:t>
            </a:r>
            <a:r>
              <a:rPr lang="ru-RU" sz="1600" dirty="0" smtClean="0"/>
              <a:t> А.В. Математические кружки в школе. 5 – 8 классы. – М.: Айрис-</a:t>
            </a:r>
            <a:br>
              <a:rPr lang="ru-RU" sz="1600" dirty="0" smtClean="0"/>
            </a:br>
            <a:r>
              <a:rPr lang="ru-RU" sz="1600" dirty="0" smtClean="0"/>
              <a:t>пресс, 2005 - 2010.</a:t>
            </a:r>
            <a:br>
              <a:rPr lang="ru-RU" sz="1600" dirty="0" smtClean="0"/>
            </a:br>
            <a:r>
              <a:rPr lang="ru-RU" sz="1600" dirty="0" err="1" smtClean="0"/>
              <a:t>Фарков</a:t>
            </a:r>
            <a:r>
              <a:rPr lang="ru-RU" sz="1600" dirty="0" smtClean="0"/>
              <a:t> А.В. Математические олимпиады: методика подготовки: 5 – 8 </a:t>
            </a:r>
            <a:br>
              <a:rPr lang="ru-RU" sz="1600" dirty="0" smtClean="0"/>
            </a:br>
            <a:r>
              <a:rPr lang="ru-RU" sz="1600" dirty="0" smtClean="0"/>
              <a:t>классы. – М.: ВАКО,2012-2016.</a:t>
            </a:r>
            <a:endParaRPr lang="ru-RU" sz="1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Заочная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Школа «Авангард» и другие;</a:t>
            </a:r>
          </a:p>
          <a:p>
            <a:r>
              <a:rPr lang="ru-RU" dirty="0" smtClean="0"/>
              <a:t>Школы одаренных учащихся</a:t>
            </a:r>
          </a:p>
          <a:p>
            <a:r>
              <a:rPr lang="ru-RU" dirty="0" smtClean="0"/>
              <a:t> Журналы, газеты – конкурсы.</a:t>
            </a: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</a:t>
            </a:r>
            <a:r>
              <a:rPr lang="ru-RU" dirty="0" err="1" smtClean="0"/>
              <a:t>a.farkov@mail.ru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8-921-47-229-74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Математические олимпиады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Цели проведения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История олимпиад </a:t>
            </a:r>
            <a:r>
              <a:rPr lang="ru-RU" dirty="0" smtClean="0"/>
              <a:t>- более 110 лет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Виды олимпиад: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традиционные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нестандартные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многоуровневые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заочные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для будущих абитуриентов вузов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дистанционные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«Кенгуру»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Цели проведения олимпиад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28800"/>
            <a:ext cx="7890080" cy="461960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расширение кругозора учащихся;</a:t>
            </a: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развитие интереса учащихся к математике;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выявление наиболее интеллектуально  одаренных учащихся по математике;</a:t>
            </a: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содействие целенаправленному выбору профессии;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воспитание организованности, дисциплинированности, воли;</a:t>
            </a: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формирование мотивации к систематическим  занятиям внеклассной и внешкольной работой;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пробуждение желания учащихся самостоятельно  приобретать знания и применять их на практике;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Цели проведения олимпиад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480060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сравнение качества работы с учащимися в  различных школах;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формирование и закрепление интереса математически способных учащихся к  регулярным дополнительным занятиям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математикой;</a:t>
            </a: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повышение качества работы учителей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математики в школах и развитие системы работы с одаренными учащимися;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отбор наиболее способных учащихся в каждом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муниципальном образовании;</a:t>
            </a: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формирование регионального списка наиболее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одаренных учащихся;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8172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Проблемы олимпиадного движения: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48006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меньше проводится олимпиад для учащихся 5 – 8  </a:t>
            </a:r>
            <a:r>
              <a:rPr lang="ru-RU" sz="2400" dirty="0" err="1" smtClean="0"/>
              <a:t>кл</a:t>
            </a:r>
            <a:r>
              <a:rPr lang="ru-RU" sz="2400" dirty="0" smtClean="0"/>
              <a:t>;</a:t>
            </a:r>
          </a:p>
          <a:p>
            <a:r>
              <a:rPr lang="ru-RU" sz="2400" dirty="0" err="1" smtClean="0"/>
              <a:t>нерешаемые</a:t>
            </a:r>
            <a:r>
              <a:rPr lang="ru-RU" sz="2400" dirty="0" smtClean="0"/>
              <a:t> тексты муниципальных олимпиад (пример:</a:t>
            </a:r>
            <a:br>
              <a:rPr lang="ru-RU" sz="2400" dirty="0" smtClean="0"/>
            </a:br>
            <a:r>
              <a:rPr lang="ru-RU" sz="2400" dirty="0" smtClean="0"/>
              <a:t>2015 – 10 классы) (гуманность олимпиады: 40 – 60 %);</a:t>
            </a:r>
          </a:p>
          <a:p>
            <a:r>
              <a:rPr lang="ru-RU" sz="2400" dirty="0" smtClean="0"/>
              <a:t> проведение олимпиад;</a:t>
            </a:r>
          </a:p>
          <a:p>
            <a:r>
              <a:rPr lang="ru-RU" sz="2400" dirty="0" smtClean="0"/>
              <a:t>выявление победителей и призеров;</a:t>
            </a:r>
          </a:p>
          <a:p>
            <a:r>
              <a:rPr lang="ru-RU" sz="2400" dirty="0" smtClean="0"/>
              <a:t> подготовка учащихся к участию в олимпиадах;</a:t>
            </a:r>
          </a:p>
          <a:p>
            <a:r>
              <a:rPr lang="ru-RU" sz="2400" dirty="0" smtClean="0"/>
              <a:t> падение уровня общей математической подготовки</a:t>
            </a:r>
            <a:br>
              <a:rPr lang="ru-RU" sz="2400" dirty="0" smtClean="0"/>
            </a:br>
            <a:r>
              <a:rPr lang="ru-RU" sz="2400" dirty="0" smtClean="0"/>
              <a:t>учащихся (2015 – 21 место России на международной</a:t>
            </a:r>
            <a:br>
              <a:rPr lang="ru-RU" sz="2400" dirty="0" smtClean="0"/>
            </a:br>
            <a:r>
              <a:rPr lang="ru-RU" sz="2400" dirty="0" smtClean="0"/>
              <a:t>олимпиаде; отсутствие учеников Архангельской области</a:t>
            </a:r>
            <a:br>
              <a:rPr lang="ru-RU" sz="2400" dirty="0" smtClean="0"/>
            </a:br>
            <a:r>
              <a:rPr lang="ru-RU" sz="2400" dirty="0" smtClean="0"/>
              <a:t>на всероссийской олимпиаде по математике в 2016 г. </a:t>
            </a:r>
            <a:br>
              <a:rPr lang="ru-RU" sz="2400" dirty="0" smtClean="0"/>
            </a:br>
            <a:r>
              <a:rPr lang="ru-RU" sz="2400" dirty="0" smtClean="0"/>
              <a:t>Кировская обл. – 15 участников, 5 призеров);</a:t>
            </a:r>
            <a:br>
              <a:rPr lang="ru-RU" sz="2400" dirty="0" smtClean="0"/>
            </a:br>
            <a:r>
              <a:rPr lang="ru-RU" sz="2400" dirty="0" smtClean="0"/>
              <a:t> …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КНР?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47800"/>
            <a:ext cx="8244408" cy="4800600"/>
          </a:xfrm>
        </p:spPr>
        <p:txBody>
          <a:bodyPr>
            <a:normAutofit/>
          </a:bodyPr>
          <a:lstStyle/>
          <a:p>
            <a:r>
              <a:rPr lang="ru-RU" dirty="0" smtClean="0"/>
              <a:t>В программах больше часов на</a:t>
            </a:r>
            <a:br>
              <a:rPr lang="ru-RU" dirty="0" smtClean="0"/>
            </a:br>
            <a:r>
              <a:rPr lang="ru-RU" dirty="0" smtClean="0"/>
              <a:t>математику;</a:t>
            </a:r>
          </a:p>
          <a:p>
            <a:r>
              <a:rPr lang="ru-RU" dirty="0" smtClean="0"/>
              <a:t>Система обучения по В.Ф. Шаталову                 ( с 1970г);</a:t>
            </a:r>
          </a:p>
          <a:p>
            <a:r>
              <a:rPr lang="ru-RU" dirty="0" smtClean="0"/>
              <a:t>Создание в каждой провинции школы № 1;</a:t>
            </a:r>
          </a:p>
          <a:p>
            <a:r>
              <a:rPr lang="ru-RU" dirty="0" smtClean="0"/>
              <a:t>Длительные сборы для одаренных детей;</a:t>
            </a:r>
          </a:p>
          <a:p>
            <a:pPr>
              <a:buNone/>
            </a:pPr>
            <a:r>
              <a:rPr lang="ru-RU" dirty="0" smtClean="0"/>
              <a:t>       …</a:t>
            </a:r>
            <a:br>
              <a:rPr lang="ru-RU" dirty="0" smtClean="0"/>
            </a:br>
            <a:r>
              <a:rPr lang="ru-RU" dirty="0" smtClean="0"/>
              <a:t>Итог: за последние 15 лет 12 лет на первом</a:t>
            </a:r>
            <a:br>
              <a:rPr lang="ru-RU" dirty="0" smtClean="0"/>
            </a:br>
            <a:r>
              <a:rPr lang="ru-RU" dirty="0" smtClean="0"/>
              <a:t>месте</a:t>
            </a:r>
            <a:endParaRPr lang="ru-RU" dirty="0"/>
          </a:p>
        </p:txBody>
      </p:sp>
      <p:pic>
        <p:nvPicPr>
          <p:cNvPr id="4" name="Picture 2" descr="Фарков Александр Викторо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88640"/>
            <a:ext cx="1119005" cy="1549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235</TotalTime>
  <Words>701</Words>
  <Application>Microsoft Office PowerPoint</Application>
  <PresentationFormat>Экран (4:3)</PresentationFormat>
  <Paragraphs>240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Солнцестояние</vt:lpstr>
      <vt:lpstr>Система подготовки учащихся к олимпиадам по математике </vt:lpstr>
      <vt:lpstr>Из «Концепции развития  математического  образования в РФ»</vt:lpstr>
      <vt:lpstr>Фарков  Александр  Викторович.</vt:lpstr>
      <vt:lpstr>Слайд 4</vt:lpstr>
      <vt:lpstr>Математические олимпиады</vt:lpstr>
      <vt:lpstr>Цели проведения олимпиад</vt:lpstr>
      <vt:lpstr>Цели проведения олимпиад</vt:lpstr>
      <vt:lpstr>Проблемы олимпиадного движения:</vt:lpstr>
      <vt:lpstr>Почему КНР?</vt:lpstr>
      <vt:lpstr>Школьные олимпиады (4-11 классы)</vt:lpstr>
      <vt:lpstr>Требования к тексту  школьной олимпиады</vt:lpstr>
      <vt:lpstr>Требования к тексту  школьной   олимпиады </vt:lpstr>
      <vt:lpstr>Муниципальные олимпиады</vt:lpstr>
      <vt:lpstr>Жюри олимпиады</vt:lpstr>
      <vt:lpstr>Требования к тексту</vt:lpstr>
      <vt:lpstr>Требования к тексту</vt:lpstr>
      <vt:lpstr>Требования к тексту</vt:lpstr>
      <vt:lpstr>Подготовка учителя</vt:lpstr>
      <vt:lpstr>Основные направления работы учителя по подготовке учащихся к  олимпиадам</vt:lpstr>
      <vt:lpstr>Основная цель подготовки к  математическим олимпиадам </vt:lpstr>
      <vt:lpstr>Работа учителя на уроке</vt:lpstr>
      <vt:lpstr>Примеры задач</vt:lpstr>
      <vt:lpstr>Примеры задач</vt:lpstr>
      <vt:lpstr>Примеры задач</vt:lpstr>
      <vt:lpstr>Примеры задач</vt:lpstr>
      <vt:lpstr>Олимпиадные задачи по геометрии</vt:lpstr>
      <vt:lpstr>Развитие качеств ума и  приемов умственной  деятельности</vt:lpstr>
      <vt:lpstr>Развитие качеств ума и  приемов умственной деятельности</vt:lpstr>
      <vt:lpstr>Развитие качеств ума и  приемов умственной  деятельности</vt:lpstr>
      <vt:lpstr>Развитие качеств ума и  приемов умственной деятельности</vt:lpstr>
      <vt:lpstr>Развитие качеств ума и  приемов умственной деятельности</vt:lpstr>
      <vt:lpstr>Развитие качеств ума и  приемов умственной деятельности</vt:lpstr>
      <vt:lpstr>Развитие качеств ума и  приемов умственной деятельности</vt:lpstr>
      <vt:lpstr>Тексты домашних  олимпиад</vt:lpstr>
      <vt:lpstr>Тексты домашних олимпиад</vt:lpstr>
      <vt:lpstr>Домашнее задание</vt:lpstr>
      <vt:lpstr>Домашнее задание</vt:lpstr>
      <vt:lpstr>Домашнее задание</vt:lpstr>
      <vt:lpstr>Слайд 39</vt:lpstr>
      <vt:lpstr>Внеклассная работа</vt:lpstr>
      <vt:lpstr>Книги Фаркова А.В. по внеклассной работе</vt:lpstr>
      <vt:lpstr>Внешкольная работа</vt:lpstr>
      <vt:lpstr>Устная олимпиада</vt:lpstr>
      <vt:lpstr>Устная олимпиада</vt:lpstr>
      <vt:lpstr>Заочная работа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саша</cp:lastModifiedBy>
  <cp:revision>26</cp:revision>
  <dcterms:created xsi:type="dcterms:W3CDTF">2017-03-01T16:03:50Z</dcterms:created>
  <dcterms:modified xsi:type="dcterms:W3CDTF">2017-03-02T20:17:15Z</dcterms:modified>
</cp:coreProperties>
</file>