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Complex Object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Сложное дополнение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2132856"/>
            <a:ext cx="2304256" cy="18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глагол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59832" y="2132856"/>
            <a:ext cx="2232248" cy="18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объект</a:t>
            </a:r>
            <a:endParaRPr lang="ru-RU" sz="4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80112" y="2132856"/>
            <a:ext cx="2880320" cy="18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инфинитив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4149080"/>
            <a:ext cx="7920880" cy="8194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Mum </a:t>
            </a:r>
            <a:r>
              <a:rPr lang="en-US" sz="4400" b="1" dirty="0" smtClean="0">
                <a:solidFill>
                  <a:srgbClr val="FF0000"/>
                </a:solidFill>
              </a:rPr>
              <a:t>asks</a:t>
            </a:r>
            <a:r>
              <a:rPr lang="en-US" sz="4400" b="1" dirty="0" smtClean="0">
                <a:solidFill>
                  <a:schemeClr val="tx1"/>
                </a:solidFill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me to cook</a:t>
            </a:r>
            <a:r>
              <a:rPr lang="en-US" sz="4400" b="1" dirty="0" smtClean="0">
                <a:solidFill>
                  <a:schemeClr val="tx1"/>
                </a:solidFill>
              </a:rPr>
              <a:t> dinner.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5085184"/>
            <a:ext cx="7920880" cy="8194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Мама просит меня приготовить обед.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6864" cy="122413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Complex Object </a:t>
            </a:r>
            <a:r>
              <a:rPr lang="ru-RU" b="1" dirty="0" smtClean="0">
                <a:solidFill>
                  <a:schemeClr val="tx2"/>
                </a:solidFill>
              </a:rPr>
              <a:t>употребляется после глаголов: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3456384" cy="64807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need - </a:t>
            </a:r>
            <a:r>
              <a:rPr lang="ru-RU" b="1" dirty="0" smtClean="0">
                <a:solidFill>
                  <a:schemeClr val="tx1"/>
                </a:solidFill>
              </a:rPr>
              <a:t>нуждаться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31640" y="2852936"/>
            <a:ext cx="34563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want – </a:t>
            </a:r>
            <a:r>
              <a:rPr lang="ru-RU" sz="3200" b="1" dirty="0" smtClean="0"/>
              <a:t>хотеть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03648" y="3429000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w</a:t>
            </a:r>
            <a:r>
              <a:rPr lang="en-US" sz="3200" b="1" dirty="0" smtClean="0"/>
              <a:t>ould like – </a:t>
            </a:r>
            <a:r>
              <a:rPr lang="ru-RU" sz="3200" b="1" dirty="0" smtClean="0"/>
              <a:t>хотел бы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03648" y="4005064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ask -</a:t>
            </a:r>
            <a:r>
              <a:rPr lang="ru-RU" sz="3200" b="1" noProof="0" dirty="0" smtClean="0"/>
              <a:t> просить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403648" y="4653136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let</a:t>
            </a:r>
            <a:r>
              <a:rPr lang="en-US" sz="3200" b="1" dirty="0" smtClean="0"/>
              <a:t> - </a:t>
            </a:r>
            <a:r>
              <a:rPr lang="ru-RU" sz="3200" b="1" dirty="0" smtClean="0"/>
              <a:t>разрешать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475656" y="5229200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r>
              <a:rPr lang="en-US" sz="3200" b="1" dirty="0" smtClean="0">
                <a:solidFill>
                  <a:srgbClr val="FF0000"/>
                </a:solidFill>
              </a:rPr>
              <a:t>ake</a:t>
            </a:r>
            <a:r>
              <a:rPr lang="en-US" sz="3200" b="1" dirty="0" smtClean="0"/>
              <a:t> - </a:t>
            </a:r>
            <a:r>
              <a:rPr lang="ru-RU" sz="3200" b="1" dirty="0" smtClean="0"/>
              <a:t>заставлять</a:t>
            </a:r>
            <a:r>
              <a:rPr lang="en-US" sz="3200" b="1" dirty="0" smtClean="0"/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573325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После </a:t>
            </a:r>
            <a:r>
              <a:rPr lang="ru-RU" b="1" dirty="0" smtClean="0">
                <a:solidFill>
                  <a:srgbClr val="FF0000"/>
                </a:solidFill>
              </a:rPr>
              <a:t> глаголов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let, make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мы ставим инфинитив без частицы </a:t>
            </a:r>
            <a:r>
              <a:rPr lang="ru-RU" b="1" i="1" dirty="0" err="1" smtClean="0"/>
              <a:t>to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solidFill>
                  <a:schemeClr val="tx2"/>
                </a:solidFill>
              </a:rPr>
              <a:t>Complex Object </a:t>
            </a:r>
            <a:r>
              <a:rPr lang="ru-RU" sz="3100" b="1" dirty="0" smtClean="0">
                <a:solidFill>
                  <a:schemeClr val="tx2"/>
                </a:solidFill>
              </a:rPr>
              <a:t>употребляется после </a:t>
            </a:r>
            <a:r>
              <a:rPr lang="ru-RU" sz="3100" b="1" dirty="0" smtClean="0">
                <a:solidFill>
                  <a:schemeClr val="tx2"/>
                </a:solidFill>
              </a:rPr>
              <a:t>глаголов, выражающих физическое восприятие: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256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o see – </a:t>
            </a:r>
            <a:r>
              <a:rPr lang="ru-RU" dirty="0" smtClean="0"/>
              <a:t>видеть</a:t>
            </a:r>
          </a:p>
          <a:p>
            <a:r>
              <a:rPr lang="en-US" dirty="0" smtClean="0"/>
              <a:t>t</a:t>
            </a:r>
            <a:r>
              <a:rPr lang="en-US" dirty="0" smtClean="0"/>
              <a:t>o watch – </a:t>
            </a:r>
            <a:r>
              <a:rPr lang="ru-RU" dirty="0" smtClean="0"/>
              <a:t>смотреть</a:t>
            </a:r>
          </a:p>
          <a:p>
            <a:r>
              <a:rPr lang="en-US" dirty="0" smtClean="0"/>
              <a:t>to notice – </a:t>
            </a:r>
            <a:r>
              <a:rPr lang="ru-RU" dirty="0" smtClean="0"/>
              <a:t>замечать</a:t>
            </a:r>
            <a:endParaRPr lang="en-US" dirty="0" smtClean="0"/>
          </a:p>
          <a:p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observe</a:t>
            </a:r>
            <a:r>
              <a:rPr lang="ru-RU" dirty="0" smtClean="0"/>
              <a:t> – </a:t>
            </a:r>
            <a:r>
              <a:rPr lang="ru-RU" dirty="0" smtClean="0"/>
              <a:t>наблюдать</a:t>
            </a:r>
            <a:endParaRPr lang="en-US" dirty="0" smtClean="0"/>
          </a:p>
          <a:p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feel</a:t>
            </a:r>
            <a:r>
              <a:rPr lang="ru-RU" dirty="0" smtClean="0"/>
              <a:t> – </a:t>
            </a:r>
            <a:r>
              <a:rPr lang="ru-RU" dirty="0" smtClean="0"/>
              <a:t>чувствовать</a:t>
            </a:r>
            <a:endParaRPr lang="en-US" dirty="0" smtClean="0"/>
          </a:p>
          <a:p>
            <a:pPr lvl="0"/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hear</a:t>
            </a:r>
            <a:r>
              <a:rPr lang="ru-RU" dirty="0" smtClean="0"/>
              <a:t> – слышать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После этих глаголов мы ставим инфинитив без частицы </a:t>
            </a:r>
            <a:r>
              <a:rPr lang="ru-RU" i="1" dirty="0" err="1" smtClean="0">
                <a:solidFill>
                  <a:srgbClr val="FF0000"/>
                </a:solidFill>
              </a:rPr>
              <a:t>to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I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never</a:t>
            </a:r>
            <a:r>
              <a:rPr lang="ru-RU" dirty="0" smtClean="0"/>
              <a:t> </a:t>
            </a:r>
            <a:r>
              <a:rPr lang="ru-RU" dirty="0" err="1" smtClean="0"/>
              <a:t>heard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sing</a:t>
            </a:r>
            <a:r>
              <a:rPr lang="ru-RU" dirty="0" smtClean="0"/>
              <a:t>. – Я никогда не слышал, чтобы ты пел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Местоимения в объектном падеже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132856"/>
            <a:ext cx="7272808" cy="3960440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I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me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err="1" smtClean="0">
                <a:solidFill>
                  <a:schemeClr val="tx1"/>
                </a:solidFill>
              </a:rPr>
              <a:t>you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you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err="1" smtClean="0">
                <a:solidFill>
                  <a:schemeClr val="tx1"/>
                </a:solidFill>
              </a:rPr>
              <a:t>he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him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err="1" smtClean="0">
                <a:solidFill>
                  <a:schemeClr val="tx1"/>
                </a:solidFill>
              </a:rPr>
              <a:t>she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her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err="1" smtClean="0">
                <a:solidFill>
                  <a:schemeClr val="tx1"/>
                </a:solidFill>
              </a:rPr>
              <a:t>it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it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err="1" smtClean="0">
                <a:solidFill>
                  <a:schemeClr val="tx1"/>
                </a:solidFill>
              </a:rPr>
              <a:t>we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us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err="1" smtClean="0">
                <a:solidFill>
                  <a:schemeClr val="tx1"/>
                </a:solidFill>
              </a:rPr>
              <a:t>they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i="1" dirty="0" err="1" smtClean="0">
                <a:solidFill>
                  <a:schemeClr val="tx1"/>
                </a:solidFill>
              </a:rPr>
              <a:t>them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Complete the </a:t>
            </a:r>
            <a:r>
              <a:rPr lang="en-US" dirty="0" err="1" smtClean="0"/>
              <a:t>sentenses</a:t>
            </a:r>
            <a:r>
              <a:rPr lang="en-US" dirty="0" smtClean="0"/>
              <a:t>, </a:t>
            </a:r>
            <a:r>
              <a:rPr lang="en-US" dirty="0" smtClean="0"/>
              <a:t>using </a:t>
            </a:r>
            <a:r>
              <a:rPr lang="en-US" dirty="0" smtClean="0"/>
              <a:t>Complex Object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“Bring me a book,” said my brother to </a:t>
            </a:r>
            <a:r>
              <a:rPr lang="en-US" dirty="0" smtClean="0">
                <a:solidFill>
                  <a:srgbClr val="FF0000"/>
                </a:solidFill>
              </a:rPr>
              <a:t>me.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My brother </a:t>
            </a:r>
            <a:r>
              <a:rPr lang="en-US" b="1" dirty="0" smtClean="0">
                <a:solidFill>
                  <a:srgbClr val="FF0000"/>
                </a:solidFill>
              </a:rPr>
              <a:t>wanted </a:t>
            </a:r>
            <a:r>
              <a:rPr lang="en-US" b="1" u="sng" dirty="0" smtClean="0">
                <a:solidFill>
                  <a:srgbClr val="FF0000"/>
                </a:solidFill>
              </a:rPr>
              <a:t>me to bring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him a book.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1. The teacher said to the pupils: “Learn the rule.” — The teacher wanted ... </a:t>
            </a:r>
            <a:endParaRPr lang="en-US" dirty="0" smtClean="0"/>
          </a:p>
          <a:p>
            <a:r>
              <a:rPr lang="en-US" dirty="0" smtClean="0"/>
              <a:t>2. “Be careful, or else you will spill the milk,” said my mother to me. — My mother did not want ... </a:t>
            </a:r>
            <a:endParaRPr lang="en-US" dirty="0" smtClean="0"/>
          </a:p>
          <a:p>
            <a:r>
              <a:rPr lang="en-US" dirty="0" smtClean="0"/>
              <a:t>3. “My daughter will go to a ballet school,” said the woman. — The woman wanted ...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147248" cy="58326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4. The man said: “My son will study mathematics.” —The man wanted 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5. “Oh, father, buy me this toy, please,” said the little boy. — The little boy wanted 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6. “Wait for me after school,” said Ann to me. — Ann wanted 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7. “Fix the shelf in the kitchen,” my father said to me. — My father wanted 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8. “It will be very good if you study English,” said my brother to me. —My brother wanted 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“Come to my birthday party,” said Kate to her classmates. — Kate </a:t>
            </a:r>
            <a:r>
              <a:rPr lang="en-US" dirty="0" smtClean="0"/>
              <a:t>wanted…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Translate into English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Я хочу, чтобы все дети смеялись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>Мой брат хочет, чтобы я изучала испанский язык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ru-RU" dirty="0" smtClean="0"/>
              <a:t>. </a:t>
            </a:r>
            <a:r>
              <a:rPr lang="ru-RU" dirty="0" smtClean="0"/>
              <a:t>Я бы хотел, чтобы мои ученики хорошо знали английский язык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ru-RU" dirty="0" smtClean="0"/>
              <a:t>Я </a:t>
            </a:r>
            <a:r>
              <a:rPr lang="ru-RU" dirty="0" smtClean="0"/>
              <a:t>хочу, чтобы вы прочли эту </a:t>
            </a:r>
            <a:r>
              <a:rPr lang="ru-RU" dirty="0" smtClean="0"/>
              <a:t>книгу</a:t>
            </a:r>
            <a:r>
              <a:rPr lang="en-US" dirty="0" smtClean="0"/>
              <a:t>.</a:t>
            </a:r>
          </a:p>
          <a:p>
            <a:r>
              <a:rPr lang="en-US" dirty="0" smtClean="0"/>
              <a:t>5. </a:t>
            </a:r>
            <a:r>
              <a:rPr lang="ru-RU" dirty="0" smtClean="0"/>
              <a:t>Папа </a:t>
            </a:r>
            <a:r>
              <a:rPr lang="ru-RU" dirty="0" smtClean="0"/>
              <a:t>хочет, чтобы я была пианисткой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6</a:t>
            </a:r>
            <a:r>
              <a:rPr lang="ru-RU" dirty="0" smtClean="0"/>
              <a:t>. </a:t>
            </a:r>
            <a:r>
              <a:rPr lang="ru-RU" dirty="0" smtClean="0"/>
              <a:t>Мы хотим, чтобы этот артист приехал к нам в школу.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Make up sentences. Use the words in brackets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1. Her </a:t>
            </a:r>
            <a:r>
              <a:rPr lang="en-US" dirty="0" smtClean="0"/>
              <a:t>teacher … go to the stadium twice a week (make / she)</a:t>
            </a:r>
            <a:endParaRPr lang="ru-RU" dirty="0" smtClean="0"/>
          </a:p>
          <a:p>
            <a:pPr lvl="0"/>
            <a:r>
              <a:rPr lang="en-US" dirty="0" smtClean="0"/>
              <a:t>2. We </a:t>
            </a:r>
            <a:r>
              <a:rPr lang="en-US" dirty="0" smtClean="0"/>
              <a:t>… to work hard at her English (ask / she)</a:t>
            </a:r>
            <a:endParaRPr lang="ru-RU" dirty="0" smtClean="0"/>
          </a:p>
          <a:p>
            <a:pPr lvl="0"/>
            <a:r>
              <a:rPr lang="en-US" dirty="0" smtClean="0"/>
              <a:t>3. They </a:t>
            </a:r>
            <a:r>
              <a:rPr lang="en-US" dirty="0" smtClean="0"/>
              <a:t>… look for a Saturday job (want / we)</a:t>
            </a:r>
            <a:endParaRPr lang="ru-RU" dirty="0" smtClean="0"/>
          </a:p>
          <a:p>
            <a:pPr lvl="0"/>
            <a:r>
              <a:rPr lang="en-US" dirty="0" smtClean="0"/>
              <a:t>4. The </a:t>
            </a:r>
            <a:r>
              <a:rPr lang="en-US" dirty="0" smtClean="0"/>
              <a:t>young parents … take care of their little daughter (ask / I)</a:t>
            </a:r>
            <a:endParaRPr lang="ru-RU" dirty="0" smtClean="0"/>
          </a:p>
          <a:p>
            <a:pPr lvl="0"/>
            <a:r>
              <a:rPr lang="en-US" dirty="0" smtClean="0"/>
              <a:t>5. His </a:t>
            </a:r>
            <a:r>
              <a:rPr lang="en-US" dirty="0" smtClean="0"/>
              <a:t>elder brother … argue with you (make / he)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518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Complex Object Сложное дополнение</vt:lpstr>
      <vt:lpstr>Complex Object употребляется после глаголов:</vt:lpstr>
      <vt:lpstr>Complex Object употребляется после глаголов, выражающих физическое восприятие:</vt:lpstr>
      <vt:lpstr>Местоимения в объектном падеже </vt:lpstr>
      <vt:lpstr>Complete the sentenses, using Complex Object</vt:lpstr>
      <vt:lpstr>Слайд 6</vt:lpstr>
      <vt:lpstr>Translate into English</vt:lpstr>
      <vt:lpstr>Make up sentences. Use the words in brackets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Object Сложное дополнение</dc:title>
  <dc:creator>Admin</dc:creator>
  <cp:lastModifiedBy>Admin</cp:lastModifiedBy>
  <cp:revision>16</cp:revision>
  <dcterms:created xsi:type="dcterms:W3CDTF">2015-11-25T09:21:07Z</dcterms:created>
  <dcterms:modified xsi:type="dcterms:W3CDTF">2015-11-25T11:55:10Z</dcterms:modified>
</cp:coreProperties>
</file>