
<file path=[Content_Types].xml><?xml version="1.0" encoding="utf-8"?>
<Types xmlns="http://schemas.openxmlformats.org/package/2006/content-types"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94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31.03.2018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31.03.2018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31.03.2018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31.03.2018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31.03.2018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1412776"/>
            <a:ext cx="7772400" cy="2594719"/>
          </a:xfrm>
        </p:spPr>
        <p:txBody>
          <a:bodyPr>
            <a:normAutofit/>
          </a:bodyPr>
          <a:lstStyle/>
          <a:p>
            <a:r>
              <a:rPr lang="ru-RU" b="1" dirty="0" smtClean="0"/>
              <a:t>Реализация деятельной структуры интернет-урока по предмету «Биология»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5666095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107504" y="188640"/>
            <a:ext cx="8640960" cy="633670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b="1" dirty="0" smtClean="0"/>
              <a:t>Цели образования в современном понимании</a:t>
            </a:r>
            <a:endParaRPr lang="ru-RU" dirty="0" smtClean="0"/>
          </a:p>
          <a:p>
            <a:r>
              <a:rPr lang="ru-RU" dirty="0" smtClean="0"/>
              <a:t>Развитие познавательных способностей ученика</a:t>
            </a:r>
          </a:p>
          <a:p>
            <a:r>
              <a:rPr lang="ru-RU" dirty="0" smtClean="0"/>
              <a:t>Развитие личностных способностей ученика</a:t>
            </a:r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Новый подход принято называть </a:t>
            </a:r>
            <a:r>
              <a:rPr lang="ru-RU" b="1" dirty="0" err="1" smtClean="0"/>
              <a:t>деятельностным</a:t>
            </a:r>
            <a:r>
              <a:rPr lang="ru-RU" b="1" dirty="0" smtClean="0"/>
              <a:t>.</a:t>
            </a:r>
            <a:endParaRPr lang="ru-RU" b="1" dirty="0"/>
          </a:p>
        </p:txBody>
      </p:sp>
      <p:pic>
        <p:nvPicPr>
          <p:cNvPr id="1028" name="Picture 4" descr="C:\Users\Lachrimae\AppData\Local\Microsoft\Windows\INetCache\IE\MUZ7N6SX\eduHelp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2924944"/>
            <a:ext cx="2790825" cy="2038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623162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Преимущества нового подхода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2400" dirty="0" smtClean="0"/>
              <a:t>Во-первых, он позволяет ярко выделить основные результаты обучения, такие как способность личности учиться, познавать и сотрудничать в познании и преобразовании окружающего мира.</a:t>
            </a:r>
          </a:p>
          <a:p>
            <a:pPr marL="0" indent="0">
              <a:buNone/>
            </a:pPr>
            <a:endParaRPr lang="ru-RU" sz="2400" dirty="0"/>
          </a:p>
          <a:p>
            <a:pPr marL="0" indent="0">
              <a:buNone/>
            </a:pPr>
            <a:r>
              <a:rPr lang="ru-RU" sz="2400" dirty="0" smtClean="0"/>
              <a:t>Во-вторых, он четко определяет требования к</a:t>
            </a:r>
          </a:p>
          <a:p>
            <a:pPr marL="0" indent="0">
              <a:buNone/>
            </a:pPr>
            <a:r>
              <a:rPr lang="ru-RU" sz="2400" dirty="0" smtClean="0"/>
              <a:t>содержанию и оформлению учебных программ</a:t>
            </a:r>
          </a:p>
          <a:p>
            <a:pPr marL="0" indent="0">
              <a:buNone/>
            </a:pPr>
            <a:r>
              <a:rPr lang="ru-RU" sz="2400" dirty="0" smtClean="0"/>
              <a:t>для максимальной вовлеченности ученика в процесс обучения</a:t>
            </a:r>
          </a:p>
          <a:p>
            <a:pPr marL="0" indent="0">
              <a:buNone/>
            </a:pPr>
            <a:endParaRPr lang="ru-RU" sz="2400" dirty="0"/>
          </a:p>
          <a:p>
            <a:pPr marL="0" indent="0">
              <a:buNone/>
            </a:pPr>
            <a:r>
              <a:rPr lang="ru-RU" sz="2400" dirty="0" smtClean="0"/>
              <a:t>В-третьих, он четко обусловливает требования к организации процесса обучения.</a:t>
            </a:r>
            <a:endParaRPr lang="ru-RU" sz="2400" dirty="0"/>
          </a:p>
        </p:txBody>
      </p:sp>
      <p:pic>
        <p:nvPicPr>
          <p:cNvPr id="2051" name="Picture 3" descr="C:\Program Files\Microsoft Office\MEDIA\CAGCAT10\j0299125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14299" y="2780928"/>
            <a:ext cx="1100023" cy="18050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57168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/>
              <a:t>Основной компонент </a:t>
            </a:r>
            <a:r>
              <a:rPr lang="ru-RU" sz="2800" b="1" dirty="0" err="1" smtClean="0"/>
              <a:t>деятельностного</a:t>
            </a:r>
            <a:r>
              <a:rPr lang="ru-RU" sz="2800" b="1" dirty="0" smtClean="0"/>
              <a:t> подхода к обучению</a:t>
            </a:r>
            <a:endParaRPr lang="ru-RU" sz="28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2200" b="1" dirty="0" smtClean="0"/>
              <a:t>Универсальные учебные действия</a:t>
            </a:r>
            <a:r>
              <a:rPr lang="ru-RU" sz="2200" dirty="0" smtClean="0"/>
              <a:t> – это универсальные способы деятельности, которые с одной стороны применимы </a:t>
            </a:r>
            <a:r>
              <a:rPr lang="ru-RU" sz="2200" i="1" dirty="0" smtClean="0"/>
              <a:t>к любому предмету</a:t>
            </a:r>
            <a:r>
              <a:rPr lang="ru-RU" sz="2200" dirty="0" smtClean="0"/>
              <a:t>, а с другой – их формирование возможно </a:t>
            </a:r>
            <a:r>
              <a:rPr lang="ru-RU" sz="2200" i="1" dirty="0" smtClean="0"/>
              <a:t>на любом учебном содержании</a:t>
            </a:r>
            <a:r>
              <a:rPr lang="ru-RU" sz="2200" dirty="0" smtClean="0"/>
              <a:t>.</a:t>
            </a:r>
          </a:p>
          <a:p>
            <a:pPr marL="0" indent="0">
              <a:buNone/>
            </a:pPr>
            <a:endParaRPr lang="ru-RU" sz="22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619672" y="3284984"/>
            <a:ext cx="5904656" cy="64807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Универсальные учебные действия</a:t>
            </a:r>
          </a:p>
          <a:p>
            <a:pPr algn="ctr"/>
            <a:r>
              <a:rPr lang="ru-RU" dirty="0" smtClean="0"/>
              <a:t>(классификация </a:t>
            </a:r>
            <a:r>
              <a:rPr lang="ru-RU" dirty="0" err="1" smtClean="0"/>
              <a:t>Асмолова-Карабановой</a:t>
            </a:r>
            <a:r>
              <a:rPr lang="ru-RU" dirty="0" smtClean="0"/>
              <a:t>)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611560" y="4581128"/>
            <a:ext cx="1816494" cy="4320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Познавательные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699792" y="4581128"/>
            <a:ext cx="1656184" cy="4320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Регулятивные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644008" y="4581128"/>
            <a:ext cx="2088232" cy="4320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Коммуникативные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6987860" y="4581128"/>
            <a:ext cx="1656184" cy="4320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Личностные</a:t>
            </a:r>
            <a:endParaRPr lang="ru-RU" dirty="0"/>
          </a:p>
        </p:txBody>
      </p:sp>
      <p:cxnSp>
        <p:nvCxnSpPr>
          <p:cNvPr id="10" name="Прямая со стрелкой 9"/>
          <p:cNvCxnSpPr>
            <a:stCxn id="4" idx="2"/>
            <a:endCxn id="5" idx="0"/>
          </p:cNvCxnSpPr>
          <p:nvPr/>
        </p:nvCxnSpPr>
        <p:spPr>
          <a:xfrm flipH="1">
            <a:off x="1519807" y="3933056"/>
            <a:ext cx="3052193" cy="648072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>
            <a:stCxn id="4" idx="2"/>
            <a:endCxn id="6" idx="0"/>
          </p:cNvCxnSpPr>
          <p:nvPr/>
        </p:nvCxnSpPr>
        <p:spPr>
          <a:xfrm flipH="1">
            <a:off x="3527884" y="3933056"/>
            <a:ext cx="1044116" cy="648072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>
            <a:stCxn id="4" idx="2"/>
            <a:endCxn id="7" idx="0"/>
          </p:cNvCxnSpPr>
          <p:nvPr/>
        </p:nvCxnSpPr>
        <p:spPr>
          <a:xfrm>
            <a:off x="4572000" y="3933056"/>
            <a:ext cx="1116124" cy="648072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>
            <a:stCxn id="4" idx="2"/>
            <a:endCxn id="8" idx="0"/>
          </p:cNvCxnSpPr>
          <p:nvPr/>
        </p:nvCxnSpPr>
        <p:spPr>
          <a:xfrm>
            <a:off x="4572000" y="3933056"/>
            <a:ext cx="3243952" cy="648072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817304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err="1" smtClean="0"/>
              <a:t>Деятельностный</a:t>
            </a:r>
            <a:r>
              <a:rPr lang="ru-RU" sz="2800" b="1" dirty="0" smtClean="0"/>
              <a:t> метод обучения и «Мобильная Электронная Школа»</a:t>
            </a:r>
            <a:endParaRPr lang="ru-RU" sz="28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ru-RU" sz="2200" b="1" dirty="0" smtClean="0"/>
          </a:p>
          <a:p>
            <a:pPr marL="0" indent="0">
              <a:buNone/>
            </a:pPr>
            <a:endParaRPr lang="ru-RU" sz="2200" b="1" dirty="0"/>
          </a:p>
          <a:p>
            <a:pPr marL="0" indent="0">
              <a:buNone/>
            </a:pPr>
            <a:endParaRPr lang="ru-RU" sz="2200" b="1" dirty="0" smtClean="0"/>
          </a:p>
          <a:p>
            <a:pPr marL="0" indent="0">
              <a:buNone/>
            </a:pPr>
            <a:endParaRPr lang="ru-RU" sz="2200" b="1" dirty="0" smtClean="0"/>
          </a:p>
          <a:p>
            <a:pPr marL="0" indent="0">
              <a:buNone/>
            </a:pPr>
            <a:r>
              <a:rPr lang="ru-RU" sz="2200" b="1" dirty="0" smtClean="0"/>
              <a:t>Мобильная Электронная Школа </a:t>
            </a:r>
            <a:r>
              <a:rPr lang="ru-RU" sz="2200" dirty="0" smtClean="0"/>
              <a:t>обладает обширным инструментарием для создания универсальных учебных действий.</a:t>
            </a:r>
          </a:p>
          <a:p>
            <a:pPr marL="0" indent="0">
              <a:buNone/>
            </a:pPr>
            <a:endParaRPr lang="ru-RU" sz="2200" dirty="0" smtClean="0"/>
          </a:p>
          <a:p>
            <a:pPr marL="0" indent="0">
              <a:buNone/>
            </a:pPr>
            <a:r>
              <a:rPr lang="ru-RU" sz="2200" dirty="0" smtClean="0"/>
              <a:t>Отдельно здесь следует отметить содержащийся в каждом Интернет-уроке </a:t>
            </a:r>
            <a:r>
              <a:rPr lang="ru-RU" sz="2200" i="1" dirty="0" smtClean="0"/>
              <a:t>алгоритм деятельности учащегося по освоению учебного содержания</a:t>
            </a:r>
            <a:r>
              <a:rPr lang="ru-RU" sz="2200" dirty="0" smtClean="0"/>
              <a:t>.</a:t>
            </a:r>
            <a:endParaRPr lang="ru-RU" sz="2200" dirty="0"/>
          </a:p>
        </p:txBody>
      </p:sp>
      <p:pic>
        <p:nvPicPr>
          <p:cNvPr id="3074" name="Picture 2" descr="C:\Users\Lachrimae\AppData\Local\Microsoft\Windows\INetCache\IE\P400XWFI\12875699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920" y="1340768"/>
            <a:ext cx="1714500" cy="1714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737464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Структура алгоритма деятельности учащихся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Алгоритм состоит из блоков, содержащих заголовок и подводки: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771800" y="2852936"/>
            <a:ext cx="5256584" cy="864096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300" dirty="0" smtClean="0">
                <a:solidFill>
                  <a:schemeClr val="tx1"/>
                </a:solidFill>
              </a:rPr>
              <a:t>Можете ли Вы описать строение цветка герани, назвать все его части? Если да, то сделайте краткое описание; если нет, то ответьте на вопрос: каких знаний о строении цветка Вам не хватает, чтобы сделать его научное описание?</a:t>
            </a:r>
            <a:endParaRPr lang="ru-RU" sz="1300" dirty="0">
              <a:solidFill>
                <a:schemeClr val="tx1"/>
              </a:solidFill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827584" y="2852936"/>
            <a:ext cx="2016224" cy="86409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Анализируем</a:t>
            </a:r>
          </a:p>
          <a:p>
            <a:pPr algn="ctr"/>
            <a:r>
              <a:rPr lang="ru-RU" dirty="0" smtClean="0"/>
              <a:t>и формируем вопросы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771800" y="4005064"/>
            <a:ext cx="5256584" cy="108012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300" dirty="0" smtClean="0">
                <a:solidFill>
                  <a:schemeClr val="tx1"/>
                </a:solidFill>
              </a:rPr>
              <a:t>Прочтите статью, найдите все описанные в ней части цветка герани на фотографиях, а затем выполните задания.</a:t>
            </a:r>
            <a:endParaRPr lang="ru-RU" sz="1300" dirty="0">
              <a:solidFill>
                <a:schemeClr val="tx1"/>
              </a:solidFill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827584" y="4005064"/>
            <a:ext cx="2016224" cy="108012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Внимательно читаем и формулируем определения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2771800" y="5373216"/>
            <a:ext cx="5256584" cy="108012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300" dirty="0" smtClean="0">
                <a:solidFill>
                  <a:schemeClr val="tx1"/>
                </a:solidFill>
              </a:rPr>
              <a:t>Рассмотрите два цветка огурца. Отличаются ли они друг от друга? Если да, то, как вы считаете, в чем это отличие? Постарайтесь сформулировать свой ответ, используя названия частей цветка, изученные в предыдущей части урока.</a:t>
            </a:r>
            <a:endParaRPr lang="ru-RU" sz="1300" dirty="0">
              <a:solidFill>
                <a:schemeClr val="tx1"/>
              </a:solidFill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827584" y="5373216"/>
            <a:ext cx="2016224" cy="108012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Выявляем закономерности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6073884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Структура блока алгоритма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2514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600" b="1" dirty="0" err="1" smtClean="0"/>
              <a:t>Деятельностный</a:t>
            </a:r>
            <a:r>
              <a:rPr lang="ru-RU" sz="2600" b="1" dirty="0" smtClean="0"/>
              <a:t> заголовок</a:t>
            </a:r>
            <a:r>
              <a:rPr lang="ru-RU" sz="2600" dirty="0" smtClean="0"/>
              <a:t> отражает основное </a:t>
            </a:r>
            <a:r>
              <a:rPr lang="ru-RU" sz="2600" i="1" dirty="0" smtClean="0"/>
              <a:t>универсальное учебное действие</a:t>
            </a:r>
            <a:r>
              <a:rPr lang="ru-RU" sz="2600" dirty="0" smtClean="0"/>
              <a:t>, формируемое в данном блоке.</a:t>
            </a:r>
          </a:p>
          <a:p>
            <a:pPr marL="0" indent="0">
              <a:buNone/>
            </a:pPr>
            <a:r>
              <a:rPr lang="ru-RU" sz="2600" b="1" dirty="0" smtClean="0"/>
              <a:t>Подводка</a:t>
            </a:r>
            <a:r>
              <a:rPr lang="ru-RU" sz="2600" dirty="0" smtClean="0"/>
              <a:t> содержит еще ряд </a:t>
            </a:r>
            <a:r>
              <a:rPr lang="ru-RU" sz="2600" dirty="0" err="1" smtClean="0"/>
              <a:t>деятельностных</a:t>
            </a:r>
            <a:r>
              <a:rPr lang="ru-RU" sz="2600" dirty="0" smtClean="0"/>
              <a:t> глаголов, которые указывают на весь спектр формируемых в данном блоке </a:t>
            </a:r>
            <a:r>
              <a:rPr lang="ru-RU" sz="2600" i="1" dirty="0" smtClean="0"/>
              <a:t>универсальных учебных действий</a:t>
            </a:r>
            <a:r>
              <a:rPr lang="ru-RU" sz="2600" dirty="0" smtClean="0"/>
              <a:t>:</a:t>
            </a:r>
          </a:p>
          <a:p>
            <a:pPr marL="0" indent="0">
              <a:buNone/>
            </a:pPr>
            <a:endParaRPr lang="ru-RU" sz="2600" dirty="0" smtClean="0"/>
          </a:p>
          <a:p>
            <a:r>
              <a:rPr lang="ru-RU" sz="2000" b="1" dirty="0" smtClean="0"/>
              <a:t>Внимательно рассмотри </a:t>
            </a:r>
            <a:r>
              <a:rPr lang="ru-RU" sz="2000" dirty="0" smtClean="0"/>
              <a:t>– восприятие информации</a:t>
            </a:r>
          </a:p>
          <a:p>
            <a:r>
              <a:rPr lang="ru-RU" sz="2000" b="1" dirty="0" smtClean="0"/>
              <a:t>Кратко (подробно) опиши </a:t>
            </a:r>
            <a:r>
              <a:rPr lang="ru-RU" sz="2000" dirty="0" smtClean="0"/>
              <a:t>– трансформация информации</a:t>
            </a:r>
          </a:p>
          <a:p>
            <a:r>
              <a:rPr lang="ru-RU" sz="2000" b="1" dirty="0" smtClean="0"/>
              <a:t>Подумай и объясни </a:t>
            </a:r>
            <a:r>
              <a:rPr lang="ru-RU" sz="2000" dirty="0" smtClean="0"/>
              <a:t>– установление причинно-следственных связей</a:t>
            </a:r>
          </a:p>
          <a:p>
            <a:r>
              <a:rPr lang="ru-RU" sz="2000" b="1" dirty="0" smtClean="0"/>
              <a:t>Дай общее название</a:t>
            </a:r>
            <a:r>
              <a:rPr lang="ru-RU" sz="2000" dirty="0" smtClean="0"/>
              <a:t> – анализ и обобщение информации</a:t>
            </a:r>
            <a:endParaRPr lang="ru-RU" sz="2000" b="1" dirty="0" smtClean="0"/>
          </a:p>
          <a:p>
            <a:r>
              <a:rPr lang="ru-RU" sz="2000" b="1" dirty="0" smtClean="0"/>
              <a:t>Предположи</a:t>
            </a:r>
            <a:r>
              <a:rPr lang="ru-RU" sz="2000" dirty="0" smtClean="0"/>
              <a:t> – выдвижение гипотезы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171839981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48</TotalTime>
  <Words>369</Words>
  <Application>Microsoft Office PowerPoint</Application>
  <PresentationFormat>Экран (4:3)</PresentationFormat>
  <Paragraphs>52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Реализация деятельной структуры интернет-урока по предмету «Биология»</vt:lpstr>
      <vt:lpstr>Презентация PowerPoint</vt:lpstr>
      <vt:lpstr>Преимущества нового подхода</vt:lpstr>
      <vt:lpstr>Основной компонент деятельностного подхода к обучению</vt:lpstr>
      <vt:lpstr>Деятельностный метод обучения и «Мобильная Электронная Школа»</vt:lpstr>
      <vt:lpstr>Структура алгоритма деятельности учащихся</vt:lpstr>
      <vt:lpstr>Структура блока алгоритма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Реализация деятельной структуры интернет-урока по предмету «Биология»</dc:title>
  <dc:creator>Lachrimae</dc:creator>
  <cp:lastModifiedBy>Lachrimae</cp:lastModifiedBy>
  <cp:revision>7</cp:revision>
  <dcterms:created xsi:type="dcterms:W3CDTF">2018-03-31T19:54:25Z</dcterms:created>
  <dcterms:modified xsi:type="dcterms:W3CDTF">2018-03-31T20:53:03Z</dcterms:modified>
</cp:coreProperties>
</file>