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1" r:id="rId4"/>
    <p:sldId id="264" r:id="rId5"/>
    <p:sldId id="265" r:id="rId6"/>
    <p:sldId id="267" r:id="rId7"/>
    <p:sldId id="266" r:id="rId8"/>
    <p:sldId id="268" r:id="rId9"/>
    <p:sldId id="262" r:id="rId10"/>
    <p:sldId id="263" r:id="rId11"/>
    <p:sldId id="270" r:id="rId12"/>
    <p:sldId id="271" r:id="rId13"/>
    <p:sldId id="272" r:id="rId14"/>
    <p:sldId id="274" r:id="rId15"/>
    <p:sldId id="275" r:id="rId16"/>
    <p:sldId id="276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FC11F-FC11-4C2C-B6EC-4CA6DD4B11F1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9D6DE-211B-4874-A1DE-DABB18D0E6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FC11F-FC11-4C2C-B6EC-4CA6DD4B11F1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9D6DE-211B-4874-A1DE-DABB18D0E6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FC11F-FC11-4C2C-B6EC-4CA6DD4B11F1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9D6DE-211B-4874-A1DE-DABB18D0E6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FC11F-FC11-4C2C-B6EC-4CA6DD4B11F1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9D6DE-211B-4874-A1DE-DABB18D0E6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FC11F-FC11-4C2C-B6EC-4CA6DD4B11F1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9D6DE-211B-4874-A1DE-DABB18D0E6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FC11F-FC11-4C2C-B6EC-4CA6DD4B11F1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9D6DE-211B-4874-A1DE-DABB18D0E6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FC11F-FC11-4C2C-B6EC-4CA6DD4B11F1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9D6DE-211B-4874-A1DE-DABB18D0E6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FC11F-FC11-4C2C-B6EC-4CA6DD4B11F1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9D6DE-211B-4874-A1DE-DABB18D0E6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FC11F-FC11-4C2C-B6EC-4CA6DD4B11F1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9D6DE-211B-4874-A1DE-DABB18D0E6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FC11F-FC11-4C2C-B6EC-4CA6DD4B11F1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9D6DE-211B-4874-A1DE-DABB18D0E6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FC11F-FC11-4C2C-B6EC-4CA6DD4B11F1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9D6DE-211B-4874-A1DE-DABB18D0E6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8FC11F-FC11-4C2C-B6EC-4CA6DD4B11F1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89D6DE-211B-4874-A1DE-DABB18D0E6D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24smi.org/celebrity/3940-petr-chaikovskii.html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hyperlink" Target="https://24smi.org/celebrity/3007-sergej-prokofev.html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Desktop\free-wallpaper-13.jpg"/>
          <p:cNvPicPr>
            <a:picLocks noChangeAspect="1" noChangeArrowheads="1"/>
          </p:cNvPicPr>
          <p:nvPr/>
        </p:nvPicPr>
        <p:blipFill>
          <a:blip r:embed="rId2" cstate="print"/>
          <a:srcRect b="369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83768" y="1196752"/>
            <a:ext cx="6660232" cy="3312368"/>
          </a:xfrm>
        </p:spPr>
        <p:txBody>
          <a:bodyPr/>
          <a:lstStyle/>
          <a:p>
            <a:r>
              <a:rPr lang="ru-RU" b="1" dirty="0" smtClean="0">
                <a:ln w="31550" cmpd="sng">
                  <a:solidFill>
                    <a:srgbClr val="7030A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cs typeface="Aharoni" pitchFamily="2" charset="-79"/>
              </a:rPr>
              <a:t>ВЕЛИКИЙ СКАЗОЧНИК ШАРЛЬ ПЕРРО</a:t>
            </a:r>
            <a:endParaRPr lang="ru-RU" b="1" dirty="0">
              <a:ln w="31550" cmpd="sng">
                <a:solidFill>
                  <a:srgbClr val="7030A0"/>
                </a:soli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cs typeface="Aharoni" pitchFamily="2" charset="-79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Desktop\712060306010366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99992" y="548680"/>
            <a:ext cx="4104456" cy="5688632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412777"/>
            <a:ext cx="8229600" cy="3312368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b="1" i="1" dirty="0" smtClean="0">
                <a:solidFill>
                  <a:srgbClr val="002060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Мы из сказки-</a:t>
            </a:r>
          </a:p>
          <a:p>
            <a:pPr algn="ctr">
              <a:buNone/>
            </a:pPr>
            <a:r>
              <a:rPr lang="ru-RU" b="1" i="1" dirty="0" smtClean="0">
                <a:solidFill>
                  <a:srgbClr val="002060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Ты нас знаешь.</a:t>
            </a:r>
          </a:p>
          <a:p>
            <a:pPr algn="ctr">
              <a:buNone/>
            </a:pPr>
            <a:r>
              <a:rPr lang="ru-RU" b="1" i="1" dirty="0" smtClean="0">
                <a:solidFill>
                  <a:srgbClr val="002060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Если вспомнишь- отгадаешь.</a:t>
            </a:r>
          </a:p>
          <a:p>
            <a:pPr algn="ctr">
              <a:buNone/>
            </a:pPr>
            <a:r>
              <a:rPr lang="ru-RU" b="1" i="1" dirty="0" smtClean="0">
                <a:solidFill>
                  <a:srgbClr val="002060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А не вспомнишь,</a:t>
            </a:r>
          </a:p>
          <a:p>
            <a:pPr algn="ctr">
              <a:buNone/>
            </a:pPr>
            <a:r>
              <a:rPr lang="ru-RU" b="1" i="1" dirty="0" smtClean="0">
                <a:solidFill>
                  <a:srgbClr val="002060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Ну так что ж?</a:t>
            </a:r>
          </a:p>
          <a:p>
            <a:pPr algn="ctr">
              <a:buNone/>
            </a:pPr>
            <a:r>
              <a:rPr lang="ru-RU" b="1" i="1" dirty="0" smtClean="0">
                <a:solidFill>
                  <a:srgbClr val="002060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Сказку заново прочтёшь!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Desktop\712060306010366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99992" y="548680"/>
            <a:ext cx="4104456" cy="5688632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1556793"/>
            <a:ext cx="309634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</a:rPr>
              <a:t>Она красива и мила, </a:t>
            </a:r>
          </a:p>
          <a:p>
            <a:r>
              <a:rPr lang="ru-RU" sz="2800" b="1" i="1" dirty="0" smtClean="0">
                <a:solidFill>
                  <a:srgbClr val="002060"/>
                </a:solidFill>
              </a:rPr>
              <a:t>Имя её от слова «зола».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7170" name="Picture 2" descr="D:\Desktop\Hn4xRA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1196752"/>
            <a:ext cx="5508104" cy="42484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Desktop\712060306010366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99992" y="548680"/>
            <a:ext cx="4104456" cy="5688632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1556793"/>
            <a:ext cx="30963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b="1" i="1" dirty="0" smtClean="0">
              <a:solidFill>
                <a:srgbClr val="00206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115616" y="0"/>
            <a:ext cx="381642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</a:rPr>
              <a:t>Знайте, этого плутишку,</a:t>
            </a:r>
          </a:p>
          <a:p>
            <a:r>
              <a:rPr lang="ru-RU" sz="2800" b="1" i="1" dirty="0" smtClean="0">
                <a:solidFill>
                  <a:srgbClr val="002060"/>
                </a:solidFill>
              </a:rPr>
              <a:t>Никому не обхитрить;</a:t>
            </a:r>
          </a:p>
          <a:p>
            <a:r>
              <a:rPr lang="ru-RU" sz="2800" b="1" i="1" dirty="0" smtClean="0">
                <a:solidFill>
                  <a:srgbClr val="002060"/>
                </a:solidFill>
              </a:rPr>
              <a:t>Людоеда словно мышку,</a:t>
            </a:r>
          </a:p>
          <a:p>
            <a:r>
              <a:rPr lang="ru-RU" sz="2800" b="1" i="1" dirty="0" smtClean="0">
                <a:solidFill>
                  <a:srgbClr val="002060"/>
                </a:solidFill>
              </a:rPr>
              <a:t>Умудрился проглотить!</a:t>
            </a:r>
            <a:endParaRPr lang="ru-RU" sz="2800" b="1" i="1" dirty="0">
              <a:solidFill>
                <a:srgbClr val="002060"/>
              </a:solidFill>
            </a:endParaRPr>
          </a:p>
        </p:txBody>
      </p:sp>
      <p:pic>
        <p:nvPicPr>
          <p:cNvPr id="8194" name="Picture 2" descr="D:\Desktop\Puss-in-Boots-169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404664"/>
            <a:ext cx="3600400" cy="51720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5" name="Picture 3" descr="D:\Desktop\main_451655_original.jpg"/>
          <p:cNvPicPr>
            <a:picLocks noChangeAspect="1" noChangeArrowheads="1"/>
          </p:cNvPicPr>
          <p:nvPr/>
        </p:nvPicPr>
        <p:blipFill>
          <a:blip r:embed="rId4" cstate="print"/>
          <a:srcRect t="5387" b="15150"/>
          <a:stretch>
            <a:fillRect/>
          </a:stretch>
        </p:blipFill>
        <p:spPr bwMode="auto">
          <a:xfrm>
            <a:off x="1619672" y="3501008"/>
            <a:ext cx="2448272" cy="3356992"/>
          </a:xfrm>
          <a:prstGeom prst="ellipse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Desktop\712060306010366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99992" y="548680"/>
            <a:ext cx="4104456" cy="5688632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1556793"/>
            <a:ext cx="30963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b="1" i="1" dirty="0" smtClean="0">
              <a:solidFill>
                <a:srgbClr val="00206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115616" y="0"/>
            <a:ext cx="38164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b="1" i="1" dirty="0">
              <a:solidFill>
                <a:srgbClr val="00206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411760" y="4581128"/>
            <a:ext cx="518457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</a:rPr>
              <a:t>Человек немолодой</a:t>
            </a:r>
          </a:p>
          <a:p>
            <a:r>
              <a:rPr lang="ru-RU" sz="2400" b="1" i="1" dirty="0" smtClean="0">
                <a:solidFill>
                  <a:srgbClr val="002060"/>
                </a:solidFill>
              </a:rPr>
              <a:t>С очень синей бородой.</a:t>
            </a:r>
          </a:p>
          <a:p>
            <a:r>
              <a:rPr lang="ru-RU" sz="2400" b="1" i="1" dirty="0" smtClean="0">
                <a:solidFill>
                  <a:srgbClr val="002060"/>
                </a:solidFill>
              </a:rPr>
              <a:t>И вообще для всех людей</a:t>
            </a:r>
          </a:p>
          <a:p>
            <a:r>
              <a:rPr lang="ru-RU" sz="2400" b="1" i="1" dirty="0" smtClean="0">
                <a:solidFill>
                  <a:srgbClr val="002060"/>
                </a:solidFill>
              </a:rPr>
              <a:t>Он отъявленный злодей.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  <p:pic>
        <p:nvPicPr>
          <p:cNvPr id="9218" name="Picture 2" descr="D:\Desktop\Hn4xR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260648"/>
            <a:ext cx="6286500" cy="4191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Desktop\712060306010366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99992" y="548680"/>
            <a:ext cx="4104456" cy="5688632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1556793"/>
            <a:ext cx="30963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b="1" i="1" dirty="0" smtClean="0">
              <a:solidFill>
                <a:srgbClr val="00206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115616" y="0"/>
            <a:ext cx="38164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b="1" i="1" dirty="0">
              <a:solidFill>
                <a:srgbClr val="00206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555776" y="4509120"/>
            <a:ext cx="430222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</a:rPr>
              <a:t>Эта сказка не нова.</a:t>
            </a:r>
          </a:p>
          <a:p>
            <a:r>
              <a:rPr lang="ru-RU" sz="2400" b="1" i="1" dirty="0" smtClean="0">
                <a:solidFill>
                  <a:srgbClr val="002060"/>
                </a:solidFill>
              </a:rPr>
              <a:t>В ней принцесса</a:t>
            </a:r>
          </a:p>
          <a:p>
            <a:r>
              <a:rPr lang="ru-RU" sz="2400" b="1" i="1" dirty="0" smtClean="0">
                <a:solidFill>
                  <a:srgbClr val="002060"/>
                </a:solidFill>
              </a:rPr>
              <a:t>Всё спала.</a:t>
            </a:r>
          </a:p>
          <a:p>
            <a:r>
              <a:rPr lang="ru-RU" sz="2400" b="1" i="1" dirty="0" smtClean="0">
                <a:solidFill>
                  <a:srgbClr val="002060"/>
                </a:solidFill>
              </a:rPr>
              <a:t>Феи злобной то вина</a:t>
            </a:r>
          </a:p>
          <a:p>
            <a:r>
              <a:rPr lang="ru-RU" sz="2400" b="1" i="1" dirty="0" smtClean="0">
                <a:solidFill>
                  <a:srgbClr val="002060"/>
                </a:solidFill>
              </a:rPr>
              <a:t>И укол веретена.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  <p:pic>
        <p:nvPicPr>
          <p:cNvPr id="10242" name="Picture 2" descr="D:\Desktop\Hn4xRA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188640"/>
            <a:ext cx="6286500" cy="44165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Desktop\712060306010366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99992" y="548680"/>
            <a:ext cx="4104456" cy="5688632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1556793"/>
            <a:ext cx="30963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b="1" i="1" dirty="0" smtClean="0">
              <a:solidFill>
                <a:srgbClr val="00206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115616" y="0"/>
            <a:ext cx="38164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b="1" i="1" dirty="0">
              <a:solidFill>
                <a:srgbClr val="00206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555776" y="4509120"/>
            <a:ext cx="43022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b="1" i="1" dirty="0" smtClean="0">
              <a:solidFill>
                <a:srgbClr val="00206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286000" y="4437112"/>
            <a:ext cx="4572000" cy="20110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</a:rPr>
              <a:t>В гости к бабушке пошла,</a:t>
            </a:r>
          </a:p>
          <a:p>
            <a:r>
              <a:rPr lang="ru-RU" sz="2400" b="1" i="1" dirty="0" smtClean="0">
                <a:solidFill>
                  <a:srgbClr val="002060"/>
                </a:solidFill>
              </a:rPr>
              <a:t>Пироги ей понесла,</a:t>
            </a:r>
          </a:p>
          <a:p>
            <a:r>
              <a:rPr lang="ru-RU" sz="2400" b="1" i="1" dirty="0" smtClean="0">
                <a:solidFill>
                  <a:srgbClr val="002060"/>
                </a:solidFill>
              </a:rPr>
              <a:t>Серый волк за ней следил,</a:t>
            </a:r>
          </a:p>
          <a:p>
            <a:r>
              <a:rPr lang="ru-RU" sz="2400" b="1" i="1" dirty="0" smtClean="0">
                <a:solidFill>
                  <a:srgbClr val="002060"/>
                </a:solidFill>
              </a:rPr>
              <a:t>Обманул и проглотил.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  <p:pic>
        <p:nvPicPr>
          <p:cNvPr id="11266" name="Picture 2" descr="D:\Desktop\Hn4xR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332656"/>
            <a:ext cx="6192688" cy="39604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Desktop\712060306010366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99992" y="548680"/>
            <a:ext cx="4104456" cy="5688632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1556793"/>
            <a:ext cx="30963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b="1" i="1" dirty="0" smtClean="0">
              <a:solidFill>
                <a:srgbClr val="00206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115616" y="0"/>
            <a:ext cx="38164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b="1" i="1" dirty="0">
              <a:solidFill>
                <a:srgbClr val="00206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555776" y="4509120"/>
            <a:ext cx="43022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b="1" i="1" dirty="0" smtClean="0">
              <a:solidFill>
                <a:srgbClr val="00206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286000" y="260648"/>
            <a:ext cx="4572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b="1" i="1" dirty="0" smtClean="0">
              <a:solidFill>
                <a:srgbClr val="00206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619672" y="836712"/>
            <a:ext cx="597666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Использованы материалы:</a:t>
            </a:r>
            <a:endParaRPr lang="en-US" sz="2800" b="1" dirty="0" smtClean="0">
              <a:solidFill>
                <a:srgbClr val="002060"/>
              </a:solidFill>
            </a:endParaRPr>
          </a:p>
          <a:p>
            <a:r>
              <a:rPr lang="ru-RU" sz="2800" b="1" dirty="0" smtClean="0">
                <a:solidFill>
                  <a:srgbClr val="002060"/>
                </a:solidFill>
              </a:rPr>
              <a:t>Шарль Перро - </a:t>
            </a:r>
            <a:r>
              <a:rPr lang="ru-RU" sz="2800" b="1" dirty="0" err="1" smtClean="0">
                <a:solidFill>
                  <a:srgbClr val="002060"/>
                </a:solidFill>
              </a:rPr>
              <a:t>Википедия</a:t>
            </a:r>
            <a:endParaRPr lang="ru-RU" sz="2800" b="1" dirty="0" smtClean="0">
              <a:solidFill>
                <a:srgbClr val="002060"/>
              </a:solidFill>
            </a:endParaRPr>
          </a:p>
          <a:p>
            <a:r>
              <a:rPr lang="en-US" sz="2800" b="1" dirty="0" smtClean="0">
                <a:solidFill>
                  <a:srgbClr val="002060"/>
                </a:solidFill>
              </a:rPr>
              <a:t>http</a:t>
            </a:r>
            <a:r>
              <a:rPr lang="ru-RU" sz="2800" b="1" dirty="0" smtClean="0">
                <a:solidFill>
                  <a:srgbClr val="002060"/>
                </a:solidFill>
              </a:rPr>
              <a:t>:</a:t>
            </a:r>
            <a:r>
              <a:rPr lang="en-US" sz="2800" b="1" dirty="0" smtClean="0">
                <a:solidFill>
                  <a:srgbClr val="002060"/>
                </a:solidFill>
              </a:rPr>
              <a:t>//otshelnik.net/content/vie/</a:t>
            </a:r>
          </a:p>
          <a:p>
            <a:r>
              <a:rPr lang="en-US" sz="2800" b="1" dirty="0" smtClean="0">
                <a:solidFill>
                  <a:srgbClr val="002060"/>
                </a:solidFill>
              </a:rPr>
              <a:t>http</a:t>
            </a:r>
            <a:r>
              <a:rPr lang="ru-RU" sz="2800" b="1" dirty="0" smtClean="0">
                <a:solidFill>
                  <a:srgbClr val="002060"/>
                </a:solidFill>
              </a:rPr>
              <a:t>:</a:t>
            </a:r>
            <a:r>
              <a:rPr lang="en-US" sz="2800" b="1" dirty="0" smtClean="0">
                <a:solidFill>
                  <a:srgbClr val="002060"/>
                </a:solidFill>
              </a:rPr>
              <a:t>//blogs.privet.ru/user/</a:t>
            </a:r>
          </a:p>
          <a:p>
            <a:r>
              <a:rPr lang="en-US" sz="2800" b="1" dirty="0" smtClean="0">
                <a:solidFill>
                  <a:srgbClr val="002060"/>
                </a:solidFill>
              </a:rPr>
              <a:t>http</a:t>
            </a:r>
            <a:r>
              <a:rPr lang="ru-RU" sz="2800" b="1" dirty="0" smtClean="0">
                <a:solidFill>
                  <a:srgbClr val="002060"/>
                </a:solidFill>
              </a:rPr>
              <a:t>:</a:t>
            </a:r>
            <a:r>
              <a:rPr lang="en-US" sz="2800" b="1" dirty="0" smtClean="0">
                <a:solidFill>
                  <a:srgbClr val="002060"/>
                </a:solidFill>
              </a:rPr>
              <a:t>//community.lavejornal.com/</a:t>
            </a:r>
            <a:r>
              <a:rPr lang="en-US" sz="2800" b="1" dirty="0" err="1" smtClean="0">
                <a:solidFill>
                  <a:srgbClr val="002060"/>
                </a:solidFill>
              </a:rPr>
              <a:t>detskie</a:t>
            </a:r>
            <a:r>
              <a:rPr lang="en-US" sz="2800" b="1" dirty="0" smtClean="0">
                <a:solidFill>
                  <a:srgbClr val="002060"/>
                </a:solidFill>
              </a:rPr>
              <a:t> –</a:t>
            </a:r>
            <a:r>
              <a:rPr lang="ru-RU" sz="2800" b="1" dirty="0" smtClean="0">
                <a:solidFill>
                  <a:srgbClr val="002060"/>
                </a:solidFill>
              </a:rPr>
              <a:t> </a:t>
            </a:r>
            <a:r>
              <a:rPr lang="en-US" sz="2800" b="1" dirty="0" err="1" smtClean="0">
                <a:solidFill>
                  <a:srgbClr val="002060"/>
                </a:solidFill>
              </a:rPr>
              <a:t>knigi</a:t>
            </a:r>
            <a:endParaRPr lang="en-US" sz="2800" b="1" dirty="0" smtClean="0">
              <a:solidFill>
                <a:srgbClr val="002060"/>
              </a:solidFill>
            </a:endParaRPr>
          </a:p>
          <a:p>
            <a:r>
              <a:rPr lang="en-US" sz="2800" b="1" dirty="0" smtClean="0">
                <a:solidFill>
                  <a:srgbClr val="002060"/>
                </a:solidFill>
              </a:rPr>
              <a:t> http</a:t>
            </a:r>
            <a:r>
              <a:rPr lang="ru-RU" sz="2800" b="1" dirty="0" smtClean="0">
                <a:solidFill>
                  <a:srgbClr val="002060"/>
                </a:solidFill>
              </a:rPr>
              <a:t>:</a:t>
            </a:r>
            <a:r>
              <a:rPr lang="en-US" sz="2800" b="1" dirty="0" smtClean="0">
                <a:solidFill>
                  <a:srgbClr val="002060"/>
                </a:solidFill>
              </a:rPr>
              <a:t>//</a:t>
            </a:r>
            <a:r>
              <a:rPr lang="en-US" sz="2800" b="1" dirty="0" err="1" smtClean="0">
                <a:solidFill>
                  <a:srgbClr val="002060"/>
                </a:solidFill>
              </a:rPr>
              <a:t>nashe</a:t>
            </a:r>
            <a:r>
              <a:rPr lang="en-US" sz="2800" b="1" dirty="0" smtClean="0">
                <a:solidFill>
                  <a:srgbClr val="002060"/>
                </a:solidFill>
              </a:rPr>
              <a:t> – </a:t>
            </a:r>
            <a:r>
              <a:rPr lang="en-US" sz="2800" b="1" dirty="0" err="1" smtClean="0">
                <a:solidFill>
                  <a:srgbClr val="002060"/>
                </a:solidFill>
              </a:rPr>
              <a:t>nasledie</a:t>
            </a:r>
            <a:r>
              <a:rPr lang="en-US" sz="2800" b="1" dirty="0" smtClean="0">
                <a:solidFill>
                  <a:srgbClr val="002060"/>
                </a:solidFill>
              </a:rPr>
              <a:t>. live.jornal.com</a:t>
            </a:r>
          </a:p>
          <a:p>
            <a:r>
              <a:rPr lang="en-US" sz="2800" b="1" dirty="0" smtClean="0">
                <a:solidFill>
                  <a:srgbClr val="002060"/>
                </a:solidFill>
              </a:rPr>
              <a:t>http</a:t>
            </a:r>
            <a:r>
              <a:rPr lang="ru-RU" sz="2800" b="1" dirty="0" smtClean="0">
                <a:solidFill>
                  <a:srgbClr val="002060"/>
                </a:solidFill>
              </a:rPr>
              <a:t>:</a:t>
            </a:r>
            <a:r>
              <a:rPr lang="en-US" sz="2800" b="1" dirty="0" smtClean="0">
                <a:solidFill>
                  <a:srgbClr val="002060"/>
                </a:solidFill>
              </a:rPr>
              <a:t>//www.ljpisk.ru/archive/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Desktop\712060306010366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91880" y="980728"/>
            <a:ext cx="5184576" cy="5256584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Французский критик и поэт, который больше известен,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как автор самых популярных и известных в мире сказок, 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Шарль Перро, родился 12 января 1628 года в богатой семье в Париже. Говорят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, что при рождении младенец закричал так, что было слышно на другом конце квартала, возвестив весь мир о своем появлении на свет.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Вырос Шарль Перро  в обеспеченной богатой образованной семье. Его отец  получил прекрасное образование и  был адвокатом парижского парламента. Мать  происходила из дворянской семьи. В детстве Шарль Перро подолгу жил в поместье своей мамы – в деревне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Вири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, откуда, возможно, и появились образы его «деревенских» сказок.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 descr="D:\Desktop\Charles_Perrault_détail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692696"/>
            <a:ext cx="2952328" cy="38884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Desktop\712060306010366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95936" y="476672"/>
            <a:ext cx="4608512" cy="6048672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Благодаря своему происхождению Шарль Перро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получил хорошее образование. Он изучал право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в лучших школах Парижа, что дало ему возможность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позже пойти на государственную службу. Шарль Перро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принимал активное участие в создании Академии Наук Франции,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а также был назначен секретарем Академии словесности, 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которая была основана в 1663 году. 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619672" y="1600200"/>
            <a:ext cx="1080120" cy="4525963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4098" name="Picture 2" descr="D:\Desktop\Charles_Perrault_by_Gérard_Edelinc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32656"/>
            <a:ext cx="3672408" cy="5400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Desktop\712060306010366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60648"/>
            <a:ext cx="7920880" cy="6264696"/>
          </a:xfrm>
        </p:spPr>
        <p:txBody>
          <a:bodyPr>
            <a:no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Семья была многодетной. У Шарля были пять братьев. Все братья Пьеро, в том числе и Шарль, закончили колледж Бове. Шарль Перро поступил в этот колледж в 8 лет и  окончил в нем  факультет искусств. Есть разные мнения о том, как учился  юный Шарль. И все эти мнения очень противоречивые. Кто-то утверждает, что учился он очень плохо, кто-то что он был блистательным учеником. Есть ли факты? Да, есть.  Известно, что в первые годы Шарль Перро отнюдь не блистал  успехами в обучении, но потом всё резко изменилось, когда он подружился с мальчиком по имени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Борэн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. Эта дружба очень положительно повлияла на Шарля, он выдвинулся в число лучших учеников и вместе с другом разработал свою систему занятий – такую, что даже перегнал программу по истории, латыни и французскому языку.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Desktop\712060306010366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764704"/>
            <a:ext cx="7848872" cy="5760640"/>
          </a:xfrm>
        </p:spPr>
        <p:txBody>
          <a:bodyPr>
            <a:no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Шарль Перро по настоянию отца сначала работал адвокатом, а потом пошел работать к брату, в его ведомство сборщиком податей. Он усердно делал карьеру, и о литературе как серьезном занятии даже и не думал. Он стал богат, силен, влиятелен. Стал советником короля и главным инспектором построек, возглавлял Комитет литераторов и отдел Славы Короля 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 44 года Шарль женился на юной Мари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Пишон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, ей было в то время 18 лет.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Прожили они семейной жизнью недолго – всего шесть лет. Жена Шарля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Пьерро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умерла достаточно рано – в 24 года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—  от оспы. После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этого Шарль Перро сам воспитал своих детей – трех сыновей —  и более никогда не женился.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Desktop\712060306010366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764704"/>
            <a:ext cx="7848872" cy="5760640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Первые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шаги на почве сочинительства Шарль Перро сделал еще во время обучения в колледже – писал стихи и комедии. В 1653 году опубликовал пародию «Стены Трои, или Происхождение бурлеска».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 1673 Шарль вместе с братом Клодом написал сказку в стихах «Война ворон против аиста» - аллегорию войны сторонников классицизма и новой литературы. Этому противостоянию посвящено сочинение 1675 года «Критика оперы, или Разбор трагедии под названием «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Алкеста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». Работа написана совместно с братом Пьером. Шарль много сотрудничал с братьями. Пьесы, включенные в «Сборник избранных произведений», пронизаны атмосферой дружеского состязания и диалога.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Desktop\712060306010366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573016"/>
            <a:ext cx="8568952" cy="2808312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В 1697г. опубликовал сборник «Сказки матушки гусыни, или Истории и сказки былых времен с поучениями». Сборник содержал 9 сказок, представлявших собой литературную обработку народных сказок (как полагают, услышанных от кормилицы сына Перро) — кроме одной («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Рикэ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- хохолок»), сочиненной самим Перро. Эта книга широко прославила Перро за пределами литературного круга. Фактически Перро ввел народную сказку в систему жанров «высокой» литературы.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D:\Desktop\Hn4xR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188640"/>
            <a:ext cx="5760640" cy="36724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Desktop\712060306010366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573016"/>
            <a:ext cx="8568952" cy="2808312"/>
          </a:xfrm>
        </p:spPr>
        <p:txBody>
          <a:bodyPr>
            <a:noAutofit/>
          </a:bodyPr>
          <a:lstStyle/>
          <a:p>
            <a:r>
              <a:rPr lang="ru-RU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Книги французского писателя имеются в каждом доме, где растут маленькие дети. Не счесть и количества переложений произведений Перро в кино и на сцене. Шедеврами театрального искусства признаны оперы </a:t>
            </a:r>
            <a:r>
              <a:rPr lang="ru-RU" sz="20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Джоаккино</a:t>
            </a:r>
            <a:r>
              <a:rPr lang="ru-RU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Россини и Белы </a:t>
            </a:r>
            <a:r>
              <a:rPr lang="ru-RU" sz="20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Бартока</a:t>
            </a:r>
            <a:r>
              <a:rPr lang="ru-RU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балеты </a:t>
            </a:r>
            <a:r>
              <a:rPr lang="ru-RU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Петра Чайковского</a:t>
            </a:r>
            <a:r>
              <a:rPr lang="ru-RU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 и </a:t>
            </a:r>
            <a:r>
              <a:rPr lang="ru-RU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Сергея Прокофьева</a:t>
            </a:r>
            <a:r>
              <a:rPr lang="ru-RU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. По мотивам русской народной сказки, сюжет которой перекликается со сказкой Перро «Подарки феи», режиссером Александром </a:t>
            </a:r>
            <a:r>
              <a:rPr lang="ru-RU" sz="20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Роу</a:t>
            </a:r>
            <a:r>
              <a:rPr lang="ru-RU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 снят фильм «</a:t>
            </a:r>
            <a:r>
              <a:rPr lang="ru-RU" sz="20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Морозко</a:t>
            </a:r>
            <a:r>
              <a:rPr lang="ru-RU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». А сказка «Красавица и Чудовище» - лидер по количеству экранизаций, как в художественном кино, так и в мультфильмах и мюзиклах.</a:t>
            </a: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D:\Desktop\Hn4xRA (1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47664" y="188640"/>
            <a:ext cx="5832648" cy="34563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Desktop\712060306010366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99992" y="548680"/>
            <a:ext cx="4104456" cy="5688632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Шарль Перро умер в Париже 13 мая 1703 года, в возрасте 75 лет.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После себя он оставил бессмертные сказки, многие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из которых стали классическими произведениями мировой литературы.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6" descr="Картинка 13 из 25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476672"/>
            <a:ext cx="3600400" cy="47525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308</Words>
  <Application>Microsoft Office PowerPoint</Application>
  <PresentationFormat>Экран (4:3)</PresentationFormat>
  <Paragraphs>48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ВЕЛИКИЙ СКАЗОЧНИК ШАРЛЬ ПЕРРО</vt:lpstr>
      <vt:lpstr>Французский критик и поэт, который больше известен,  как автор самых популярных и известных в мире сказок,  Шарль Перро, родился 12 января 1628 года в богатой семье в Париже. Говорят, что при рождении младенец закричал так, что было слышно на другом конце квартала, возвестив весь мир о своем появлении на свет. Вырос Шарль Перро  в обеспеченной богатой образованной семье. Его отец  получил прекрасное образование и  был адвокатом парижского парламента. Мать  происходила из дворянской семьи. В детстве Шарль Перро подолгу жил в поместье своей мамы – в деревне Вири, откуда, возможно, и появились образы его «деревенских» сказок.  </vt:lpstr>
      <vt:lpstr>Благодаря своему происхождению Шарль Перро получил хорошее образование. Он изучал право  в лучших школах Парижа, что дало ему возможность  позже пойти на государственную службу. Шарль Перро  принимал активное участие в создании Академии Наук Франции,  а также был назначен секретарем Академии словесности,  которая была основана в 1663 году.   </vt:lpstr>
      <vt:lpstr>Семья была многодетной. У Шарля были пять братьев. Все братья Пьеро, в том числе и Шарль, закончили колледж Бове. Шарль Перро поступил в этот колледж в 8 лет и  окончил в нем  факультет искусств. Есть разные мнения о том, как учился  юный Шарль. И все эти мнения очень противоречивые. Кто-то утверждает, что учился он очень плохо, кто-то что он был блистательным учеником. Есть ли факты? Да, есть.  Известно, что в первые годы Шарль Перро отнюдь не блистал  успехами в обучении, но потом всё резко изменилось, когда он подружился с мальчиком по имени Борэн. Эта дружба очень положительно повлияла на Шарля, он выдвинулся в число лучших учеников и вместе с другом разработал свою систему занятий – такую, что даже перегнал программу по истории, латыни и французскому языку.  </vt:lpstr>
      <vt:lpstr>Шарль Перро по настоянию отца сначала работал адвокатом, а потом пошел работать к брату, в его ведомство сборщиком податей. Он усердно делал карьеру, и о литературе как серьезном занятии даже и не думал. Он стал богат, силен, влиятелен. Стал советником короля и главным инспектором построек, возглавлял Комитет литераторов и отдел Славы Короля  В 44 года Шарль женился на юной Мари Пишон, ей было в то время 18 лет.  Прожили они семейной жизнью недолго – всего шесть лет. Жена Шарля Пьерро умерла достаточно рано – в 24 года —  от оспы. После этого Шарль Перро сам воспитал своих детей – трех сыновей —  и более никогда не женился.   </vt:lpstr>
      <vt:lpstr>Первые шаги на почве сочинительства Шарль Перро сделал еще во время обучения в колледже – писал стихи и комедии. В 1653 году опубликовал пародию «Стены Трои, или Происхождение бурлеска». В 1673 Шарль вместе с братом Клодом написал сказку в стихах «Война ворон против аиста» - аллегорию войны сторонников классицизма и новой литературы. Этому противостоянию посвящено сочинение 1675 года «Критика оперы, или Разбор трагедии под названием «Алкеста». Работа написана совместно с братом Пьером. Шарль много сотрудничал с братьями. Пьесы, включенные в «Сборник избранных произведений», пронизаны атмосферой дружеского состязания и диалога.    </vt:lpstr>
      <vt:lpstr> В 1697г. опубликовал сборник «Сказки матушки гусыни, или Истории и сказки былых времен с поучениями». Сборник содержал 9 сказок, представлявших собой литературную обработку народных сказок (как полагают, услышанных от кормилицы сына Перро) — кроме одной («Рикэ - хохолок»), сочиненной самим Перро. Эта книга широко прославила Перро за пределами литературного круга. Фактически Перро ввел народную сказку в систему жанров «высокой» литературы.</vt:lpstr>
      <vt:lpstr>Книги французского писателя имеются в каждом доме, где растут маленькие дети. Не счесть и количества переложений произведений Перро в кино и на сцене. Шедеврами театрального искусства признаны оперы Джоаккино Россини и Белы Бартока, балеты Петра Чайковского и Сергея Прокофьева. По мотивам русской народной сказки, сюжет которой перекликается со сказкой Перро «Подарки феи», режиссером Александром Роу снят фильм «Морозко». А сказка «Красавица и Чудовище» - лидер по количеству экранизаций, как в художественном кино, так и в мультфильмах и мюзиклах. </vt:lpstr>
      <vt:lpstr>Шарль Перро умер в Париже 13 мая 1703 года, в возрасте 75 лет.  После себя он оставил бессмертные сказки, многие  из которых стали классическими произведениями мировой литературы.  </vt:lpstr>
      <vt:lpstr>  </vt:lpstr>
      <vt:lpstr>  </vt:lpstr>
      <vt:lpstr>  </vt:lpstr>
      <vt:lpstr>  </vt:lpstr>
      <vt:lpstr>  </vt:lpstr>
      <vt:lpstr>  </vt:lpstr>
      <vt:lpstr>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ВЕЛИКИЙ СКАЗОЧНИК ШАРЛЬ ПЕРРО</dc:title>
  <dc:creator>ДОМ</dc:creator>
  <cp:lastModifiedBy>ДОМ</cp:lastModifiedBy>
  <cp:revision>8</cp:revision>
  <dcterms:created xsi:type="dcterms:W3CDTF">2018-04-01T08:24:38Z</dcterms:created>
  <dcterms:modified xsi:type="dcterms:W3CDTF">2018-04-01T09:57:47Z</dcterms:modified>
</cp:coreProperties>
</file>