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  <p:sldId id="268" r:id="rId4"/>
    <p:sldId id="267" r:id="rId5"/>
    <p:sldId id="265" r:id="rId6"/>
    <p:sldId id="264" r:id="rId7"/>
    <p:sldId id="262" r:id="rId8"/>
    <p:sldId id="261" r:id="rId9"/>
    <p:sldId id="260" r:id="rId10"/>
    <p:sldId id="259" r:id="rId11"/>
    <p:sldId id="258" r:id="rId12"/>
    <p:sldId id="266" r:id="rId13"/>
    <p:sldId id="269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96" y="-3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6E4EFA8-5ECD-45BE-A9E5-8F07A621AFDE}" type="doc">
      <dgm:prSet loTypeId="urn:microsoft.com/office/officeart/2005/8/layout/hierarchy4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64D04AB3-8F12-453A-8FD4-CB9A5C0E5BC5}">
      <dgm:prSet phldrT="[Текст]"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800" b="1" dirty="0" smtClean="0"/>
            <a:t>Программа по безопасности жизнедеятельности </a:t>
          </a:r>
          <a:endParaRPr lang="ru-RU" sz="2800" dirty="0" smtClean="0"/>
        </a:p>
        <a:p>
          <a:pPr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200" dirty="0"/>
        </a:p>
      </dgm:t>
    </dgm:pt>
    <dgm:pt modelId="{3FF8831F-4B90-42CB-8EEA-AAFE18172CBD}" type="parTrans" cxnId="{24E167B9-29BD-49A9-A2DB-9794A1FF83B7}">
      <dgm:prSet/>
      <dgm:spPr/>
      <dgm:t>
        <a:bodyPr/>
        <a:lstStyle/>
        <a:p>
          <a:endParaRPr lang="ru-RU"/>
        </a:p>
      </dgm:t>
    </dgm:pt>
    <dgm:pt modelId="{23CE96FE-0366-4C50-A4E7-9DF7E3E3001F}" type="sibTrans" cxnId="{24E167B9-29BD-49A9-A2DB-9794A1FF83B7}">
      <dgm:prSet/>
      <dgm:spPr/>
      <dgm:t>
        <a:bodyPr/>
        <a:lstStyle/>
        <a:p>
          <a:endParaRPr lang="ru-RU"/>
        </a:p>
      </dgm:t>
    </dgm:pt>
    <dgm:pt modelId="{84C1DF43-1C15-472F-A2EE-BDE2EC1A13B6}">
      <dgm:prSet phldrT="[Текст]"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000" b="1" dirty="0" smtClean="0"/>
            <a:t>Ребёнок дома</a:t>
          </a:r>
          <a:endParaRPr lang="ru-RU" sz="1050" dirty="0" smtClean="0"/>
        </a:p>
        <a:p>
          <a:pPr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000" dirty="0"/>
        </a:p>
      </dgm:t>
    </dgm:pt>
    <dgm:pt modelId="{0926971E-E2AF-49FC-93FB-887303EDB36B}" type="parTrans" cxnId="{563A7B36-92BD-4D6A-94C2-9EABDCD22D9E}">
      <dgm:prSet/>
      <dgm:spPr/>
      <dgm:t>
        <a:bodyPr/>
        <a:lstStyle/>
        <a:p>
          <a:endParaRPr lang="ru-RU"/>
        </a:p>
      </dgm:t>
    </dgm:pt>
    <dgm:pt modelId="{B75C3DDA-B049-4235-A0AE-C33718D28F01}" type="sibTrans" cxnId="{563A7B36-92BD-4D6A-94C2-9EABDCD22D9E}">
      <dgm:prSet/>
      <dgm:spPr/>
      <dgm:t>
        <a:bodyPr/>
        <a:lstStyle/>
        <a:p>
          <a:endParaRPr lang="ru-RU"/>
        </a:p>
      </dgm:t>
    </dgm:pt>
    <dgm:pt modelId="{61B66F78-4F72-4C42-B4A4-C8970B1158BE}">
      <dgm:prSet custT="1"/>
      <dgm:spPr/>
      <dgm:t>
        <a:bodyPr/>
        <a:lstStyle/>
        <a:p>
          <a:r>
            <a:rPr lang="ru-RU" sz="2000" b="1" dirty="0" smtClean="0"/>
            <a:t>Ребёнок в общении </a:t>
          </a:r>
        </a:p>
        <a:p>
          <a:r>
            <a:rPr lang="ru-RU" sz="2000" b="1" dirty="0" smtClean="0"/>
            <a:t>с другими людьми</a:t>
          </a:r>
          <a:endParaRPr lang="ru-RU" sz="2000" dirty="0"/>
        </a:p>
      </dgm:t>
    </dgm:pt>
    <dgm:pt modelId="{D5BCA45A-72F1-4179-83CE-BEFCA920272F}" type="parTrans" cxnId="{1A99B752-725E-4DC7-AA93-2AED0159090D}">
      <dgm:prSet/>
      <dgm:spPr/>
      <dgm:t>
        <a:bodyPr/>
        <a:lstStyle/>
        <a:p>
          <a:endParaRPr lang="ru-RU"/>
        </a:p>
      </dgm:t>
    </dgm:pt>
    <dgm:pt modelId="{06A09CD7-0689-46B8-A2E6-6626E5DF6500}" type="sibTrans" cxnId="{1A99B752-725E-4DC7-AA93-2AED0159090D}">
      <dgm:prSet/>
      <dgm:spPr/>
      <dgm:t>
        <a:bodyPr/>
        <a:lstStyle/>
        <a:p>
          <a:endParaRPr lang="ru-RU"/>
        </a:p>
      </dgm:t>
    </dgm:pt>
    <dgm:pt modelId="{C7D1D293-C611-4D03-B9D2-FA486C9F14A9}">
      <dgm:prSet custT="1"/>
      <dgm:spPr/>
      <dgm:t>
        <a:bodyPr/>
        <a:lstStyle/>
        <a:p>
          <a:r>
            <a:rPr lang="ru-RU" sz="2000" b="1" dirty="0" smtClean="0"/>
            <a:t>Ребёнок и природа</a:t>
          </a:r>
          <a:endParaRPr lang="ru-RU" sz="2000" dirty="0"/>
        </a:p>
      </dgm:t>
    </dgm:pt>
    <dgm:pt modelId="{7E69F1F4-E3D9-490E-BF3F-12BBD7C98860}" type="parTrans" cxnId="{11541EF0-0B62-41BE-85AB-542EC7320231}">
      <dgm:prSet/>
      <dgm:spPr/>
      <dgm:t>
        <a:bodyPr/>
        <a:lstStyle/>
        <a:p>
          <a:endParaRPr lang="ru-RU"/>
        </a:p>
      </dgm:t>
    </dgm:pt>
    <dgm:pt modelId="{3D23E0A0-B2AB-4495-8F6C-53119742BF39}" type="sibTrans" cxnId="{11541EF0-0B62-41BE-85AB-542EC7320231}">
      <dgm:prSet/>
      <dgm:spPr/>
      <dgm:t>
        <a:bodyPr/>
        <a:lstStyle/>
        <a:p>
          <a:endParaRPr lang="ru-RU"/>
        </a:p>
      </dgm:t>
    </dgm:pt>
    <dgm:pt modelId="{DCC14A74-6E04-4AD1-909F-BDD73D844CD9}">
      <dgm:prSet/>
      <dgm:spPr/>
      <dgm:t>
        <a:bodyPr/>
        <a:lstStyle/>
        <a:p>
          <a:r>
            <a:rPr lang="ru-RU" b="1" smtClean="0"/>
            <a:t>Здоровье и эмоциональное благополучие ребёнка</a:t>
          </a:r>
          <a:endParaRPr lang="ru-RU"/>
        </a:p>
      </dgm:t>
    </dgm:pt>
    <dgm:pt modelId="{9EBA8814-2BAE-459B-AA58-8094B88624A1}" type="parTrans" cxnId="{1C9D5F5A-2FEA-4C9D-8527-53F1BFF19D53}">
      <dgm:prSet/>
      <dgm:spPr/>
      <dgm:t>
        <a:bodyPr/>
        <a:lstStyle/>
        <a:p>
          <a:endParaRPr lang="ru-RU"/>
        </a:p>
      </dgm:t>
    </dgm:pt>
    <dgm:pt modelId="{C6372F96-7C2F-4397-8C83-D2D0874C5ED9}" type="sibTrans" cxnId="{1C9D5F5A-2FEA-4C9D-8527-53F1BFF19D53}">
      <dgm:prSet/>
      <dgm:spPr/>
      <dgm:t>
        <a:bodyPr/>
        <a:lstStyle/>
        <a:p>
          <a:endParaRPr lang="ru-RU"/>
        </a:p>
      </dgm:t>
    </dgm:pt>
    <dgm:pt modelId="{85CCA95B-9DBD-4884-83CD-A88161E5F57A}">
      <dgm:prSet custT="1"/>
      <dgm:spPr/>
      <dgm:t>
        <a:bodyPr/>
        <a:lstStyle/>
        <a:p>
          <a:r>
            <a:rPr lang="ru-RU" sz="2000" b="1" dirty="0" smtClean="0"/>
            <a:t>Здоровье и эмоциональное благополучие ребёнка</a:t>
          </a:r>
          <a:endParaRPr lang="ru-RU" sz="2000" dirty="0"/>
        </a:p>
      </dgm:t>
    </dgm:pt>
    <dgm:pt modelId="{8182A1DA-64CE-4B19-9256-A8E201E0FD51}" type="parTrans" cxnId="{397F77ED-E6E5-41C7-8A65-DD280F630D15}">
      <dgm:prSet/>
      <dgm:spPr/>
      <dgm:t>
        <a:bodyPr/>
        <a:lstStyle/>
        <a:p>
          <a:endParaRPr lang="ru-RU"/>
        </a:p>
      </dgm:t>
    </dgm:pt>
    <dgm:pt modelId="{D067575F-D1FB-4B45-AFF2-8D5E0D1B3A42}" type="sibTrans" cxnId="{397F77ED-E6E5-41C7-8A65-DD280F630D15}">
      <dgm:prSet/>
      <dgm:spPr/>
      <dgm:t>
        <a:bodyPr/>
        <a:lstStyle/>
        <a:p>
          <a:endParaRPr lang="ru-RU"/>
        </a:p>
      </dgm:t>
    </dgm:pt>
    <dgm:pt modelId="{0F46E32C-F1E3-4934-995A-CD7C023D08A2}">
      <dgm:prSet custT="1"/>
      <dgm:spPr/>
      <dgm:t>
        <a:bodyPr/>
        <a:lstStyle/>
        <a:p>
          <a:r>
            <a:rPr lang="ru-RU" sz="2000" b="1" dirty="0" smtClean="0"/>
            <a:t>Ребёнок на улицах города</a:t>
          </a:r>
          <a:endParaRPr lang="ru-RU" sz="2000" dirty="0"/>
        </a:p>
      </dgm:t>
    </dgm:pt>
    <dgm:pt modelId="{F8B4BCC9-6514-43FD-A8A3-DF755EDFEE61}" type="parTrans" cxnId="{187A2CAE-376E-4E67-AD43-03F021E1E670}">
      <dgm:prSet/>
      <dgm:spPr/>
      <dgm:t>
        <a:bodyPr/>
        <a:lstStyle/>
        <a:p>
          <a:endParaRPr lang="ru-RU"/>
        </a:p>
      </dgm:t>
    </dgm:pt>
    <dgm:pt modelId="{019BBABC-34E5-43D0-9114-E1C5AD0FB80B}" type="sibTrans" cxnId="{187A2CAE-376E-4E67-AD43-03F021E1E670}">
      <dgm:prSet/>
      <dgm:spPr/>
      <dgm:t>
        <a:bodyPr/>
        <a:lstStyle/>
        <a:p>
          <a:endParaRPr lang="ru-RU"/>
        </a:p>
      </dgm:t>
    </dgm:pt>
    <dgm:pt modelId="{8298F116-C470-4785-B4A0-27E071467ACC}" type="pres">
      <dgm:prSet presAssocID="{86E4EFA8-5ECD-45BE-A9E5-8F07A621AFDE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37E2C5D0-95B8-49FB-8DD5-46E1BACBC7B5}" type="pres">
      <dgm:prSet presAssocID="{64D04AB3-8F12-453A-8FD4-CB9A5C0E5BC5}" presName="vertOne" presStyleCnt="0"/>
      <dgm:spPr/>
    </dgm:pt>
    <dgm:pt modelId="{F5DF4506-7514-40E4-A309-B2EFA72BA90A}" type="pres">
      <dgm:prSet presAssocID="{64D04AB3-8F12-453A-8FD4-CB9A5C0E5BC5}" presName="txOne" presStyleLbl="node0" presStyleIdx="0" presStyleCnt="3" custScaleY="25313">
        <dgm:presLayoutVars>
          <dgm:chPref val="3"/>
        </dgm:presLayoutVars>
      </dgm:prSet>
      <dgm:spPr/>
    </dgm:pt>
    <dgm:pt modelId="{0D595751-FC7F-4B0E-9C31-DB76D2606562}" type="pres">
      <dgm:prSet presAssocID="{64D04AB3-8F12-453A-8FD4-CB9A5C0E5BC5}" presName="parTransOne" presStyleCnt="0"/>
      <dgm:spPr/>
    </dgm:pt>
    <dgm:pt modelId="{01686EC8-2F08-427E-9EF7-3DF658C46710}" type="pres">
      <dgm:prSet presAssocID="{64D04AB3-8F12-453A-8FD4-CB9A5C0E5BC5}" presName="horzOne" presStyleCnt="0"/>
      <dgm:spPr/>
    </dgm:pt>
    <dgm:pt modelId="{A959E4D2-54EF-4B92-8F4A-D0E65AE0CC90}" type="pres">
      <dgm:prSet presAssocID="{61B66F78-4F72-4C42-B4A4-C8970B1158BE}" presName="vertTwo" presStyleCnt="0"/>
      <dgm:spPr/>
    </dgm:pt>
    <dgm:pt modelId="{E07A6399-987F-4B89-936D-FF8FE36E180D}" type="pres">
      <dgm:prSet presAssocID="{61B66F78-4F72-4C42-B4A4-C8970B1158BE}" presName="txTwo" presStyleLbl="node2" presStyleIdx="0" presStyleCnt="4" custScaleX="494017" custScaleY="26623" custLinFactNeighborX="30500" custLinFactNeighborY="381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40B235E0-EC43-43D2-8B31-EEED36CE4604}" type="pres">
      <dgm:prSet presAssocID="{61B66F78-4F72-4C42-B4A4-C8970B1158BE}" presName="horzTwo" presStyleCnt="0"/>
      <dgm:spPr/>
    </dgm:pt>
    <dgm:pt modelId="{2753F497-C19B-4A5B-9428-5EE2537F2C29}" type="pres">
      <dgm:prSet presAssocID="{06A09CD7-0689-46B8-A2E6-6626E5DF6500}" presName="sibSpaceTwo" presStyleCnt="0"/>
      <dgm:spPr/>
    </dgm:pt>
    <dgm:pt modelId="{7C9525F2-E951-4F5D-84AA-DDD5A261D4E4}" type="pres">
      <dgm:prSet presAssocID="{C7D1D293-C611-4D03-B9D2-FA486C9F14A9}" presName="vertTwo" presStyleCnt="0"/>
      <dgm:spPr/>
    </dgm:pt>
    <dgm:pt modelId="{C82B2A17-DD34-41AF-AE58-BF868600EAE7}" type="pres">
      <dgm:prSet presAssocID="{C7D1D293-C611-4D03-B9D2-FA486C9F14A9}" presName="txTwo" presStyleLbl="node2" presStyleIdx="1" presStyleCnt="4" custScaleX="381636" custScaleY="27080" custLinFactNeighborX="92885" custLinFactNeighborY="273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7EDBA7B-E85D-4F23-9176-8FB3FC607869}" type="pres">
      <dgm:prSet presAssocID="{C7D1D293-C611-4D03-B9D2-FA486C9F14A9}" presName="horzTwo" presStyleCnt="0"/>
      <dgm:spPr/>
    </dgm:pt>
    <dgm:pt modelId="{34915F57-7601-44EE-91BD-F3A660E9BB8A}" type="pres">
      <dgm:prSet presAssocID="{3D23E0A0-B2AB-4495-8F6C-53119742BF39}" presName="sibSpaceTwo" presStyleCnt="0"/>
      <dgm:spPr/>
    </dgm:pt>
    <dgm:pt modelId="{01667116-D707-4E21-973D-608680C6E58D}" type="pres">
      <dgm:prSet presAssocID="{84C1DF43-1C15-472F-A2EE-BDE2EC1A13B6}" presName="vertTwo" presStyleCnt="0"/>
      <dgm:spPr/>
    </dgm:pt>
    <dgm:pt modelId="{3F219C0E-B424-4360-A399-C13C71C53A8C}" type="pres">
      <dgm:prSet presAssocID="{84C1DF43-1C15-472F-A2EE-BDE2EC1A13B6}" presName="txTwo" presStyleLbl="node2" presStyleIdx="2" presStyleCnt="4" custScaleX="335779" custScaleY="26339" custLinFactX="100000" custLinFactNeighborX="132551" custLinFactNeighborY="273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31BA16FF-59DB-4BF0-B5E4-8705801533F5}" type="pres">
      <dgm:prSet presAssocID="{84C1DF43-1C15-472F-A2EE-BDE2EC1A13B6}" presName="horzTwo" presStyleCnt="0"/>
      <dgm:spPr/>
    </dgm:pt>
    <dgm:pt modelId="{2B113919-DC7E-4CEB-8B95-AC277505A28E}" type="pres">
      <dgm:prSet presAssocID="{B75C3DDA-B049-4235-A0AE-C33718D28F01}" presName="sibSpaceTwo" presStyleCnt="0"/>
      <dgm:spPr/>
    </dgm:pt>
    <dgm:pt modelId="{E77F549B-6F6E-4CFB-A02C-04178B71D661}" type="pres">
      <dgm:prSet presAssocID="{85CCA95B-9DBD-4884-83CD-A88161E5F57A}" presName="vertTwo" presStyleCnt="0"/>
      <dgm:spPr/>
    </dgm:pt>
    <dgm:pt modelId="{95A78875-9AED-4350-9F21-166692331EE1}" type="pres">
      <dgm:prSet presAssocID="{85CCA95B-9DBD-4884-83CD-A88161E5F57A}" presName="txTwo" presStyleLbl="node2" presStyleIdx="3" presStyleCnt="4" custScaleX="709604" custScaleY="23178" custLinFactX="-472393" custLinFactNeighborX="-500000" custLinFactNeighborY="33900">
        <dgm:presLayoutVars>
          <dgm:chPref val="3"/>
        </dgm:presLayoutVars>
      </dgm:prSet>
      <dgm:spPr/>
    </dgm:pt>
    <dgm:pt modelId="{4FFEF3AE-C946-499D-9D72-B5EE1BD81682}" type="pres">
      <dgm:prSet presAssocID="{85CCA95B-9DBD-4884-83CD-A88161E5F57A}" presName="horzTwo" presStyleCnt="0"/>
      <dgm:spPr/>
    </dgm:pt>
    <dgm:pt modelId="{B8A1DE9E-8F5E-4ABD-8861-C10E1501C812}" type="pres">
      <dgm:prSet presAssocID="{23CE96FE-0366-4C50-A4E7-9DF7E3E3001F}" presName="sibSpaceOne" presStyleCnt="0"/>
      <dgm:spPr/>
    </dgm:pt>
    <dgm:pt modelId="{B6AE413D-88DD-4FE9-B05B-D72D9AB126B6}" type="pres">
      <dgm:prSet presAssocID="{0F46E32C-F1E3-4934-995A-CD7C023D08A2}" presName="vertOne" presStyleCnt="0"/>
      <dgm:spPr/>
    </dgm:pt>
    <dgm:pt modelId="{CAC04EA0-C1D7-4767-A78C-CE10C2EB71DB}" type="pres">
      <dgm:prSet presAssocID="{0F46E32C-F1E3-4934-995A-CD7C023D08A2}" presName="txOne" presStyleLbl="node0" presStyleIdx="1" presStyleCnt="3" custScaleX="437466" custScaleY="22526" custLinFactX="-400000" custLinFactNeighborX="-481453" custLinFactNeighborY="66305">
        <dgm:presLayoutVars>
          <dgm:chPref val="3"/>
        </dgm:presLayoutVars>
      </dgm:prSet>
      <dgm:spPr/>
    </dgm:pt>
    <dgm:pt modelId="{CF7CB284-4DD0-42B0-987C-7A97DF26CE22}" type="pres">
      <dgm:prSet presAssocID="{0F46E32C-F1E3-4934-995A-CD7C023D08A2}" presName="horzOne" presStyleCnt="0"/>
      <dgm:spPr/>
    </dgm:pt>
    <dgm:pt modelId="{BFD0B7F5-3B90-4A90-8890-2E3CEDD24142}" type="pres">
      <dgm:prSet presAssocID="{019BBABC-34E5-43D0-9114-E1C5AD0FB80B}" presName="sibSpaceOne" presStyleCnt="0"/>
      <dgm:spPr/>
    </dgm:pt>
    <dgm:pt modelId="{0F43A69A-88FA-4846-B56A-E5C7605C3626}" type="pres">
      <dgm:prSet presAssocID="{DCC14A74-6E04-4AD1-909F-BDD73D844CD9}" presName="vertOne" presStyleCnt="0"/>
      <dgm:spPr/>
    </dgm:pt>
    <dgm:pt modelId="{A717C0C2-E8C0-4AD9-AF03-FA4E4F3E0A0D}" type="pres">
      <dgm:prSet presAssocID="{DCC14A74-6E04-4AD1-909F-BDD73D844CD9}" presName="txOne" presStyleLbl="node0" presStyleIdx="2" presStyleCnt="3">
        <dgm:presLayoutVars>
          <dgm:chPref val="3"/>
        </dgm:presLayoutVars>
      </dgm:prSet>
      <dgm:spPr/>
    </dgm:pt>
    <dgm:pt modelId="{A7C0B4CE-5FE4-4F93-9D66-4F18D74DC240}" type="pres">
      <dgm:prSet presAssocID="{DCC14A74-6E04-4AD1-909F-BDD73D844CD9}" presName="horzOne" presStyleCnt="0"/>
      <dgm:spPr/>
    </dgm:pt>
  </dgm:ptLst>
  <dgm:cxnLst>
    <dgm:cxn modelId="{724F5898-D64E-483A-9AC2-AD4E73EB8949}" type="presOf" srcId="{64D04AB3-8F12-453A-8FD4-CB9A5C0E5BC5}" destId="{F5DF4506-7514-40E4-A309-B2EFA72BA90A}" srcOrd="0" destOrd="0" presId="urn:microsoft.com/office/officeart/2005/8/layout/hierarchy4"/>
    <dgm:cxn modelId="{397F77ED-E6E5-41C7-8A65-DD280F630D15}" srcId="{64D04AB3-8F12-453A-8FD4-CB9A5C0E5BC5}" destId="{85CCA95B-9DBD-4884-83CD-A88161E5F57A}" srcOrd="3" destOrd="0" parTransId="{8182A1DA-64CE-4B19-9256-A8E201E0FD51}" sibTransId="{D067575F-D1FB-4B45-AFF2-8D5E0D1B3A42}"/>
    <dgm:cxn modelId="{11541EF0-0B62-41BE-85AB-542EC7320231}" srcId="{64D04AB3-8F12-453A-8FD4-CB9A5C0E5BC5}" destId="{C7D1D293-C611-4D03-B9D2-FA486C9F14A9}" srcOrd="1" destOrd="0" parTransId="{7E69F1F4-E3D9-490E-BF3F-12BBD7C98860}" sibTransId="{3D23E0A0-B2AB-4495-8F6C-53119742BF39}"/>
    <dgm:cxn modelId="{24E167B9-29BD-49A9-A2DB-9794A1FF83B7}" srcId="{86E4EFA8-5ECD-45BE-A9E5-8F07A621AFDE}" destId="{64D04AB3-8F12-453A-8FD4-CB9A5C0E5BC5}" srcOrd="0" destOrd="0" parTransId="{3FF8831F-4B90-42CB-8EEA-AAFE18172CBD}" sibTransId="{23CE96FE-0366-4C50-A4E7-9DF7E3E3001F}"/>
    <dgm:cxn modelId="{A42D7B23-77E3-48CD-9495-9A1D0298AB22}" type="presOf" srcId="{C7D1D293-C611-4D03-B9D2-FA486C9F14A9}" destId="{C82B2A17-DD34-41AF-AE58-BF868600EAE7}" srcOrd="0" destOrd="0" presId="urn:microsoft.com/office/officeart/2005/8/layout/hierarchy4"/>
    <dgm:cxn modelId="{187A2CAE-376E-4E67-AD43-03F021E1E670}" srcId="{86E4EFA8-5ECD-45BE-A9E5-8F07A621AFDE}" destId="{0F46E32C-F1E3-4934-995A-CD7C023D08A2}" srcOrd="1" destOrd="0" parTransId="{F8B4BCC9-6514-43FD-A8A3-DF755EDFEE61}" sibTransId="{019BBABC-34E5-43D0-9114-E1C5AD0FB80B}"/>
    <dgm:cxn modelId="{1C9D5F5A-2FEA-4C9D-8527-53F1BFF19D53}" srcId="{86E4EFA8-5ECD-45BE-A9E5-8F07A621AFDE}" destId="{DCC14A74-6E04-4AD1-909F-BDD73D844CD9}" srcOrd="2" destOrd="0" parTransId="{9EBA8814-2BAE-459B-AA58-8094B88624A1}" sibTransId="{C6372F96-7C2F-4397-8C83-D2D0874C5ED9}"/>
    <dgm:cxn modelId="{89D84480-EF57-41AA-BB67-ED0361B61899}" type="presOf" srcId="{86E4EFA8-5ECD-45BE-A9E5-8F07A621AFDE}" destId="{8298F116-C470-4785-B4A0-27E071467ACC}" srcOrd="0" destOrd="0" presId="urn:microsoft.com/office/officeart/2005/8/layout/hierarchy4"/>
    <dgm:cxn modelId="{32A9AF73-1EF6-4170-87B8-DF933A2C0BFA}" type="presOf" srcId="{61B66F78-4F72-4C42-B4A4-C8970B1158BE}" destId="{E07A6399-987F-4B89-936D-FF8FE36E180D}" srcOrd="0" destOrd="0" presId="urn:microsoft.com/office/officeart/2005/8/layout/hierarchy4"/>
    <dgm:cxn modelId="{1A99B752-725E-4DC7-AA93-2AED0159090D}" srcId="{64D04AB3-8F12-453A-8FD4-CB9A5C0E5BC5}" destId="{61B66F78-4F72-4C42-B4A4-C8970B1158BE}" srcOrd="0" destOrd="0" parTransId="{D5BCA45A-72F1-4179-83CE-BEFCA920272F}" sibTransId="{06A09CD7-0689-46B8-A2E6-6626E5DF6500}"/>
    <dgm:cxn modelId="{C743210A-00FC-49CD-9A3F-19A3733CE384}" type="presOf" srcId="{85CCA95B-9DBD-4884-83CD-A88161E5F57A}" destId="{95A78875-9AED-4350-9F21-166692331EE1}" srcOrd="0" destOrd="0" presId="urn:microsoft.com/office/officeart/2005/8/layout/hierarchy4"/>
    <dgm:cxn modelId="{5F49C40B-1B79-473C-BBAB-20B1436C2197}" type="presOf" srcId="{0F46E32C-F1E3-4934-995A-CD7C023D08A2}" destId="{CAC04EA0-C1D7-4767-A78C-CE10C2EB71DB}" srcOrd="0" destOrd="0" presId="urn:microsoft.com/office/officeart/2005/8/layout/hierarchy4"/>
    <dgm:cxn modelId="{491D36C9-925C-4AF8-B27F-BF2272D2843E}" type="presOf" srcId="{DCC14A74-6E04-4AD1-909F-BDD73D844CD9}" destId="{A717C0C2-E8C0-4AD9-AF03-FA4E4F3E0A0D}" srcOrd="0" destOrd="0" presId="urn:microsoft.com/office/officeart/2005/8/layout/hierarchy4"/>
    <dgm:cxn modelId="{563A7B36-92BD-4D6A-94C2-9EABDCD22D9E}" srcId="{64D04AB3-8F12-453A-8FD4-CB9A5C0E5BC5}" destId="{84C1DF43-1C15-472F-A2EE-BDE2EC1A13B6}" srcOrd="2" destOrd="0" parTransId="{0926971E-E2AF-49FC-93FB-887303EDB36B}" sibTransId="{B75C3DDA-B049-4235-A0AE-C33718D28F01}"/>
    <dgm:cxn modelId="{C3001CA6-F175-4DA8-8032-CD238B27E4E7}" type="presOf" srcId="{84C1DF43-1C15-472F-A2EE-BDE2EC1A13B6}" destId="{3F219C0E-B424-4360-A399-C13C71C53A8C}" srcOrd="0" destOrd="0" presId="urn:microsoft.com/office/officeart/2005/8/layout/hierarchy4"/>
    <dgm:cxn modelId="{A7DB7D92-724F-4B41-9D0D-E39FD7673254}" type="presParOf" srcId="{8298F116-C470-4785-B4A0-27E071467ACC}" destId="{37E2C5D0-95B8-49FB-8DD5-46E1BACBC7B5}" srcOrd="0" destOrd="0" presId="urn:microsoft.com/office/officeart/2005/8/layout/hierarchy4"/>
    <dgm:cxn modelId="{5F174CF7-08C8-4345-9B9A-3830BD5A72C2}" type="presParOf" srcId="{37E2C5D0-95B8-49FB-8DD5-46E1BACBC7B5}" destId="{F5DF4506-7514-40E4-A309-B2EFA72BA90A}" srcOrd="0" destOrd="0" presId="urn:microsoft.com/office/officeart/2005/8/layout/hierarchy4"/>
    <dgm:cxn modelId="{DBCDBA30-C3BA-41A9-B08A-43E309596A67}" type="presParOf" srcId="{37E2C5D0-95B8-49FB-8DD5-46E1BACBC7B5}" destId="{0D595751-FC7F-4B0E-9C31-DB76D2606562}" srcOrd="1" destOrd="0" presId="urn:microsoft.com/office/officeart/2005/8/layout/hierarchy4"/>
    <dgm:cxn modelId="{8EE1A45D-9B11-4B58-927E-68642A53EB05}" type="presParOf" srcId="{37E2C5D0-95B8-49FB-8DD5-46E1BACBC7B5}" destId="{01686EC8-2F08-427E-9EF7-3DF658C46710}" srcOrd="2" destOrd="0" presId="urn:microsoft.com/office/officeart/2005/8/layout/hierarchy4"/>
    <dgm:cxn modelId="{D9715968-B46B-4DAB-87EB-4F406F9CF99B}" type="presParOf" srcId="{01686EC8-2F08-427E-9EF7-3DF658C46710}" destId="{A959E4D2-54EF-4B92-8F4A-D0E65AE0CC90}" srcOrd="0" destOrd="0" presId="urn:microsoft.com/office/officeart/2005/8/layout/hierarchy4"/>
    <dgm:cxn modelId="{78648B47-3883-4C79-A909-E231AE1BB087}" type="presParOf" srcId="{A959E4D2-54EF-4B92-8F4A-D0E65AE0CC90}" destId="{E07A6399-987F-4B89-936D-FF8FE36E180D}" srcOrd="0" destOrd="0" presId="urn:microsoft.com/office/officeart/2005/8/layout/hierarchy4"/>
    <dgm:cxn modelId="{FBB89972-FCAD-4CCB-AE7F-0AF2DA73B6E2}" type="presParOf" srcId="{A959E4D2-54EF-4B92-8F4A-D0E65AE0CC90}" destId="{40B235E0-EC43-43D2-8B31-EEED36CE4604}" srcOrd="1" destOrd="0" presId="urn:microsoft.com/office/officeart/2005/8/layout/hierarchy4"/>
    <dgm:cxn modelId="{9C2AB965-3038-4BDC-B47B-4DEF97F24182}" type="presParOf" srcId="{01686EC8-2F08-427E-9EF7-3DF658C46710}" destId="{2753F497-C19B-4A5B-9428-5EE2537F2C29}" srcOrd="1" destOrd="0" presId="urn:microsoft.com/office/officeart/2005/8/layout/hierarchy4"/>
    <dgm:cxn modelId="{AE1FDCCA-CAA4-46CC-AE85-76F3BB9E3DB3}" type="presParOf" srcId="{01686EC8-2F08-427E-9EF7-3DF658C46710}" destId="{7C9525F2-E951-4F5D-84AA-DDD5A261D4E4}" srcOrd="2" destOrd="0" presId="urn:microsoft.com/office/officeart/2005/8/layout/hierarchy4"/>
    <dgm:cxn modelId="{871A9133-1493-4C92-AB97-BA945D90EE3B}" type="presParOf" srcId="{7C9525F2-E951-4F5D-84AA-DDD5A261D4E4}" destId="{C82B2A17-DD34-41AF-AE58-BF868600EAE7}" srcOrd="0" destOrd="0" presId="urn:microsoft.com/office/officeart/2005/8/layout/hierarchy4"/>
    <dgm:cxn modelId="{023B7A8E-C733-4F5F-9568-3F836E80E55F}" type="presParOf" srcId="{7C9525F2-E951-4F5D-84AA-DDD5A261D4E4}" destId="{17EDBA7B-E85D-4F23-9176-8FB3FC607869}" srcOrd="1" destOrd="0" presId="urn:microsoft.com/office/officeart/2005/8/layout/hierarchy4"/>
    <dgm:cxn modelId="{6112C51B-637D-40E9-AEDF-256820FE0B35}" type="presParOf" srcId="{01686EC8-2F08-427E-9EF7-3DF658C46710}" destId="{34915F57-7601-44EE-91BD-F3A660E9BB8A}" srcOrd="3" destOrd="0" presId="urn:microsoft.com/office/officeart/2005/8/layout/hierarchy4"/>
    <dgm:cxn modelId="{7BF5B34B-95DC-4834-AE15-8C642750DAA4}" type="presParOf" srcId="{01686EC8-2F08-427E-9EF7-3DF658C46710}" destId="{01667116-D707-4E21-973D-608680C6E58D}" srcOrd="4" destOrd="0" presId="urn:microsoft.com/office/officeart/2005/8/layout/hierarchy4"/>
    <dgm:cxn modelId="{D3AF3397-F9A3-49AD-9CA9-AB263FF1413A}" type="presParOf" srcId="{01667116-D707-4E21-973D-608680C6E58D}" destId="{3F219C0E-B424-4360-A399-C13C71C53A8C}" srcOrd="0" destOrd="0" presId="urn:microsoft.com/office/officeart/2005/8/layout/hierarchy4"/>
    <dgm:cxn modelId="{B2362F53-DCCC-41D1-8ADB-401A02B99D5B}" type="presParOf" srcId="{01667116-D707-4E21-973D-608680C6E58D}" destId="{31BA16FF-59DB-4BF0-B5E4-8705801533F5}" srcOrd="1" destOrd="0" presId="urn:microsoft.com/office/officeart/2005/8/layout/hierarchy4"/>
    <dgm:cxn modelId="{F6E2D619-102E-412B-8F50-AD35C7389EDA}" type="presParOf" srcId="{01686EC8-2F08-427E-9EF7-3DF658C46710}" destId="{2B113919-DC7E-4CEB-8B95-AC277505A28E}" srcOrd="5" destOrd="0" presId="urn:microsoft.com/office/officeart/2005/8/layout/hierarchy4"/>
    <dgm:cxn modelId="{1E6EA1FD-B37D-478C-9730-B880755CEB74}" type="presParOf" srcId="{01686EC8-2F08-427E-9EF7-3DF658C46710}" destId="{E77F549B-6F6E-4CFB-A02C-04178B71D661}" srcOrd="6" destOrd="0" presId="urn:microsoft.com/office/officeart/2005/8/layout/hierarchy4"/>
    <dgm:cxn modelId="{15F7E51B-CC53-4504-A924-3800CF0C54A1}" type="presParOf" srcId="{E77F549B-6F6E-4CFB-A02C-04178B71D661}" destId="{95A78875-9AED-4350-9F21-166692331EE1}" srcOrd="0" destOrd="0" presId="urn:microsoft.com/office/officeart/2005/8/layout/hierarchy4"/>
    <dgm:cxn modelId="{9A821C32-A495-402E-9D09-DD7F821AB828}" type="presParOf" srcId="{E77F549B-6F6E-4CFB-A02C-04178B71D661}" destId="{4FFEF3AE-C946-499D-9D72-B5EE1BD81682}" srcOrd="1" destOrd="0" presId="urn:microsoft.com/office/officeart/2005/8/layout/hierarchy4"/>
    <dgm:cxn modelId="{B96DAFA2-3977-4C0B-B628-6AA875ECAD7D}" type="presParOf" srcId="{8298F116-C470-4785-B4A0-27E071467ACC}" destId="{B8A1DE9E-8F5E-4ABD-8861-C10E1501C812}" srcOrd="1" destOrd="0" presId="urn:microsoft.com/office/officeart/2005/8/layout/hierarchy4"/>
    <dgm:cxn modelId="{E3EAD042-93AD-4FD0-AC1C-01EAB4B34248}" type="presParOf" srcId="{8298F116-C470-4785-B4A0-27E071467ACC}" destId="{B6AE413D-88DD-4FE9-B05B-D72D9AB126B6}" srcOrd="2" destOrd="0" presId="urn:microsoft.com/office/officeart/2005/8/layout/hierarchy4"/>
    <dgm:cxn modelId="{7B6602C4-0A02-4EDA-A596-7E566A5EC5AC}" type="presParOf" srcId="{B6AE413D-88DD-4FE9-B05B-D72D9AB126B6}" destId="{CAC04EA0-C1D7-4767-A78C-CE10C2EB71DB}" srcOrd="0" destOrd="0" presId="urn:microsoft.com/office/officeart/2005/8/layout/hierarchy4"/>
    <dgm:cxn modelId="{0F24726A-22D7-4627-B9DC-87C70B732975}" type="presParOf" srcId="{B6AE413D-88DD-4FE9-B05B-D72D9AB126B6}" destId="{CF7CB284-4DD0-42B0-987C-7A97DF26CE22}" srcOrd="1" destOrd="0" presId="urn:microsoft.com/office/officeart/2005/8/layout/hierarchy4"/>
    <dgm:cxn modelId="{0825B802-4BA9-4EAA-8472-301B7365BA76}" type="presParOf" srcId="{8298F116-C470-4785-B4A0-27E071467ACC}" destId="{BFD0B7F5-3B90-4A90-8890-2E3CEDD24142}" srcOrd="3" destOrd="0" presId="urn:microsoft.com/office/officeart/2005/8/layout/hierarchy4"/>
    <dgm:cxn modelId="{6D028249-6F7D-4827-8A96-90B23DCAD3EA}" type="presParOf" srcId="{8298F116-C470-4785-B4A0-27E071467ACC}" destId="{0F43A69A-88FA-4846-B56A-E5C7605C3626}" srcOrd="4" destOrd="0" presId="urn:microsoft.com/office/officeart/2005/8/layout/hierarchy4"/>
    <dgm:cxn modelId="{CAFC5AD8-94D8-426E-81E1-295256F05FD2}" type="presParOf" srcId="{0F43A69A-88FA-4846-B56A-E5C7605C3626}" destId="{A717C0C2-E8C0-4AD9-AF03-FA4E4F3E0A0D}" srcOrd="0" destOrd="0" presId="urn:microsoft.com/office/officeart/2005/8/layout/hierarchy4"/>
    <dgm:cxn modelId="{C1CD2436-AD3E-427D-B954-F4BBB07A25BB}" type="presParOf" srcId="{0F43A69A-88FA-4846-B56A-E5C7605C3626}" destId="{A7C0B4CE-5FE4-4F93-9D66-4F18D74DC240}" srcOrd="1" destOrd="0" presId="urn:microsoft.com/office/officeart/2005/8/layout/hierarchy4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F5DF4506-7514-40E4-A309-B2EFA72BA90A}">
      <dsp:nvSpPr>
        <dsp:cNvPr id="0" name=""/>
        <dsp:cNvSpPr/>
      </dsp:nvSpPr>
      <dsp:spPr>
        <a:xfrm>
          <a:off x="5681" y="0"/>
          <a:ext cx="6674267" cy="166364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800" b="1" kern="1200" dirty="0" smtClean="0"/>
            <a:t>Программа по безопасности жизнедеятельности </a:t>
          </a:r>
          <a:endParaRPr lang="ru-RU" sz="2800" kern="1200" dirty="0" smtClean="0"/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200" kern="1200" dirty="0"/>
        </a:p>
      </dsp:txBody>
      <dsp:txXfrm>
        <a:off x="5681" y="0"/>
        <a:ext cx="6674267" cy="1663645"/>
      </dsp:txXfrm>
    </dsp:sp>
    <dsp:sp modelId="{E07A6399-987F-4B89-936D-FF8FE36E180D}">
      <dsp:nvSpPr>
        <dsp:cNvPr id="0" name=""/>
        <dsp:cNvSpPr/>
      </dsp:nvSpPr>
      <dsp:spPr>
        <a:xfrm>
          <a:off x="110275" y="2398573"/>
          <a:ext cx="1694142" cy="174974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/>
            <a:t>Ребёнок в общении 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/>
            <a:t>с другими людьми</a:t>
          </a:r>
          <a:endParaRPr lang="ru-RU" sz="2000" kern="1200" dirty="0"/>
        </a:p>
      </dsp:txBody>
      <dsp:txXfrm>
        <a:off x="110275" y="2398573"/>
        <a:ext cx="1694142" cy="1749742"/>
      </dsp:txXfrm>
    </dsp:sp>
    <dsp:sp modelId="{C82B2A17-DD34-41AF-AE58-BF868600EAE7}">
      <dsp:nvSpPr>
        <dsp:cNvPr id="0" name=""/>
        <dsp:cNvSpPr/>
      </dsp:nvSpPr>
      <dsp:spPr>
        <a:xfrm>
          <a:off x="2047162" y="2327132"/>
          <a:ext cx="1308752" cy="177977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/>
            <a:t>Ребёнок и природа</a:t>
          </a:r>
          <a:endParaRPr lang="ru-RU" sz="2000" kern="1200" dirty="0"/>
        </a:p>
      </dsp:txBody>
      <dsp:txXfrm>
        <a:off x="2047162" y="2327132"/>
        <a:ext cx="1308752" cy="1779777"/>
      </dsp:txXfrm>
    </dsp:sp>
    <dsp:sp modelId="{3F219C0E-B424-4360-A399-C13C71C53A8C}">
      <dsp:nvSpPr>
        <dsp:cNvPr id="0" name=""/>
        <dsp:cNvSpPr/>
      </dsp:nvSpPr>
      <dsp:spPr>
        <a:xfrm>
          <a:off x="3863680" y="2327132"/>
          <a:ext cx="1151493" cy="173107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000" b="1" kern="1200" dirty="0" smtClean="0"/>
            <a:t>Ребёнок дома</a:t>
          </a:r>
          <a:endParaRPr lang="ru-RU" sz="1050" kern="1200" dirty="0" smtClean="0"/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000" kern="1200" dirty="0"/>
        </a:p>
      </dsp:txBody>
      <dsp:txXfrm>
        <a:off x="3863680" y="2327132"/>
        <a:ext cx="1151493" cy="1731077"/>
      </dsp:txXfrm>
    </dsp:sp>
    <dsp:sp modelId="{95A78875-9AED-4350-9F21-166692331EE1}">
      <dsp:nvSpPr>
        <dsp:cNvPr id="0" name=""/>
        <dsp:cNvSpPr/>
      </dsp:nvSpPr>
      <dsp:spPr>
        <a:xfrm>
          <a:off x="911841" y="4375717"/>
          <a:ext cx="2433459" cy="152332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/>
            <a:t>Здоровье и эмоциональное благополучие ребёнка</a:t>
          </a:r>
          <a:endParaRPr lang="ru-RU" sz="2000" kern="1200" dirty="0"/>
        </a:p>
      </dsp:txBody>
      <dsp:txXfrm>
        <a:off x="911841" y="4375717"/>
        <a:ext cx="2433459" cy="1523326"/>
      </dsp:txXfrm>
    </dsp:sp>
    <dsp:sp modelId="{CAC04EA0-C1D7-4767-A78C-CE10C2EB71DB}">
      <dsp:nvSpPr>
        <dsp:cNvPr id="0" name=""/>
        <dsp:cNvSpPr/>
      </dsp:nvSpPr>
      <dsp:spPr>
        <a:xfrm>
          <a:off x="3714776" y="4357760"/>
          <a:ext cx="1500211" cy="148047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/>
            <a:t>Ребёнок на улицах города</a:t>
          </a:r>
          <a:endParaRPr lang="ru-RU" sz="2000" kern="1200" dirty="0"/>
        </a:p>
      </dsp:txBody>
      <dsp:txXfrm>
        <a:off x="3714776" y="4357760"/>
        <a:ext cx="1500211" cy="1480475"/>
      </dsp:txXfrm>
    </dsp:sp>
    <dsp:sp modelId="{A717C0C2-E8C0-4AD9-AF03-FA4E4F3E0A0D}">
      <dsp:nvSpPr>
        <dsp:cNvPr id="0" name=""/>
        <dsp:cNvSpPr/>
      </dsp:nvSpPr>
      <dsp:spPr>
        <a:xfrm>
          <a:off x="8295384" y="0"/>
          <a:ext cx="342932" cy="657229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00" b="1" kern="1200" smtClean="0"/>
            <a:t>Здоровье и эмоциональное благополучие ребёнка</a:t>
          </a:r>
          <a:endParaRPr lang="ru-RU" sz="500" kern="1200"/>
        </a:p>
      </dsp:txBody>
      <dsp:txXfrm>
        <a:off x="8295384" y="0"/>
        <a:ext cx="342932" cy="657229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4">
  <dgm:title val=""/>
  <dgm:desc val=""/>
  <dgm:catLst>
    <dgm:cat type="hierarchy" pri="4000"/>
    <dgm:cat type="list" pri="24000"/>
    <dgm:cat type="relationship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t"/>
              </dgm:alg>
            </dgm:if>
            <dgm:else name="Name10">
              <dgm:alg type="lin">
                <dgm:param type="linDir" val="fromR"/>
                <dgm:param type="nodeVertAlign" val="t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T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t"/>
                    </dgm:alg>
                  </dgm:if>
                  <dgm:else name="Name17">
                    <dgm:alg type="lin">
                      <dgm:param type="linDir" val="fromR"/>
                      <dgm:param type="nodeVertAlign" val="t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T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t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t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T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t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t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22.03.2018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22.03.2018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22.03.2018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22.03.2018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dissolv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42" name="Picture 6" descr="https://ds02.infourok.ru/uploads/ex/095c/00086dcb-f92a8fd2/hello_html_m55e62d7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95445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000100" y="1643050"/>
            <a:ext cx="6929461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Безопасность детей – </a:t>
            </a:r>
          </a:p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Забота общая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357422" y="357166"/>
            <a:ext cx="400180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00B050"/>
                </a:solidFill>
              </a:rPr>
              <a:t>Консультация для педагогов</a:t>
            </a:r>
            <a:endParaRPr lang="ru-RU" sz="2400" b="1" dirty="0">
              <a:solidFill>
                <a:srgbClr val="00B05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786182" y="4214818"/>
            <a:ext cx="401654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</a:rPr>
              <a:t>Воспитатель: 1 кв. категории</a:t>
            </a:r>
          </a:p>
          <a:p>
            <a:r>
              <a:rPr lang="ru-RU" sz="2000" b="1" dirty="0" smtClean="0">
                <a:solidFill>
                  <a:srgbClr val="002060"/>
                </a:solidFill>
              </a:rPr>
              <a:t>                          </a:t>
            </a:r>
            <a:r>
              <a:rPr lang="ru-RU" sz="2000" b="1" dirty="0" err="1" smtClean="0">
                <a:solidFill>
                  <a:srgbClr val="002060"/>
                </a:solidFill>
              </a:rPr>
              <a:t>Двойнишникова</a:t>
            </a:r>
            <a:r>
              <a:rPr lang="ru-RU" sz="2000" b="1" dirty="0" smtClean="0">
                <a:solidFill>
                  <a:srgbClr val="002060"/>
                </a:solidFill>
              </a:rPr>
              <a:t> Е.А.</a:t>
            </a:r>
            <a:endParaRPr lang="ru-RU" sz="20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8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7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8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 descr="https://ds03.infourok.ru/uploads/ex/0c3b/00058a7a-e8ea486d/img1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4" name="Содержимое 2"/>
          <p:cNvSpPr txBox="1">
            <a:spLocks/>
          </p:cNvSpPr>
          <p:nvPr/>
        </p:nvSpPr>
        <p:spPr>
          <a:xfrm>
            <a:off x="1757362" y="142852"/>
            <a:ext cx="7386638" cy="5472112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b="1" i="1" u="sng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При проведении занятий и при использовании  ТСО: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- Проверить исправность технического оборудования и его подключение к электросети;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- Проверить освещенность  группового помещения;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- Проверить соблюдение правил и норм </a:t>
            </a:r>
            <a:r>
              <a:rPr kumimoji="0" lang="ru-RU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СаНПиН</a:t>
            </a: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(ростовые показатели, наличие индивидуального рабочего места; целостность и безопасность учебного материала и оборудования;)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- Запрещается проводить проветриванием помещения во время проведения занятий;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- Соблюдение временного интервала при проведении занятий;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- Обязательное проведение физкультминуток и комплексов упражнений для глаз, для кистей рук и  т.д.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1600" b="1" i="1" u="sng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При проведении прогулок: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- Проверка территории прогулочной площадки на предмет нахождения посторонних предметов;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- Точное знание количества детей в группе;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- Осмотр одежды для воспитанников по сезону;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- Соблюдать правила безопасности выхода и входа с прогулки;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- Не допускается на одной территории прогулка двух групп одновременно;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- Запрещается оставлять детей во время прогулки без присмотра;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- Обеспечить контроль за соблюдением личной гигиены;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- Следить за организацией игр детьми.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 descr="https://ds03.infourok.ru/uploads/ex/0c3b/00058a7a-e8ea486d/img1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4" name="Содержимое 2"/>
          <p:cNvSpPr txBox="1">
            <a:spLocks/>
          </p:cNvSpPr>
          <p:nvPr/>
        </p:nvSpPr>
        <p:spPr>
          <a:xfrm>
            <a:off x="1571604" y="214290"/>
            <a:ext cx="6929486" cy="5070475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2400" b="1" i="1" u="sng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При проведении игры: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- Соблюдение четкой организации игровой  деятельности;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- Дети должны находиться под наблюдением воспитателя;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- Проводить игры в интересной для детей форме;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- Следить за безопасностью и целостностью игрушек;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- Следить за правилами безопасного поведения во время игр;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2400" b="1" i="1" u="sng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При проведении дневного сна: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- Во время сна воспитатель должен находиться с детьми;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- Проводить проветривание во время сна запрещается;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2400" b="1" i="1" u="sng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При окончании рабочего дня: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- Проверить электричество, воду, оборудование и закрыты ли двери и окна (фрамуги);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- Сдать количество детей по смене;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- Подготовиться к занятиям и продумать план следующего рабочего дня;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- Привести в порядок рабочее место воспитателя.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- Уходя из помещения выключить свет.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 descr="https://ds03.infourok.ru/uploads/ex/0c3b/00058a7a-e8ea486d/img1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250825" y="188913"/>
            <a:ext cx="7477125" cy="14732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    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«Памятка для родителей».</a:t>
            </a:r>
            <a:b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(располагается в доступном для родителей месте)</a:t>
            </a:r>
            <a:endParaRPr kumimoji="0" lang="ru-RU" sz="2800" b="1" i="0" u="none" strike="noStrike" kern="1200" cap="none" spc="0" normalizeH="0" baseline="0" noProof="0" dirty="0" smtClean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1428728" y="1357298"/>
            <a:ext cx="7386638" cy="4999037"/>
          </a:xfrm>
          <a:prstGeom prst="rect">
            <a:avLst/>
          </a:prstGeom>
        </p:spPr>
        <p:txBody>
          <a:bodyPr/>
          <a:lstStyle/>
          <a:p>
            <a:pPr marL="342900" marR="0" lvl="0" indent="-342900" algn="ctr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600" b="1" i="1" u="sng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1" u="sng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Приводя ребёнка в детский сад, родитель обязан знать, что:</a:t>
            </a:r>
          </a:p>
          <a:p>
            <a:pPr marL="342900" marR="0" lvl="0" indent="-342900" algn="ctr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600" b="1" i="1" u="sng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Ребёнок должен быть </a:t>
            </a:r>
            <a:r>
              <a:rPr kumimoji="0" lang="ru-RU" b="0" i="1" u="sng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эмоционально и физически здоров</a:t>
            </a:r>
            <a:r>
              <a:rPr kumimoji="0" lang="ru-RU" b="0" i="0" u="sng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</a:t>
            </a: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b="0" i="1" u="sng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Нельзя приносить с собой</a:t>
            </a:r>
            <a:r>
              <a:rPr kumimoji="0" lang="ru-RU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: жевательную резинку, мелкие и опасные предметы (пуговицы, кнопки, зажигалки), лазерные игрушки, монеты, лекарственные препараты, шнурки, жгуты и т.д.</a:t>
            </a: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Знать и проверить перед уходом, что находится в карманах у ребёнка.</a:t>
            </a: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b="0" i="1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Нельзя</a:t>
            </a:r>
            <a:r>
              <a:rPr kumimoji="0" lang="ru-RU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оставлять в шкафчике лекарственные препараты и витамины.</a:t>
            </a: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b="0" i="1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Нельзя</a:t>
            </a:r>
            <a:r>
              <a:rPr kumimoji="0" lang="ru-RU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приносить продукты питания;</a:t>
            </a: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Нельзя приносить с собой опасные и ломанные игрушки: дротики, пистолеты, ружья, кинжалы, лук со стрелами, игрушки сомнительного производителя, стеклянные, игрушку – «Челюсть» и т.д.</a:t>
            </a: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b="0" i="1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Нельзя</a:t>
            </a:r>
            <a:r>
              <a:rPr kumimoji="0" lang="ru-RU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детям надевать украшения;</a:t>
            </a: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Одежда и обувь должна соответствовать размеру и росту ребёнка.</a:t>
            </a: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Нельзя давать ребенку в детский сад сотовый телефон, а также  другие электронные игры и </a:t>
            </a:r>
            <a:r>
              <a:rPr kumimoji="0" lang="ru-RU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гаджеты</a:t>
            </a:r>
            <a:r>
              <a:rPr kumimoji="0" lang="ru-RU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600"/>
                            </p:stCondLst>
                            <p:childTnLst>
                              <p:par>
                                <p:cTn id="11" presetID="8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https://ds02.infourok.ru/uploads/ex/095c/00086dcb-f92a8fd2/hello_html_m55e62d7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95445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071538" y="714356"/>
            <a:ext cx="690766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Спасибо за внимание!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214546" y="2571744"/>
            <a:ext cx="503535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002060"/>
                </a:solidFill>
                <a:latin typeface="Segoe Script" pitchFamily="34" charset="0"/>
              </a:rPr>
              <a:t>Успехов в работе!</a:t>
            </a:r>
            <a:endParaRPr lang="ru-RU" sz="4000" b="1" dirty="0">
              <a:solidFill>
                <a:srgbClr val="002060"/>
              </a:solidFill>
              <a:latin typeface="Segoe Script" pitchFamily="34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60"/>
                            </p:stCondLst>
                            <p:childTnLst>
                              <p:par>
                                <p:cTn id="11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 descr="https://ds03.infourok.ru/uploads/ex/0c3b/00058a7a-e8ea486d/img1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143108" y="214290"/>
            <a:ext cx="499771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solidFill>
                  <a:srgbClr val="00B050"/>
                </a:solidFill>
              </a:rPr>
              <a:t>«Что такое безопасность?»</a:t>
            </a:r>
            <a:endParaRPr lang="ru-RU" sz="3200" b="1" dirty="0">
              <a:solidFill>
                <a:srgbClr val="00B050"/>
              </a:solidFill>
            </a:endParaRP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1357290" y="1214422"/>
            <a:ext cx="7500990" cy="4497387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Безопасность – это не просто сумма усвоенных знаний, а умение правильно себя вести в различных ситуациях.</a:t>
            </a:r>
          </a:p>
          <a:p>
            <a:pPr marL="342900" marR="0" lvl="0" indent="-3429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Задача взрослых состоит не только в том, чтобы оберегать и защищать ребёнка, но и в том , чтобы подготовить его к встрече с различными сложными, а порой опасными жизненными ситуациями.</a:t>
            </a:r>
          </a:p>
          <a:p>
            <a:pPr marL="342900" marR="0" lvl="0" indent="-3429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Безопасность жизнедеятельности дошкольников, её обеспечение должно осуществляться в двух направлениях: </a:t>
            </a:r>
          </a:p>
          <a:p>
            <a:pPr marL="342900" marR="0" lvl="0" indent="-3429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-устранение </a:t>
            </a:r>
            <a:r>
              <a:rPr kumimoji="0" lang="ru-RU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травмоопасных</a:t>
            </a: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ситуаций </a:t>
            </a:r>
          </a:p>
          <a:p>
            <a:pPr marL="342900" marR="0" lvl="0" indent="-3429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-воспитание безопасного поведения.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960"/>
                            </p:stCondLst>
                            <p:childTnLst>
                              <p:par>
                                <p:cTn id="11" presetID="8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 descr="https://ds03.infourok.ru/uploads/ex/0c3b/00058a7a-e8ea486d/img1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graphicFrame>
        <p:nvGraphicFramePr>
          <p:cNvPr id="3" name="Схема 2"/>
          <p:cNvGraphicFramePr/>
          <p:nvPr/>
        </p:nvGraphicFramePr>
        <p:xfrm>
          <a:off x="1857356" y="285704"/>
          <a:ext cx="8643998" cy="65722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 descr="https://ds03.infourok.ru/uploads/ex/0c3b/00058a7a-e8ea486d/img1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1857356" y="1318756"/>
            <a:ext cx="6715172" cy="526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1. 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Целесообразно разыгрывать разные ситуации.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2. Изучать литературу, посвященную безопасности детей.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3. Обращать внимание на иллюстрации.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	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4. Задавайте вопросы.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5. Прогулка.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6. Игра — очень важный момент в жизни маленьких детей.</a:t>
            </a:r>
            <a:endParaRPr kumimoji="0" lang="ru-RU" sz="105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	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857356" y="214290"/>
            <a:ext cx="591386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00B05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Различные</a:t>
            </a:r>
            <a:r>
              <a:rPr lang="ru-RU" sz="2800" b="1" dirty="0" smtClean="0">
                <a:solidFill>
                  <a:srgbClr val="00B05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800" b="1" dirty="0" smtClean="0">
                <a:solidFill>
                  <a:srgbClr val="00B05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методические приемы:</a:t>
            </a:r>
            <a:endParaRPr lang="ru-RU" sz="2800" b="1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160"/>
                            </p:stCondLst>
                            <p:childTnLst>
                              <p:par>
                                <p:cTn id="11" presetID="8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3" dur="2000"/>
                                        <p:tgtEl>
                                          <p:spTgt spid="163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5" grpId="0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 descr="https://ds03.infourok.ru/uploads/ex/0c3b/00058a7a-e8ea486d/img1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219075" y="227013"/>
            <a:ext cx="7477125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«Что нужно учитывать взрослым, обучая детей безопасности?»</a:t>
            </a:r>
            <a:r>
              <a:rPr kumimoji="0" lang="ru-RU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ru-RU" sz="3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1643042" y="1785926"/>
            <a:ext cx="7386638" cy="4497387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Вызвать у дошкольников желание соблюдать правила безопасности путём познания, а не запретов.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Внушить ребёнку, что опасности можно избежать, если вести себя правильно, моделируя  опасную ситуацию и обучение, как ее избежать, под контролем взрослого.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 общении с детьми использовать и закреплять такие понятия, как «опасно», «безопасно», «осторожно».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120"/>
                            </p:stCondLst>
                            <p:childTnLst>
                              <p:par>
                                <p:cTn id="11" presetID="8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 descr="https://ds03.infourok.ru/uploads/ex/0c3b/00058a7a-e8ea486d/img1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642910" y="142852"/>
            <a:ext cx="7477125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«Как обучить ребёнка безопасному поведению?»</a:t>
            </a: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1571604" y="1571612"/>
            <a:ext cx="7326313" cy="4783137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Уточнить и систематизировать знания детей о безопасности;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Систематизировать знания дошкольников о безопасности и соблюдении правил и норм безопасности</a:t>
            </a:r>
            <a:endParaRPr kumimoji="0" lang="ru-RU" sz="3600" b="0" i="0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Закрепить полученные дошкольниками знания и формировать на их основе умения безопасного поведения в жизни.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Создать условия для применения детьми умений и навыков безопасного поведения в соответствии с жизненной ситуацией.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640"/>
                            </p:stCondLst>
                            <p:childTnLst>
                              <p:par>
                                <p:cTn id="11" presetID="8" presetClass="entr" presetSubtype="16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 descr="https://ds03.infourok.ru/uploads/ex/0c3b/00058a7a-e8ea486d/img1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214282" y="0"/>
            <a:ext cx="7477125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«Средства воспитания безопасного поведения у детей»</a:t>
            </a: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1643042" y="1285860"/>
            <a:ext cx="7386638" cy="4497387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Говорить и проводить беседы на темы безопасности с детьми (можно не более  20 – 25 минут).</a:t>
            </a: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Расширять знания детей по безопасности при помощи дидактических игр и пособий, специально подобранных по теме «безопасность».</a:t>
            </a: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Проводить ежедневные «минутки  безопасности», включая их в различные занятия и другие режимные моменты.</a:t>
            </a: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Закреплять с  детьми  знание ими домашнего адреса, телефона, фамилии, имени и отчества родителей.</a:t>
            </a: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Включать в занятия каламбуры, песни, стихи, загадки по данной теме.</a:t>
            </a: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Учить детей убирать за собой рабочее  место и игрушки. Порядок в своей комнате дома и в группе детского сада – не только для чистоты, но и для безопасности.                                             </a:t>
            </a:r>
            <a:r>
              <a:rPr kumimoji="0" lang="ru-RU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                                                                                    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880"/>
                            </p:stCondLst>
                            <p:childTnLst>
                              <p:par>
                                <p:cTn id="11" presetID="8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 descr="https://ds03.infourok.ru/uploads/ex/0c3b/00058a7a-e8ea486d/img1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1357290" y="214290"/>
            <a:ext cx="7399338" cy="6092825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Физически развивать ребенка – это один из факторов, который влияет на поведение ребенка в опасной ситуации (развивать силу, ловкость и выносливость).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Учить ребенка отвечать на вопросы уточняющего характера ( «А что ты будешь делать, если ты заблудился в лесу или потерялся в магазине?».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Использовать произведения детской художественной литературы, в том числе и специальной, для моделирования детям правил безопасности жизнедеятельности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Использовать ролевые игры – например «Юные медработники». Это направление обучает детей элементарным приёмам оказания первой медицинской помощи (позвать взрослых, приложить холод и т.п.).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«Юный пожарник». А это направление обучает детей правилам поведения при пожаре. Ребенок должен суметь объяснить место пожара, что горит, с кем он находится, свою фамилию и суметь назвать свой домашний адрес).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Выучить с детьми номера телефонов экстренных служб: «101» – пожарная служба; «102» - полиция»; «103»-скорая медицинская помощь; «112»- общая экстренная служба.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 descr="https://ds03.infourok.ru/uploads/ex/0c3b/00058a7a-e8ea486d/img1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4" name="Заголовок 1"/>
          <p:cNvSpPr txBox="1">
            <a:spLocks/>
          </p:cNvSpPr>
          <p:nvPr/>
        </p:nvSpPr>
        <p:spPr>
          <a:xfrm>
            <a:off x="285720" y="-142900"/>
            <a:ext cx="8072494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Соблюдение правил безопасности воспитателями:</a:t>
            </a:r>
          </a:p>
        </p:txBody>
      </p:sp>
      <p:sp>
        <p:nvSpPr>
          <p:cNvPr id="6" name="Содержимое 2"/>
          <p:cNvSpPr txBox="1">
            <a:spLocks/>
          </p:cNvSpPr>
          <p:nvPr/>
        </p:nvSpPr>
        <p:spPr>
          <a:xfrm>
            <a:off x="1757362" y="1428736"/>
            <a:ext cx="7386638" cy="4926012"/>
          </a:xfrm>
          <a:prstGeom prst="rect">
            <a:avLst/>
          </a:prstGeom>
        </p:spPr>
        <p:txBody>
          <a:bodyPr anchor="ctr"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2000" b="1" i="1" u="sng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Перед началом рабочего дня: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     Проверить групповое помещение: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- Проверить в группе освещение;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- Убедиться в исправности электрооборудования;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- Проверить правильность расстановки детской мебели;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- Проверить санитарное состояние всех помещений и проветрить их;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- Проверить температуру в помещении после проветривания.</a:t>
            </a:r>
            <a:endParaRPr kumimoji="0" lang="ru-RU" sz="2000" b="1" i="1" u="sng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2000" b="1" i="1" u="sng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Во время приёма пищи детьми</a:t>
            </a: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: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- Проверить состояние посуды;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Следить за температурным режимом пищи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Не раскладывать и не разливать горячую пищу в присутствии детей;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- Не разрешать убирать детям посуду за собой после приема пищи;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- Следить за правильным использованием столовых приборов во время еды;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sz="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720"/>
                            </p:stCondLst>
                            <p:childTnLst>
                              <p:par>
                                <p:cTn id="11" presetID="8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64</TotalTime>
  <Words>1116</Words>
  <Application>Microsoft Office PowerPoint</Application>
  <PresentationFormat>Экран (4:3)</PresentationFormat>
  <Paragraphs>109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Костя</dc:creator>
  <cp:lastModifiedBy>Костя</cp:lastModifiedBy>
  <cp:revision>8</cp:revision>
  <dcterms:created xsi:type="dcterms:W3CDTF">2018-03-22T06:09:47Z</dcterms:created>
  <dcterms:modified xsi:type="dcterms:W3CDTF">2018-03-22T07:25:11Z</dcterms:modified>
</cp:coreProperties>
</file>