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mp3" ContentType="audio/mpe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61" r:id="rId2"/>
    <p:sldId id="336" r:id="rId3"/>
    <p:sldId id="337" r:id="rId4"/>
    <p:sldId id="279" r:id="rId5"/>
    <p:sldId id="278" r:id="rId6"/>
    <p:sldId id="277" r:id="rId7"/>
    <p:sldId id="276" r:id="rId8"/>
    <p:sldId id="275" r:id="rId9"/>
    <p:sldId id="274" r:id="rId10"/>
    <p:sldId id="273" r:id="rId11"/>
    <p:sldId id="272" r:id="rId12"/>
    <p:sldId id="271" r:id="rId13"/>
    <p:sldId id="270" r:id="rId14"/>
    <p:sldId id="269" r:id="rId15"/>
    <p:sldId id="268" r:id="rId16"/>
    <p:sldId id="267" r:id="rId17"/>
    <p:sldId id="266" r:id="rId18"/>
    <p:sldId id="265" r:id="rId19"/>
    <p:sldId id="264" r:id="rId20"/>
    <p:sldId id="280" r:id="rId21"/>
    <p:sldId id="284" r:id="rId22"/>
    <p:sldId id="283" r:id="rId23"/>
    <p:sldId id="282" r:id="rId24"/>
    <p:sldId id="281" r:id="rId25"/>
    <p:sldId id="294" r:id="rId26"/>
    <p:sldId id="293" r:id="rId27"/>
    <p:sldId id="292" r:id="rId28"/>
    <p:sldId id="291" r:id="rId29"/>
    <p:sldId id="290" r:id="rId30"/>
    <p:sldId id="289" r:id="rId31"/>
    <p:sldId id="288" r:id="rId32"/>
    <p:sldId id="287" r:id="rId33"/>
    <p:sldId id="286" r:id="rId34"/>
    <p:sldId id="285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CC"/>
    <a:srgbClr val="3366FF"/>
    <a:srgbClr val="0099CC"/>
    <a:srgbClr val="33CCFF"/>
    <a:srgbClr val="0066FF"/>
    <a:srgbClr val="0000FF"/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0" autoAdjust="0"/>
    <p:restoredTop sz="94660"/>
  </p:normalViewPr>
  <p:slideViewPr>
    <p:cSldViewPr>
      <p:cViewPr varScale="1">
        <p:scale>
          <a:sx n="66" d="100"/>
          <a:sy n="66" d="100"/>
        </p:scale>
        <p:origin x="-15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EE55C6-1FF8-44DE-8DCA-0EF455C14C8B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7FBC72-838A-46C5-AECB-58608CCC0F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70861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7FBC72-838A-46C5-AECB-58608CCC0F4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5639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2B5F-69F6-4416-9101-A66FEDDAC20A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EC57-30AD-4154-92DA-23C83AF23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2B5F-69F6-4416-9101-A66FEDDAC20A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EC57-30AD-4154-92DA-23C83AF23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2B5F-69F6-4416-9101-A66FEDDAC20A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EC57-30AD-4154-92DA-23C83AF23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2B5F-69F6-4416-9101-A66FEDDAC20A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EC57-30AD-4154-92DA-23C83AF23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2B5F-69F6-4416-9101-A66FEDDAC20A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EC57-30AD-4154-92DA-23C83AF23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2B5F-69F6-4416-9101-A66FEDDAC20A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EC57-30AD-4154-92DA-23C83AF23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2B5F-69F6-4416-9101-A66FEDDAC20A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EC57-30AD-4154-92DA-23C83AF23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2B5F-69F6-4416-9101-A66FEDDAC20A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EC57-30AD-4154-92DA-23C83AF23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2B5F-69F6-4416-9101-A66FEDDAC20A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EC57-30AD-4154-92DA-23C83AF23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2B5F-69F6-4416-9101-A66FEDDAC20A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EC57-30AD-4154-92DA-23C83AF23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52B5F-69F6-4416-9101-A66FEDDAC20A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2EC57-30AD-4154-92DA-23C83AF23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52B5F-69F6-4416-9101-A66FEDDAC20A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2EC57-30AD-4154-92DA-23C83AF239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microsoft.com/office/2007/relationships/media" Target="../media/media2.mp3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openxmlformats.org/officeDocument/2006/relationships/image" Target="../media/image2.png"/><Relationship Id="rId5" Type="http://schemas.microsoft.com/office/2007/relationships/media" Target="../media/media1.mp3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6.xml"/><Relationship Id="rId18" Type="http://schemas.openxmlformats.org/officeDocument/2006/relationships/slide" Target="slide21.xml"/><Relationship Id="rId26" Type="http://schemas.openxmlformats.org/officeDocument/2006/relationships/slide" Target="slide29.xml"/><Relationship Id="rId3" Type="http://schemas.openxmlformats.org/officeDocument/2006/relationships/slide" Target="slide6.xml"/><Relationship Id="rId21" Type="http://schemas.openxmlformats.org/officeDocument/2006/relationships/slide" Target="slide23.xml"/><Relationship Id="rId7" Type="http://schemas.openxmlformats.org/officeDocument/2006/relationships/slide" Target="slide9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7.xml"/><Relationship Id="rId2" Type="http://schemas.openxmlformats.org/officeDocument/2006/relationships/notesSlide" Target="../notesSlides/notesSlide1.xml"/><Relationship Id="rId16" Type="http://schemas.openxmlformats.org/officeDocument/2006/relationships/slide" Target="slide19.xml"/><Relationship Id="rId20" Type="http://schemas.openxmlformats.org/officeDocument/2006/relationships/slide" Target="slide22.xml"/><Relationship Id="rId29" Type="http://schemas.openxmlformats.org/officeDocument/2006/relationships/slide" Target="slide3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14.xml"/><Relationship Id="rId24" Type="http://schemas.openxmlformats.org/officeDocument/2006/relationships/slide" Target="slide25.xml"/><Relationship Id="rId32" Type="http://schemas.openxmlformats.org/officeDocument/2006/relationships/slide" Target="slide33.xml"/><Relationship Id="rId5" Type="http://schemas.openxmlformats.org/officeDocument/2006/relationships/slide" Target="slide7.xml"/><Relationship Id="rId15" Type="http://schemas.openxmlformats.org/officeDocument/2006/relationships/slide" Target="slide17.xml"/><Relationship Id="rId23" Type="http://schemas.openxmlformats.org/officeDocument/2006/relationships/slide" Target="slide26.xml"/><Relationship Id="rId28" Type="http://schemas.openxmlformats.org/officeDocument/2006/relationships/slide" Target="slide31.xml"/><Relationship Id="rId10" Type="http://schemas.openxmlformats.org/officeDocument/2006/relationships/slide" Target="slide12.xml"/><Relationship Id="rId19" Type="http://schemas.openxmlformats.org/officeDocument/2006/relationships/slide" Target="slide20.xml"/><Relationship Id="rId31" Type="http://schemas.openxmlformats.org/officeDocument/2006/relationships/slide" Target="slide34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Relationship Id="rId22" Type="http://schemas.openxmlformats.org/officeDocument/2006/relationships/slide" Target="slide24.xml"/><Relationship Id="rId27" Type="http://schemas.openxmlformats.org/officeDocument/2006/relationships/slide" Target="slide28.xml"/><Relationship Id="rId30" Type="http://schemas.openxmlformats.org/officeDocument/2006/relationships/slide" Target="slide3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1124744"/>
            <a:ext cx="7632848" cy="3816424"/>
          </a:xfrm>
        </p:spPr>
        <p:txBody>
          <a:bodyPr>
            <a:no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ea typeface="Tahoma" pitchFamily="34" charset="0"/>
                <a:cs typeface="Courier New" pitchFamily="49" charset="0"/>
              </a:rPr>
              <a:t>Интерактивная игра по английскому языку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ea typeface="Tahoma" pitchFamily="34" charset="0"/>
                <a:cs typeface="Courier New" pitchFamily="49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ea typeface="Tahoma" pitchFamily="34" charset="0"/>
                <a:cs typeface="Courier New" pitchFamily="49" charset="0"/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ea typeface="Tahoma" pitchFamily="34" charset="0"/>
                <a:cs typeface="Courier New" pitchFamily="49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urier New" pitchFamily="49" charset="0"/>
                <a:ea typeface="Tahoma" pitchFamily="34" charset="0"/>
                <a:cs typeface="Courier New" pitchFamily="49" charset="0"/>
              </a:rPr>
              <a:t> «Русские пословицы и английские крылатые выражения»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ourier New" pitchFamily="49" charset="0"/>
              <a:ea typeface="Tahoma" pitchFamily="34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37991" y="319862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Animals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11960" y="332656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10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1556792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When the cat is away the … will play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7991" y="2669900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dog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23728" y="3870229"/>
            <a:ext cx="2780002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mice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43992" y="5013176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kitten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Управляющая кнопка: в начало 11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сведения 13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9690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4013952" y="5022977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gloves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19218" y="332656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Animals</a:t>
            </a:r>
            <a:endParaRPr lang="ru-RU" sz="2400" b="1" dirty="0" smtClean="0">
              <a:latin typeface="Comic Sans MS" panose="030F0702030302020204" pitchFamily="66" charset="0"/>
            </a:endParaRPr>
          </a:p>
          <a:p>
            <a:pPr algn="ctr"/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067944" y="332656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20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33231" y="1628800"/>
            <a:ext cx="58592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A cat in … catches no mice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95736" y="3815374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bag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1520" y="2564904"/>
            <a:ext cx="2780002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cage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Управляющая кнопка: в начало 11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сведения 12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8420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4139952" y="4943979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worms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517583" y="319862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Animals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39952" y="332656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30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41560" y="1628800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Big fish eat …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41967" y="3755990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big fish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17583" y="2512235"/>
            <a:ext cx="2780002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little fish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Управляющая кнопка: в начало 11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сведения 12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7586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37991" y="332656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Animals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355976" y="332656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40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08442" y="1458590"/>
            <a:ext cx="6059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If you lie down with dogs …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7990" y="2669900"/>
            <a:ext cx="3297905" cy="1551188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You will get up with dogs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43808" y="4653136"/>
            <a:ext cx="3384376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You will get up with fleas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Управляющая кнопка: в начало 11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сведения 12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089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928662" y="2571744"/>
            <a:ext cx="4726878" cy="2369424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anose="030F0702030302020204" pitchFamily="66" charset="0"/>
              </a:rPr>
              <a:t>Дареному коню в зубы не смотрят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66256" y="311660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Animals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355976" y="332656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50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3568" y="1477125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Never look a gift horse in the mouth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12" name="Управляющая кнопка: в начало 11">
            <a:hlinkClick r:id="rId3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сведения 12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5630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7544" y="356983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Tree and fruit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11960" y="383929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10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35696" y="1556792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 … a day keeps a doctor away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7544" y="2158568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An orange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253281" y="3358897"/>
            <a:ext cx="2780002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An apple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875785" y="4559386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A banana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Управляющая кнопка: в начало 11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сведения 12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8088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2843808" y="4869160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So the fruit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32104" y="347403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Tree and fruit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099873" y="371863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20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1628800"/>
            <a:ext cx="31902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As the tree …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31640" y="3717032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As the roots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9512" y="2348880"/>
            <a:ext cx="2780002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As flowers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Управляющая кнопка: в начало 11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сведения 12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9427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348415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Tree and fruit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83967" y="373202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30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9531" y="1477989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The apple never falls …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816000" y="5048797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up 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19672" y="4005064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near the tree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2420888"/>
            <a:ext cx="2780002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far from the tree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Управляющая кнопка: в начало 11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сведения 12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8016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1520" y="311966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Tree and fruit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68996" y="311966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40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1556792"/>
            <a:ext cx="7486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Oaks may fall when reeds stand …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2615008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the flood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051720" y="3814160"/>
            <a:ext cx="2780002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the storm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99976" y="5037362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the fire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Управляющая кнопка: в начало 11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сведения 12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10010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43694" y="360149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Tree and fruit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11960" y="360149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50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6158" y="1570478"/>
            <a:ext cx="73869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You can’t judge a tree by its bark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55576" y="4437112"/>
            <a:ext cx="3814714" cy="1632394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latin typeface="Comic Sans MS" panose="030F0702030302020204" pitchFamily="66" charset="0"/>
              </a:rPr>
              <a:t>Не суди книгу по обложке</a:t>
            </a:r>
            <a:endParaRPr lang="en-US" sz="2800" dirty="0" smtClean="0">
              <a:latin typeface="Comic Sans MS" panose="030F0702030302020204" pitchFamily="66" charset="0"/>
            </a:endParaRPr>
          </a:p>
        </p:txBody>
      </p:sp>
      <p:sp>
        <p:nvSpPr>
          <p:cNvPr id="12" name="Управляющая кнопка: в начало 11">
            <a:hlinkClick r:id="rId2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сведения 12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521848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19872" y="260648"/>
            <a:ext cx="24961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Comic Sans MS" panose="030F0702030302020204" pitchFamily="66" charset="0"/>
              </a:rPr>
              <a:t>Инструкция</a:t>
            </a:r>
            <a:endParaRPr lang="ru-RU" sz="3200" b="1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836712"/>
            <a:ext cx="896448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Comic Sans MS" panose="030F0702030302020204" pitchFamily="66" charset="0"/>
              </a:rPr>
              <a:t>Данная игра может проводиться как </a:t>
            </a:r>
          </a:p>
          <a:p>
            <a:r>
              <a:rPr lang="ru-RU" sz="2800" dirty="0" err="1" smtClean="0">
                <a:latin typeface="Comic Sans MS" panose="030F0702030302020204" pitchFamily="66" charset="0"/>
              </a:rPr>
              <a:t>командно</a:t>
            </a:r>
            <a:r>
              <a:rPr lang="ru-RU" sz="2800" dirty="0" smtClean="0">
                <a:latin typeface="Comic Sans MS" panose="030F0702030302020204" pitchFamily="66" charset="0"/>
              </a:rPr>
              <a:t>, так и индивидуально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Comic Sans MS" panose="030F0702030302020204" pitchFamily="66" charset="0"/>
              </a:rPr>
              <a:t>Вопросы игры разделены на 6 разделов, </a:t>
            </a:r>
          </a:p>
          <a:p>
            <a:r>
              <a:rPr lang="ru-RU" sz="2800" dirty="0" smtClean="0">
                <a:latin typeface="Comic Sans MS" panose="030F0702030302020204" pitchFamily="66" charset="0"/>
              </a:rPr>
              <a:t>в каждом из которых представлены по 5 </a:t>
            </a:r>
          </a:p>
          <a:p>
            <a:r>
              <a:rPr lang="ru-RU" sz="2800" dirty="0" smtClean="0">
                <a:latin typeface="Comic Sans MS" panose="030F0702030302020204" pitchFamily="66" charset="0"/>
              </a:rPr>
              <a:t>вопросов различного уровня сложности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Comic Sans MS" panose="030F0702030302020204" pitchFamily="66" charset="0"/>
              </a:rPr>
              <a:t>Вопросы выбираются участниками </a:t>
            </a:r>
          </a:p>
          <a:p>
            <a:r>
              <a:rPr lang="ru-RU" sz="2800" dirty="0" smtClean="0">
                <a:latin typeface="Comic Sans MS" panose="030F0702030302020204" pitchFamily="66" charset="0"/>
              </a:rPr>
              <a:t>самостоятельно путем нажатия на </a:t>
            </a:r>
          </a:p>
          <a:p>
            <a:r>
              <a:rPr lang="ru-RU" sz="2800" dirty="0" smtClean="0">
                <a:latin typeface="Comic Sans MS" panose="030F0702030302020204" pitchFamily="66" charset="0"/>
              </a:rPr>
              <a:t>соответствующий квадрат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Comic Sans MS" panose="030F0702030302020204" pitchFamily="66" charset="0"/>
              </a:rPr>
              <a:t>При ответе на вопрос участникам </a:t>
            </a:r>
          </a:p>
          <a:p>
            <a:r>
              <a:rPr lang="ru-RU" sz="2800" dirty="0" smtClean="0">
                <a:latin typeface="Comic Sans MS" panose="030F0702030302020204" pitchFamily="66" charset="0"/>
              </a:rPr>
              <a:t>предлагаются варианты ответов (вопросы за 10-40 очков),которые появляются по щелчку. Вопросы за 50 очков не имеют вариантов ответа. Задача участников – назвать русский аналог 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6" name="Стрелка вправо 5">
            <a:hlinkClick r:id="rId2" action="ppaction://hlinksldjump"/>
          </p:cNvPr>
          <p:cNvSpPr/>
          <p:nvPr/>
        </p:nvSpPr>
        <p:spPr>
          <a:xfrm>
            <a:off x="7884368" y="6330477"/>
            <a:ext cx="762384" cy="412624"/>
          </a:xfrm>
          <a:prstGeom prst="rightArrow">
            <a:avLst/>
          </a:prstGeom>
          <a:solidFill>
            <a:schemeClr val="bg1"/>
          </a:solidFill>
          <a:ln>
            <a:solidFill>
              <a:srgbClr val="33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3583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95536" y="322846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Food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67944" y="332656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10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1700808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Appetite comes with …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58186" y="5229200"/>
            <a:ext cx="3798408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drinking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763470" y="4047162"/>
            <a:ext cx="3189432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food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95536" y="2852936"/>
            <a:ext cx="2780002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eating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Управляющая кнопка: в начало 11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сведения 12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4055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315211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Food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995936" y="315211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20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0425" y="1700808"/>
            <a:ext cx="6332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If you won’t … you shan’t eat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8" y="2780928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study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23728" y="3980080"/>
            <a:ext cx="2780002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work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671984" y="5203282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sleep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Управляющая кнопка: в начало 11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сведения 12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9134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7503" y="332656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Food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572000" y="332656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30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37996" y="1700808"/>
            <a:ext cx="43396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Don’t put all your …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067944" y="4653136"/>
            <a:ext cx="3056955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money in your pocket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91680" y="3573016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apples into the fridge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0" y="2276872"/>
            <a:ext cx="2780002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eggs in one basket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4" name="Управляющая кнопка: в начало 13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сведения 14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3459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7288" y="332717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Food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99992" y="332717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40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31156" y="1739878"/>
            <a:ext cx="2470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Like two …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07904" y="5157192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peas in a pod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47664" y="3933056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flowers in the garden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51520" y="2420888"/>
            <a:ext cx="2780002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apples on a tree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4" name="Управляющая кнопка: в начало 13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сведения 14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344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32700" y="372768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Food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27984" y="372768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50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1628800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He that would eat the fruit must climb the tree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8" y="3356992"/>
            <a:ext cx="5040560" cy="2232248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anose="030F0702030302020204" pitchFamily="66" charset="0"/>
              </a:rPr>
              <a:t>Без труда не вытащишь и рыбку из пруда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Управляющая кнопка: в начало 11">
            <a:hlinkClick r:id="rId3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сведения 12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7713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528" y="351901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Money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67944" y="335904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10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5514" y="1556709"/>
            <a:ext cx="7704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Lend your money and lose your …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2276872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money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91680" y="3789040"/>
            <a:ext cx="2780002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friend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671984" y="5203282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purse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3" name="Управляющая кнопка: в начало 12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сведения 11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7166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36493" y="372579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Money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139952" y="372579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20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1720" y="1508591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… is money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355976" y="4941168"/>
            <a:ext cx="3528392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Life 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835696" y="3789040"/>
            <a:ext cx="3008974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Dollar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1520" y="2348880"/>
            <a:ext cx="3143419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Time 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3" name="Управляющая кнопка: в начало 12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сведения 11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3982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31150" y="356705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Money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73730" y="345368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30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38741" y="1628800"/>
            <a:ext cx="3539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Money has no …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1520" y="2348880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color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03648" y="3861048"/>
            <a:ext cx="2780002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smell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19872" y="5157192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taste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3" name="Управляющая кнопка: в начало 12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сведения 11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3822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31859" y="369772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Money</a:t>
            </a:r>
            <a:endParaRPr lang="ru-RU" sz="2400" b="1" dirty="0" smtClean="0">
              <a:latin typeface="Comic Sans MS" panose="030F0702030302020204" pitchFamily="66" charset="0"/>
            </a:endParaRPr>
          </a:p>
          <a:p>
            <a:pPr algn="ctr"/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050012" y="361975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40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94758" y="1556792"/>
            <a:ext cx="4887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Money doesn’t grow …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19873" y="5329359"/>
            <a:ext cx="2520279" cy="1195985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on trees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403648" y="3933056"/>
            <a:ext cx="2772000" cy="1304263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in the garden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2420888"/>
            <a:ext cx="2780002" cy="1258469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in a purse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3" name="Управляющая кнопка: в начало 12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сведения 11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589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39352" y="375828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Money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499992" y="375828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50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45503" y="1700808"/>
            <a:ext cx="6110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Money is the root of all evil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3528" y="2901137"/>
            <a:ext cx="3143419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anose="030F0702030302020204" pitchFamily="66" charset="0"/>
              </a:rPr>
              <a:t>Деньги - зло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3" name="Управляющая кнопка: в начало 12">
            <a:hlinkClick r:id="rId3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сведения 13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32707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160748"/>
            <a:ext cx="77048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b="1" dirty="0" smtClean="0">
                <a:latin typeface="Comic Sans MS" panose="030F0702030302020204" pitchFamily="66" charset="0"/>
              </a:rPr>
              <a:t>Правильный ответ </a:t>
            </a:r>
            <a:r>
              <a:rPr lang="ru-RU" sz="2800" dirty="0" smtClean="0">
                <a:latin typeface="Comic Sans MS" panose="030F0702030302020204" pitchFamily="66" charset="0"/>
              </a:rPr>
              <a:t>сопровождается </a:t>
            </a:r>
          </a:p>
          <a:p>
            <a:r>
              <a:rPr lang="ru-RU" sz="2800" dirty="0" smtClean="0">
                <a:latin typeface="Comic Sans MS" panose="030F0702030302020204" pitchFamily="66" charset="0"/>
              </a:rPr>
              <a:t>увеличением и звуковым сигналом      , </a:t>
            </a:r>
          </a:p>
          <a:p>
            <a:r>
              <a:rPr lang="ru-RU" sz="2800" dirty="0" smtClean="0">
                <a:latin typeface="Comic Sans MS" panose="030F0702030302020204" pitchFamily="66" charset="0"/>
              </a:rPr>
              <a:t>а </a:t>
            </a:r>
            <a:r>
              <a:rPr lang="ru-RU" sz="2800" b="1" dirty="0" smtClean="0">
                <a:latin typeface="Comic Sans MS" panose="030F0702030302020204" pitchFamily="66" charset="0"/>
              </a:rPr>
              <a:t>неправильный</a:t>
            </a:r>
            <a:r>
              <a:rPr lang="ru-RU" sz="2800" dirty="0" smtClean="0">
                <a:latin typeface="Comic Sans MS" panose="030F0702030302020204" pitchFamily="66" charset="0"/>
              </a:rPr>
              <a:t> – исчезновением и </a:t>
            </a:r>
          </a:p>
          <a:p>
            <a:r>
              <a:rPr lang="ru-RU" sz="2800" dirty="0" smtClean="0">
                <a:latin typeface="Comic Sans MS" panose="030F0702030302020204" pitchFamily="66" charset="0"/>
              </a:rPr>
              <a:t>следующим звуковым сигналом</a:t>
            </a:r>
          </a:p>
          <a:p>
            <a:r>
              <a:rPr lang="ru-RU" sz="2800" dirty="0" smtClean="0">
                <a:latin typeface="Comic Sans MS" panose="030F0702030302020204" pitchFamily="66" charset="0"/>
              </a:rPr>
              <a:t>В игре используются следующие символы:</a:t>
            </a:r>
          </a:p>
          <a:p>
            <a:r>
              <a:rPr lang="ru-RU" sz="2800" dirty="0" smtClean="0">
                <a:latin typeface="Comic Sans MS" panose="030F0702030302020204" pitchFamily="66" charset="0"/>
              </a:rPr>
              <a:t>                      возвращение на игровое поле</a:t>
            </a:r>
          </a:p>
          <a:p>
            <a:endParaRPr lang="ru-RU" sz="2800" dirty="0">
              <a:latin typeface="Comic Sans MS" panose="030F0702030302020204" pitchFamily="66" charset="0"/>
            </a:endParaRPr>
          </a:p>
          <a:p>
            <a:r>
              <a:rPr lang="ru-RU" sz="2800" dirty="0" smtClean="0">
                <a:latin typeface="Comic Sans MS" panose="030F0702030302020204" pitchFamily="66" charset="0"/>
              </a:rPr>
              <a:t>                      дополнительная информация</a:t>
            </a:r>
          </a:p>
          <a:p>
            <a:r>
              <a:rPr lang="ru-RU" sz="2800" dirty="0">
                <a:latin typeface="Comic Sans MS" panose="030F0702030302020204" pitchFamily="66" charset="0"/>
              </a:rPr>
              <a:t> </a:t>
            </a:r>
            <a:r>
              <a:rPr lang="ru-RU" sz="2800" dirty="0" smtClean="0">
                <a:latin typeface="Comic Sans MS" panose="030F0702030302020204" pitchFamily="66" charset="0"/>
              </a:rPr>
              <a:t>                     по данному вопросу  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sp>
        <p:nvSpPr>
          <p:cNvPr id="3" name="Управляющая кнопка: в начало 2">
            <a:hlinkClick r:id="rId3" action="ppaction://hlinksldjump" highlightClick="1"/>
          </p:cNvPr>
          <p:cNvSpPr/>
          <p:nvPr/>
        </p:nvSpPr>
        <p:spPr>
          <a:xfrm>
            <a:off x="2267744" y="3820419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сведения 3">
            <a:hlinkClick r:id="" action="ppaction://noaction" highlightClick="1"/>
          </p:cNvPr>
          <p:cNvSpPr/>
          <p:nvPr/>
        </p:nvSpPr>
        <p:spPr>
          <a:xfrm>
            <a:off x="2284857" y="4652553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Кто хочет стать миллионером - Неправильный ответ на 14-й вопрос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5"/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6628506" y="2492896"/>
            <a:ext cx="487363" cy="487363"/>
          </a:xfrm>
          <a:prstGeom prst="rect">
            <a:avLst/>
          </a:prstGeom>
        </p:spPr>
      </p:pic>
      <p:pic>
        <p:nvPicPr>
          <p:cNvPr id="9" name="Звук - Аплодисменты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7">
                  <p14:trim end="12164.125"/>
                </p14:media>
              </p:ext>
            </p:extLst>
          </p:nvPr>
        </p:nvPicPr>
        <p:blipFill>
          <a:blip r:embed="rId6" cstate="print"/>
          <a:stretch>
            <a:fillRect/>
          </a:stretch>
        </p:blipFill>
        <p:spPr>
          <a:xfrm>
            <a:off x="7137718" y="1579745"/>
            <a:ext cx="487363" cy="48736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576184" y="557317"/>
            <a:ext cx="22076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Comic Sans MS" panose="030F0702030302020204" pitchFamily="66" charset="0"/>
              </a:rPr>
              <a:t>Инструкция</a:t>
            </a:r>
          </a:p>
        </p:txBody>
      </p:sp>
    </p:spTree>
    <p:extLst>
      <p:ext uri="{BB962C8B-B14F-4D97-AF65-F5344CB8AC3E}">
        <p14:creationId xmlns:p14="http://schemas.microsoft.com/office/powerpoint/2010/main" xmlns="" val="61399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11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4399" y="284455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Professions 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11960" y="287778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10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60114" y="1484784"/>
            <a:ext cx="51010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Many … spoil the broth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91880" y="5013176"/>
            <a:ext cx="3528392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water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31640" y="3717032"/>
            <a:ext cx="3008974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potatoes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2204864"/>
            <a:ext cx="3143419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cooks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3" name="Управляющая кнопка: в начало 12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сведения 11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4247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83568" y="332656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Professions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211960" y="332656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20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8959" y="1628800"/>
            <a:ext cx="88360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None more bare than the shoemaker’s …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915816" y="5301208"/>
            <a:ext cx="2710472" cy="1195985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wife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259632" y="3861048"/>
            <a:ext cx="2772000" cy="1304263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son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0" y="2420888"/>
            <a:ext cx="2780002" cy="1258469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dog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3" name="Управляющая кнопка: в начало 12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сведения 11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139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7192" y="339269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Professions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355976" y="339269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30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1556792"/>
            <a:ext cx="7848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400" dirty="0" smtClean="0">
                <a:latin typeface="Comic Sans MS" panose="030F0702030302020204" pitchFamily="66" charset="0"/>
              </a:rPr>
              <a:t>No bees no honey, </a:t>
            </a:r>
            <a:r>
              <a:rPr lang="en-US" sz="3600" dirty="0" smtClean="0">
                <a:latin typeface="Comic Sans MS" panose="030F0702030302020204" pitchFamily="66" charset="0"/>
              </a:rPr>
              <a:t>no work </a:t>
            </a:r>
            <a:r>
              <a:rPr lang="en-US" sz="3400" dirty="0" smtClean="0">
                <a:latin typeface="Comic Sans MS" panose="030F0702030302020204" pitchFamily="66" charset="0"/>
              </a:rPr>
              <a:t>…</a:t>
            </a:r>
            <a:endParaRPr lang="ru-RU" sz="34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2132856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no time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259632" y="3645024"/>
            <a:ext cx="2780002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no money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19872" y="5157192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no food 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3" name="Управляющая кнопка: в начало 12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сведения 13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0424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48281" y="325204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Professions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4008" y="345837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40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1556792"/>
            <a:ext cx="68980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A bad workman quarrels with …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635896" y="5229200"/>
            <a:ext cx="2710472" cy="1195985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his tools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91680" y="3717032"/>
            <a:ext cx="2772000" cy="1304263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his friends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23528" y="2348880"/>
            <a:ext cx="2780002" cy="1258469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his chief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3" name="Управляющая кнопка: в начало 12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сведения 13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48978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68070" y="356003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Professions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099453" y="320048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50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65011" y="1556792"/>
            <a:ext cx="526458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400" dirty="0" smtClean="0">
                <a:latin typeface="Comic Sans MS" panose="030F0702030302020204" pitchFamily="66" charset="0"/>
              </a:rPr>
              <a:t>Business before pleasure</a:t>
            </a:r>
            <a:endParaRPr lang="ru-RU" sz="3400" dirty="0">
              <a:latin typeface="Comic Sans MS" panose="030F0702030302020204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51520" y="2780928"/>
            <a:ext cx="4176464" cy="2088232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anose="030F0702030302020204" pitchFamily="66" charset="0"/>
              </a:rPr>
              <a:t>Сделал дело – гуляй смело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3" name="Управляющая кнопка: в начало 12">
            <a:hlinkClick r:id="rId3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сведения 13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059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00559" y="159967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Home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44491" y="135854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3" action="ppaction://hlinksldjump"/>
              </a:rPr>
              <a:t>20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73530" y="135854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4" action="ppaction://hlinksldjump"/>
              </a:rPr>
              <a:t>10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919848" y="145999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5" action="ppaction://hlinksldjump"/>
              </a:rPr>
              <a:t>30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12034" y="142945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6" action="ppaction://hlinksldjump"/>
              </a:rPr>
              <a:t>40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7472034" y="142945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7" action="ppaction://hlinksldjump"/>
              </a:rPr>
              <a:t>50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98600" y="1251959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Animals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649917" y="1247393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8" action="ppaction://hlinksldjump"/>
              </a:rPr>
              <a:t>20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373530" y="1263293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9" action="ppaction://hlinksldjump"/>
              </a:rPr>
              <a:t>10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935647" y="1269096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10" action="ppaction://hlinksldjump"/>
              </a:rPr>
              <a:t>30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464031" y="1231089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11" action="ppaction://hlinksldjump"/>
              </a:rPr>
              <a:t>50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212034" y="1247393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12" action="ppaction://hlinksldjump"/>
              </a:rPr>
              <a:t>40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87707" y="2343951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Tree and fruit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628449" y="2358698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13" action="ppaction://hlinksldjump"/>
              </a:rPr>
              <a:t>20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344223" y="2351689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14" action="ppaction://hlinksldjump"/>
              </a:rPr>
              <a:t>10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885461" y="2359710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15" action="ppaction://hlinksldjump"/>
              </a:rPr>
              <a:t>30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436734" y="2317956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16" action="ppaction://hlinksldjump"/>
              </a:rPr>
              <a:t>50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6169191" y="2343703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17" action="ppaction://hlinksldjump"/>
              </a:rPr>
              <a:t>40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187707" y="3435943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Food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659848" y="3479055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18" action="ppaction://hlinksldjump"/>
              </a:rPr>
              <a:t>20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388822" y="3451702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19" action="ppaction://hlinksldjump"/>
              </a:rPr>
              <a:t>10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915576" y="3465435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20" action="ppaction://hlinksldjump"/>
              </a:rPr>
              <a:t>30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185557" y="3458620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21" action="ppaction://hlinksldjump"/>
              </a:rPr>
              <a:t>40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7436734" y="3443830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22" action="ppaction://hlinksldjump"/>
              </a:rPr>
              <a:t>50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90791" y="4545435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smtClean="0">
                <a:latin typeface="Comic Sans MS" panose="030F0702030302020204" pitchFamily="66" charset="0"/>
              </a:rPr>
              <a:t>Money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3650462" y="4545435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23" action="ppaction://hlinksldjump"/>
              </a:rPr>
              <a:t>20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373565" y="4523830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24" action="ppaction://hlinksldjump"/>
              </a:rPr>
              <a:t>10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927359" y="4569484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25" action="ppaction://hlinksldjump"/>
              </a:rPr>
              <a:t>30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7462454" y="4553410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26" action="ppaction://hlinksldjump"/>
              </a:rPr>
              <a:t>50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185557" y="4553410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27" action="ppaction://hlinksldjump"/>
              </a:rPr>
              <a:t>40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87707" y="5666919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Professions </a:t>
            </a:r>
            <a:r>
              <a:rPr lang="en-US" sz="2400" b="1" smtClean="0">
                <a:latin typeface="Comic Sans MS" panose="030F0702030302020204" pitchFamily="66" charset="0"/>
              </a:rPr>
              <a:t>and work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643318" y="5651444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28" action="ppaction://hlinksldjump"/>
              </a:rPr>
              <a:t>20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351318" y="5651444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29" action="ppaction://hlinksldjump"/>
              </a:rPr>
              <a:t>10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910462" y="5673532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30" action="ppaction://hlinksldjump"/>
              </a:rPr>
              <a:t>30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7445088" y="5648200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31" action="ppaction://hlinksldjump"/>
              </a:rPr>
              <a:t>50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6169191" y="5661774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  <a:hlinkClick r:id="rId32" action="ppaction://hlinksldjump"/>
              </a:rPr>
              <a:t>40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4222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9552" y="381017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Home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049871" y="381017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10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9338" y="1700808"/>
            <a:ext cx="51010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East or west home is …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9552" y="2780928"/>
            <a:ext cx="2520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good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339752" y="3900508"/>
            <a:ext cx="2520000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best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499992" y="5013176"/>
            <a:ext cx="2520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better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3" name="Управляющая кнопка: в начало 2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сведения 4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19940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3779912" y="4941168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mouse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95195" y="332656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Home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139952" y="332656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20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76660" y="1881457"/>
            <a:ext cx="54553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Every … is a lion at home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997951" y="3900006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cat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73567" y="2656251"/>
            <a:ext cx="2780002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dog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Управляющая кнопка: в начало 11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сведения 12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9714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38862" y="359914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Home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99992" y="332656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30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34870" y="1628800"/>
            <a:ext cx="4328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There is no place …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37991" y="2669900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Like house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123728" y="3870229"/>
            <a:ext cx="2780002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Like home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743992" y="5013176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Better than home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Управляющая кнопка: в начало 11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сведения 12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5084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4085960" y="5337263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its own nest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40441" y="332656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Home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11960" y="332656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40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4494" y="1628800"/>
            <a:ext cx="40527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latin typeface="Comic Sans MS" panose="030F0702030302020204" pitchFamily="66" charset="0"/>
              </a:rPr>
              <a:t>Every bird likes …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67744" y="4129660"/>
            <a:ext cx="2772000" cy="144000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worms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3528" y="2879190"/>
            <a:ext cx="2780002" cy="144016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latin typeface="Comic Sans MS" panose="030F0702030302020204" pitchFamily="66" charset="0"/>
              </a:rPr>
              <a:t>to fly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Управляющая кнопка: в начало 11">
            <a:hlinkClick r:id="rId4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сведения 12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1068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5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mph" presetSubtype="0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1" dur="indefinite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Кто хочет стать миллионером - Неправильный ответ на 14-й вопрос (online-audio-converter.com)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9" grpId="0" animBg="1"/>
      <p:bldP spid="9" grpId="1" animBg="1"/>
      <p:bldP spid="10" grpId="2" animBg="1"/>
      <p:bldP spid="10" grpId="3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11560" y="260648"/>
            <a:ext cx="2160000" cy="1080000"/>
          </a:xfrm>
          <a:prstGeom prst="roundRect">
            <a:avLst/>
          </a:prstGeom>
          <a:solidFill>
            <a:srgbClr val="0033CC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Comic Sans MS" panose="030F0702030302020204" pitchFamily="66" charset="0"/>
              </a:rPr>
              <a:t>Home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4008" y="260648"/>
            <a:ext cx="1260000" cy="1080000"/>
          </a:xfrm>
          <a:prstGeom prst="roundRect">
            <a:avLst/>
          </a:prstGeom>
          <a:solidFill>
            <a:srgbClr val="3366FF"/>
          </a:solidFill>
          <a:ln w="57150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Comic Sans MS" panose="030F0702030302020204" pitchFamily="66" charset="0"/>
              </a:rPr>
              <a:t>50</a:t>
            </a:r>
            <a:endParaRPr lang="ru-RU" sz="5400" b="1" dirty="0">
              <a:latin typeface="Comic Sans MS" panose="030F0702030302020204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5" y="1340768"/>
            <a:ext cx="7776863" cy="12241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Comic Sans MS" panose="030F0702030302020204" pitchFamily="66" charset="0"/>
              </a:rPr>
              <a:t>People who live in glass houses should never throw stones</a:t>
            </a:r>
            <a:endParaRPr lang="ru-RU" sz="3600" dirty="0">
              <a:latin typeface="Comic Sans MS" panose="030F0702030302020204" pitchFamily="66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5576" y="2636912"/>
            <a:ext cx="3910402" cy="1852870"/>
          </a:xfrm>
          <a:prstGeom prst="roundRect">
            <a:avLst/>
          </a:prstGeom>
          <a:solidFill>
            <a:srgbClr val="3366F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Comic Sans MS" panose="030F0702030302020204" pitchFamily="66" charset="0"/>
              </a:rPr>
              <a:t>Не руби сук, на котором сидишь</a:t>
            </a:r>
            <a:endParaRPr lang="ru-RU" sz="3200" dirty="0">
              <a:latin typeface="Comic Sans MS" panose="030F0702030302020204" pitchFamily="66" charset="0"/>
            </a:endParaRPr>
          </a:p>
        </p:txBody>
      </p:sp>
      <p:sp>
        <p:nvSpPr>
          <p:cNvPr id="12" name="Управляющая кнопка: в начало 11">
            <a:hlinkClick r:id="rId3" action="ppaction://hlinksldjump" highlightClick="1"/>
          </p:cNvPr>
          <p:cNvSpPr/>
          <p:nvPr/>
        </p:nvSpPr>
        <p:spPr>
          <a:xfrm>
            <a:off x="7983740" y="5815275"/>
            <a:ext cx="809113" cy="637901"/>
          </a:xfrm>
          <a:prstGeom prst="actionButtonBeginning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сведения 12">
            <a:hlinkClick r:id="" action="ppaction://noaction" highlightClick="1"/>
          </p:cNvPr>
          <p:cNvSpPr/>
          <p:nvPr/>
        </p:nvSpPr>
        <p:spPr>
          <a:xfrm>
            <a:off x="7983740" y="4869160"/>
            <a:ext cx="792000" cy="747650"/>
          </a:xfrm>
          <a:prstGeom prst="actionButtonInformation">
            <a:avLst/>
          </a:prstGeom>
          <a:solidFill>
            <a:srgbClr val="3366FF"/>
          </a:solidFill>
          <a:ln w="57150">
            <a:solidFill>
              <a:srgbClr val="00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5357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2219</TotalTime>
  <Words>574</Words>
  <Application>Microsoft Office PowerPoint</Application>
  <PresentationFormat>Экран (4:3)</PresentationFormat>
  <Paragraphs>226</Paragraphs>
  <Slides>34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Интерактивная игра по английскому языку   «Русские пословицы и английские крылатые выражения»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1</dc:creator>
  <cp:lastModifiedBy>Учитель</cp:lastModifiedBy>
  <cp:revision>186</cp:revision>
  <dcterms:created xsi:type="dcterms:W3CDTF">2016-08-03T23:31:39Z</dcterms:created>
  <dcterms:modified xsi:type="dcterms:W3CDTF">2018-04-02T05:01:16Z</dcterms:modified>
</cp:coreProperties>
</file>