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01" r:id="rId2"/>
    <p:sldId id="396" r:id="rId3"/>
    <p:sldId id="397" r:id="rId4"/>
    <p:sldId id="399" r:id="rId5"/>
    <p:sldId id="400" r:id="rId6"/>
  </p:sldIdLst>
  <p:sldSz cx="9144000" cy="6858000" type="screen4x3"/>
  <p:notesSz cx="6797675" cy="9928225"/>
  <p:custDataLst>
    <p:tags r:id="rId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/>
        <a:cs typeface="MS PGothic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/>
        <a:cs typeface="MS PGothic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/>
        <a:cs typeface="MS PGothic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/>
        <a:cs typeface="MS PGothic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/>
        <a:cs typeface="MS PGothic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/>
        <a:cs typeface="MS PGothic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/>
        <a:cs typeface="MS PGothic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/>
        <a:cs typeface="MS PGothic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/>
        <a:cs typeface="MS P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97" autoAdjust="0"/>
  </p:normalViewPr>
  <p:slideViewPr>
    <p:cSldViewPr snapToGrid="0" snapToObjects="1">
      <p:cViewPr varScale="1">
        <p:scale>
          <a:sx n="118" d="100"/>
          <a:sy n="11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1AD3CAE8-35EE-4A62-9CBB-85D626E3CA77}" type="datetimeFigureOut">
              <a:rPr lang="ru-RU"/>
              <a:pPr>
                <a:defRPr/>
              </a:pPr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9559B98-B67A-4914-8282-0682A1A68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80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E1D6C0-B0EA-4536-861C-EE0D1D6BC94C}" type="slidenum">
              <a:rPr lang="ru-RU" smtClean="0">
                <a:ea typeface="MS PGothic"/>
                <a:cs typeface="MS PGothic"/>
              </a:rPr>
              <a:pPr/>
              <a:t>1</a:t>
            </a:fld>
            <a:endParaRPr lang="ru-RU" smtClean="0">
              <a:ea typeface="MS PGothic"/>
              <a:cs typeface="MS PGothic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8320" y="3463020"/>
            <a:ext cx="5514509" cy="752539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8320" y="4583175"/>
            <a:ext cx="5514509" cy="113164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0" y="6028267"/>
            <a:ext cx="4193157" cy="508528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/>
        </p:nvSpPr>
        <p:spPr>
          <a:xfrm>
            <a:off x="0" y="0"/>
            <a:ext cx="9144000" cy="6488113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2"/>
          <p:cNvSpPr/>
          <p:nvPr/>
        </p:nvSpPr>
        <p:spPr>
          <a:xfrm>
            <a:off x="0" y="6499225"/>
            <a:ext cx="91440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17" descr="rzd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0400" y="6510338"/>
            <a:ext cx="573088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73" y="2412849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1D2CF330-7015-4BA4-834F-EE54C0B75462}" type="datetime1">
              <a:rPr lang="ru-RU"/>
              <a:pPr>
                <a:defRPr/>
              </a:pPr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16CC5D8A-371B-464E-BC8E-EA009EA43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 b="1">
                <a:ea typeface="ＭＳ Ｐゴシック" charset="-128"/>
                <a:cs typeface="+mn-cs"/>
              </a:endParaRPr>
            </a:p>
          </p:txBody>
        </p:sp>
      </p:grpSp>
      <p:sp>
        <p:nvSpPr>
          <p:cNvPr id="2563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564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78563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78563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3552DC0-855E-4844-8797-B04ACCDB0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23" y="1806448"/>
            <a:ext cx="8529889" cy="4394179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23" y="1806448"/>
            <a:ext cx="8529889" cy="4394179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24" y="1806448"/>
            <a:ext cx="7094790" cy="4394179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130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4" y="1878479"/>
            <a:ext cx="1316459" cy="432214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24" y="1806448"/>
            <a:ext cx="7094790" cy="4394179"/>
          </a:xfrm>
        </p:spPr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130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4" y="1878479"/>
            <a:ext cx="1316459" cy="432214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6699" y="1794218"/>
            <a:ext cx="4206713" cy="438115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7639" y="1794218"/>
            <a:ext cx="4196473" cy="4381157"/>
          </a:xfrm>
        </p:spPr>
        <p:txBody>
          <a:bodyPr>
            <a:normAutofit/>
          </a:bodyPr>
          <a:lstStyle>
            <a:lvl1pPr marL="0" indent="0">
              <a:buFont typeface="Arial"/>
              <a:buNone/>
              <a:defRPr sz="1600"/>
            </a:lvl1pPr>
            <a:lvl2pPr marL="0" indent="0">
              <a:buFont typeface="Arial"/>
              <a:buNone/>
              <a:defRPr sz="1600"/>
            </a:lvl2pPr>
            <a:lvl3pPr marL="0" indent="0">
              <a:buFont typeface="Arial"/>
              <a:buNone/>
              <a:defRPr sz="1600"/>
            </a:lvl3pPr>
            <a:lvl4pPr marL="0" indent="0">
              <a:buFont typeface="Arial"/>
              <a:buNone/>
              <a:defRPr sz="1600"/>
            </a:lvl4pPr>
            <a:lvl5pPr marL="0" indent="0">
              <a:buFont typeface="Arial"/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6699" y="1803038"/>
            <a:ext cx="4206713" cy="4372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7639" y="1803038"/>
            <a:ext cx="4196473" cy="4372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7025" y="1712913"/>
            <a:ext cx="7013575" cy="446404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4" y="1719737"/>
            <a:ext cx="1316459" cy="4457226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7025" y="1712914"/>
            <a:ext cx="4125913" cy="37782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9300" y="5657136"/>
            <a:ext cx="4214113" cy="6873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0731" y="345190"/>
            <a:ext cx="8543382" cy="102323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Click to edit Master title style</a:t>
            </a:r>
            <a:endParaRPr lang="en-US" dirty="0"/>
          </a:p>
        </p:txBody>
      </p:sp>
      <p:sp>
        <p:nvSpPr>
          <p:cNvPr id="131" name="Picture Placeholder 2"/>
          <p:cNvSpPr>
            <a:spLocks noGrp="1"/>
          </p:cNvSpPr>
          <p:nvPr>
            <p:ph type="pic" idx="10"/>
          </p:nvPr>
        </p:nvSpPr>
        <p:spPr>
          <a:xfrm>
            <a:off x="4667249" y="1714500"/>
            <a:ext cx="4125913" cy="37782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2" name="Text Placeholder 3"/>
          <p:cNvSpPr>
            <a:spLocks noGrp="1"/>
          </p:cNvSpPr>
          <p:nvPr>
            <p:ph type="body" sz="half" idx="11"/>
          </p:nvPr>
        </p:nvSpPr>
        <p:spPr>
          <a:xfrm>
            <a:off x="4569524" y="5649903"/>
            <a:ext cx="4214113" cy="687388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374775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Title Placeholder 1"/>
          <p:cNvSpPr>
            <a:spLocks noGrp="1"/>
          </p:cNvSpPr>
          <p:nvPr>
            <p:ph type="title"/>
          </p:nvPr>
        </p:nvSpPr>
        <p:spPr bwMode="auto">
          <a:xfrm>
            <a:off x="230188" y="274638"/>
            <a:ext cx="8543925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30188" y="1790700"/>
            <a:ext cx="8543925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133350" y="133350"/>
            <a:ext cx="185738" cy="36988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ru-RU" smtClean="0">
              <a:latin typeface="Verdana" pitchFamily="34" charset="0"/>
              <a:cs typeface="+mn-cs"/>
            </a:endParaRP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0" y="6507163"/>
            <a:ext cx="9144000" cy="350837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31" name="Text Box 10"/>
          <p:cNvSpPr txBox="1">
            <a:spLocks noChangeArrowheads="1"/>
          </p:cNvSpPr>
          <p:nvPr/>
        </p:nvSpPr>
        <p:spPr bwMode="auto">
          <a:xfrm>
            <a:off x="201613" y="6597650"/>
            <a:ext cx="230187" cy="1539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512F8386-E7B1-4568-8BA3-0A72AFF7418A}" type="slidenum">
              <a:rPr lang="en-US" sz="1000" smtClean="0">
                <a:latin typeface="Verdana" pitchFamily="34" charset="0"/>
                <a:cs typeface="+mn-cs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000" smtClean="0">
              <a:latin typeface="Verdana" pitchFamily="34" charset="0"/>
              <a:cs typeface="+mn-cs"/>
            </a:endParaRPr>
          </a:p>
        </p:txBody>
      </p:sp>
      <p:pic>
        <p:nvPicPr>
          <p:cNvPr id="22536" name="Picture 17" descr="rzd_logo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280400" y="6510338"/>
            <a:ext cx="573088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7" name="Group 12"/>
          <p:cNvGrpSpPr>
            <a:grpSpLocks/>
          </p:cNvGrpSpPr>
          <p:nvPr/>
        </p:nvGrpSpPr>
        <p:grpSpPr bwMode="auto">
          <a:xfrm>
            <a:off x="-374650" y="-17463"/>
            <a:ext cx="366712" cy="2930526"/>
            <a:chOff x="-374650" y="-17463"/>
            <a:chExt cx="366712" cy="2930526"/>
          </a:xfrm>
        </p:grpSpPr>
        <p:sp>
          <p:nvSpPr>
            <p:cNvPr id="1034" name="Rectangle 13"/>
            <p:cNvSpPr>
              <a:spLocks noChangeArrowheads="1"/>
            </p:cNvSpPr>
            <p:nvPr userDrawn="1"/>
          </p:nvSpPr>
          <p:spPr bwMode="auto">
            <a:xfrm>
              <a:off x="-374650" y="-17463"/>
              <a:ext cx="366712" cy="366713"/>
            </a:xfrm>
            <a:prstGeom prst="rect">
              <a:avLst/>
            </a:prstGeom>
            <a:solidFill>
              <a:srgbClr val="CD202C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35" name="Rectangle 14"/>
            <p:cNvSpPr>
              <a:spLocks noChangeArrowheads="1"/>
            </p:cNvSpPr>
            <p:nvPr userDrawn="1"/>
          </p:nvSpPr>
          <p:spPr bwMode="auto">
            <a:xfrm>
              <a:off x="-374650" y="349250"/>
              <a:ext cx="366712" cy="366713"/>
            </a:xfrm>
            <a:prstGeom prst="rect">
              <a:avLst/>
            </a:prstGeom>
            <a:solidFill>
              <a:srgbClr val="455D70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36" name="Rectangle 15"/>
            <p:cNvSpPr>
              <a:spLocks noChangeArrowheads="1"/>
            </p:cNvSpPr>
            <p:nvPr userDrawn="1"/>
          </p:nvSpPr>
          <p:spPr bwMode="auto">
            <a:xfrm>
              <a:off x="-374650" y="715963"/>
              <a:ext cx="366712" cy="366712"/>
            </a:xfrm>
            <a:prstGeom prst="rect">
              <a:avLst/>
            </a:prstGeom>
            <a:solidFill>
              <a:srgbClr val="68798B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37" name="Rectangle 16"/>
            <p:cNvSpPr>
              <a:spLocks noChangeArrowheads="1"/>
            </p:cNvSpPr>
            <p:nvPr userDrawn="1"/>
          </p:nvSpPr>
          <p:spPr bwMode="auto">
            <a:xfrm>
              <a:off x="-374650" y="1081088"/>
              <a:ext cx="366712" cy="366712"/>
            </a:xfrm>
            <a:prstGeom prst="rect">
              <a:avLst/>
            </a:prstGeom>
            <a:solidFill>
              <a:srgbClr val="909CAA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38" name="Rectangle 17"/>
            <p:cNvSpPr>
              <a:spLocks noChangeArrowheads="1"/>
            </p:cNvSpPr>
            <p:nvPr userDrawn="1"/>
          </p:nvSpPr>
          <p:spPr bwMode="auto">
            <a:xfrm>
              <a:off x="-374650" y="1447800"/>
              <a:ext cx="366712" cy="366713"/>
            </a:xfrm>
            <a:prstGeom prst="rect">
              <a:avLst/>
            </a:prstGeom>
            <a:solidFill>
              <a:srgbClr val="BFC5CE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 userDrawn="1"/>
          </p:nvSpPr>
          <p:spPr bwMode="auto">
            <a:xfrm>
              <a:off x="-374650" y="1814513"/>
              <a:ext cx="366712" cy="366712"/>
            </a:xfrm>
            <a:prstGeom prst="rect">
              <a:avLst/>
            </a:prstGeom>
            <a:solidFill>
              <a:srgbClr val="A3A86B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40" name="Rectangle 19"/>
            <p:cNvSpPr>
              <a:spLocks noChangeArrowheads="1"/>
            </p:cNvSpPr>
            <p:nvPr userDrawn="1"/>
          </p:nvSpPr>
          <p:spPr bwMode="auto">
            <a:xfrm>
              <a:off x="-374650" y="2181225"/>
              <a:ext cx="366712" cy="366713"/>
            </a:xfrm>
            <a:prstGeom prst="rect">
              <a:avLst/>
            </a:prstGeom>
            <a:solidFill>
              <a:srgbClr val="D3D7BD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1041" name="Rectangle 20"/>
            <p:cNvSpPr>
              <a:spLocks noChangeArrowheads="1"/>
            </p:cNvSpPr>
            <p:nvPr userDrawn="1"/>
          </p:nvSpPr>
          <p:spPr bwMode="auto">
            <a:xfrm>
              <a:off x="-374650" y="2546350"/>
              <a:ext cx="366712" cy="366713"/>
            </a:xfrm>
            <a:prstGeom prst="rect">
              <a:avLst/>
            </a:prstGeom>
            <a:solidFill>
              <a:srgbClr val="0066A1"/>
            </a:solidFill>
            <a:ln w="9525">
              <a:noFill/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Verdana" pitchFamily="34" charset="0"/>
                <a:ea typeface="MS PGothic" pitchFamily="34" charset="-128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tx1"/>
          </a:solidFill>
          <a:latin typeface="+mj-lt"/>
          <a:ea typeface="MS PGothic" pitchFamily="34" charset="-128"/>
          <a:cs typeface="MS P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MS PGothic" pitchFamily="34" charset="-128"/>
          <a:cs typeface="MS PGothic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MS PGothic" pitchFamily="34" charset="-128"/>
          <a:cs typeface="MS PGothic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MS PGothic" pitchFamily="34" charset="-128"/>
          <a:cs typeface="MS PGothic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MS PGothic" pitchFamily="34" charset="-128"/>
          <a:cs typeface="MS PGothic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MS PGothic" pitchFamily="34" charset="-128"/>
          <a:cs typeface="MS P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MS PGothic" pitchFamily="34" charset="-128"/>
          <a:cs typeface="MS P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MS PGothic" pitchFamily="34" charset="-128"/>
          <a:cs typeface="MS P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MS PGothic" pitchFamily="34" charset="-128"/>
          <a:cs typeface="MS P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MS PGothic" pitchFamily="34" charset="-128"/>
          <a:cs typeface="MS P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6" descr="Кривая през копия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81088" y="3330622"/>
            <a:ext cx="555417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chemeClr val="bg1"/>
                </a:solidFill>
                <a:latin typeface="+mj-lt"/>
                <a:ea typeface="MS PGothic" pitchFamily="34" charset="-128"/>
                <a:cs typeface="Arial" pitchFamily="34" charset="0"/>
              </a:rPr>
              <a:t>Основы российского законодательства</a:t>
            </a:r>
            <a:endParaRPr lang="ru-RU" sz="3200" dirty="0">
              <a:solidFill>
                <a:schemeClr val="bg1"/>
              </a:solidFill>
              <a:latin typeface="+mj-lt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261" y="4563777"/>
            <a:ext cx="84016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Verdana" pitchFamily="34" charset="0"/>
              </a:rPr>
              <a:t>Основы законодательства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Verdana" pitchFamily="34" charset="0"/>
              </a:rPr>
              <a:t>Российской Федерации в области железнодорожного транспорта</a:t>
            </a:r>
            <a:endParaRPr lang="en-US" sz="2800" dirty="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230187" y="1504950"/>
            <a:ext cx="8779997" cy="1133475"/>
          </a:xfrm>
        </p:spPr>
        <p:txBody>
          <a:bodyPr/>
          <a:lstStyle/>
          <a:p>
            <a:pPr marL="0" indent="457200" algn="just" eaLnBrk="1" hangingPunct="1">
              <a:spcBef>
                <a:spcPts val="600"/>
              </a:spcBef>
              <a:buNone/>
            </a:pPr>
            <a:r>
              <a:rPr lang="ru-RU" sz="2300" dirty="0" smtClean="0">
                <a:solidFill>
                  <a:schemeClr val="tx2"/>
                </a:solidFill>
              </a:rPr>
              <a:t>Повышение уровня компетенций в области законодательства Российской Федерации на железнодорожном транспорте</a:t>
            </a:r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>
          <a:xfrm>
            <a:off x="230188" y="344488"/>
            <a:ext cx="8543925" cy="62852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>
                <a:solidFill>
                  <a:srgbClr val="F60000"/>
                </a:solidFill>
              </a:rPr>
              <a:t>Цель</a:t>
            </a:r>
          </a:p>
        </p:txBody>
      </p:sp>
      <p:pic>
        <p:nvPicPr>
          <p:cNvPr id="6149" name="Рисунок 5" descr="лиде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8725" y="2638425"/>
            <a:ext cx="6496050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0987" y="280988"/>
            <a:ext cx="86566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  <a:latin typeface="+mj-lt"/>
                <a:ea typeface="MS PGothic" pitchFamily="34" charset="-128"/>
                <a:cs typeface="+mn-cs"/>
              </a:rPr>
              <a:t>Общие законы</a:t>
            </a:r>
            <a:endParaRPr lang="ru-RU" sz="3200" dirty="0">
              <a:solidFill>
                <a:srgbClr val="FF0000"/>
              </a:solidFill>
              <a:latin typeface="+mj-lt"/>
              <a:ea typeface="MS PGothic" pitchFamily="34" charset="-128"/>
              <a:cs typeface="+mn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0986" y="1512277"/>
          <a:ext cx="8656637" cy="4829908"/>
        </p:xfrm>
        <a:graphic>
          <a:graphicData uri="http://schemas.openxmlformats.org/drawingml/2006/table">
            <a:tbl>
              <a:tblPr/>
              <a:tblGrid>
                <a:gridCol w="4445599"/>
                <a:gridCol w="4211038"/>
              </a:tblGrid>
              <a:tr h="71028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Конституция Российской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Федерации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8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80008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Гражданский кодекс Российской </a:t>
                      </a:r>
                      <a:r>
                        <a:rPr lang="ru-RU" sz="2400" b="1" dirty="0">
                          <a:solidFill>
                            <a:srgbClr val="80008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Федерации</a:t>
                      </a:r>
                      <a:endParaRPr lang="ru-RU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8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Трудовой кодекс Российской </a:t>
                      </a:r>
                      <a:r>
                        <a:rPr lang="ru-RU" sz="24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Федерации</a:t>
                      </a:r>
                      <a:endParaRPr lang="ru-RU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3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Кодекс Российской Федерации об административных правонарушениях</a:t>
                      </a:r>
                      <a:endParaRPr lang="ru-RU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8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Уголовный кодекс Российской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Федерации</a:t>
                      </a:r>
                      <a:endParaRPr lang="ru-RU" sz="2400" dirty="0">
                        <a:solidFill>
                          <a:srgbClr val="C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6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Иные </a:t>
                      </a:r>
                      <a:r>
                        <a:rPr lang="ru-RU" sz="2400" b="1" dirty="0">
                          <a:solidFill>
                            <a:schemeClr val="accent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федеральные законы</a:t>
                      </a:r>
                      <a:endParaRPr lang="ru-RU" sz="2400" dirty="0">
                        <a:solidFill>
                          <a:schemeClr val="accent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788" marR="537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0987" y="280988"/>
            <a:ext cx="86566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  <a:latin typeface="+mj-lt"/>
                <a:ea typeface="MS PGothic" pitchFamily="34" charset="-128"/>
                <a:cs typeface="+mn-cs"/>
              </a:rPr>
              <a:t>Конституция Российской Федерации</a:t>
            </a:r>
            <a:endParaRPr lang="ru-RU" sz="3200" dirty="0">
              <a:solidFill>
                <a:srgbClr val="FF0000"/>
              </a:solidFill>
              <a:latin typeface="+mj-lt"/>
              <a:ea typeface="MS PGothic" pitchFamily="34" charset="-128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0978" y="1477107"/>
          <a:ext cx="8656646" cy="4928029"/>
        </p:xfrm>
        <a:graphic>
          <a:graphicData uri="http://schemas.openxmlformats.org/drawingml/2006/table">
            <a:tbl>
              <a:tblPr/>
              <a:tblGrid>
                <a:gridCol w="795717"/>
                <a:gridCol w="122801"/>
                <a:gridCol w="160371"/>
                <a:gridCol w="110050"/>
                <a:gridCol w="202530"/>
                <a:gridCol w="122801"/>
                <a:gridCol w="122801"/>
                <a:gridCol w="733486"/>
                <a:gridCol w="102364"/>
                <a:gridCol w="110050"/>
                <a:gridCol w="122801"/>
                <a:gridCol w="166748"/>
                <a:gridCol w="981608"/>
                <a:gridCol w="122801"/>
                <a:gridCol w="122801"/>
                <a:gridCol w="122801"/>
                <a:gridCol w="212414"/>
                <a:gridCol w="122801"/>
                <a:gridCol w="190466"/>
                <a:gridCol w="282485"/>
                <a:gridCol w="122801"/>
                <a:gridCol w="122801"/>
                <a:gridCol w="81513"/>
                <a:gridCol w="181513"/>
                <a:gridCol w="122801"/>
                <a:gridCol w="122801"/>
                <a:gridCol w="122801"/>
                <a:gridCol w="122801"/>
                <a:gridCol w="472951"/>
                <a:gridCol w="122801"/>
                <a:gridCol w="150023"/>
                <a:gridCol w="448217"/>
                <a:gridCol w="122801"/>
                <a:gridCol w="235646"/>
                <a:gridCol w="122801"/>
                <a:gridCol w="122801"/>
                <a:gridCol w="122801"/>
                <a:gridCol w="705275"/>
              </a:tblGrid>
              <a:tr h="43288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Конституция Российской Федерации</a:t>
                      </a:r>
                      <a:endParaRPr lang="ru-RU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82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49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8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Президент Российской Федерации</a:t>
                      </a:r>
                      <a:endParaRPr lang="ru-RU" sz="2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2838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Законодательная власть</a:t>
                      </a: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66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Исполнительная власть</a:t>
                      </a:r>
                      <a:endParaRPr lang="ru-RU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Судебная власть</a:t>
                      </a: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1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7608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Федеральное Собрание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Правительство Российской Федерации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Суды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Генеральная прокуратура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38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Государ-ственная</a:t>
                      </a:r>
                      <a:r>
                        <a:rPr lang="ru-RU" sz="14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Дума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3399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Совет Федерации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Председатель </a:t>
                      </a:r>
                      <a:r>
                        <a:rPr lang="ru-RU" sz="1400" b="1" dirty="0" err="1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правитель-ства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РФ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Консти-туцион-ный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Суд РФ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Верховный Суд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Российской Федерации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Генера-льный</a:t>
                      </a:r>
                      <a:r>
                        <a:rPr lang="ru-RU" sz="1400" b="1" dirty="0" smtClean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прокурор РФ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23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450 депутатов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399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 2 </a:t>
                      </a:r>
                      <a:r>
                        <a:rPr lang="ru-RU" sz="1200" dirty="0" err="1">
                          <a:solidFill>
                            <a:srgbClr val="3399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предста-вителя</a:t>
                      </a:r>
                      <a:r>
                        <a:rPr lang="ru-RU" sz="1200" dirty="0">
                          <a:solidFill>
                            <a:srgbClr val="3399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от субъекта РФ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Заместители и федеральные министры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Коллегия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из 19 судей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Федеральные судьи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Прокуроры</a:t>
                      </a:r>
                      <a:endParaRPr lang="ru-RU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25" marR="423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0987" y="280988"/>
            <a:ext cx="86566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FF0000"/>
                </a:solidFill>
                <a:latin typeface="+mj-lt"/>
                <a:ea typeface="MS PGothic" pitchFamily="34" charset="-128"/>
                <a:cs typeface="+mn-cs"/>
              </a:rPr>
              <a:t>Специальные законы и другие акты</a:t>
            </a:r>
            <a:endParaRPr lang="ru-RU" sz="3200" dirty="0">
              <a:solidFill>
                <a:srgbClr val="FF0000"/>
              </a:solidFill>
              <a:latin typeface="+mj-lt"/>
              <a:ea typeface="MS PGothic" pitchFamily="34" charset="-128"/>
              <a:cs typeface="+mn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0987" y="1348153"/>
          <a:ext cx="8656638" cy="5133778"/>
        </p:xfrm>
        <a:graphic>
          <a:graphicData uri="http://schemas.openxmlformats.org/drawingml/2006/table">
            <a:tbl>
              <a:tblPr/>
              <a:tblGrid>
                <a:gridCol w="4419924"/>
                <a:gridCol w="4236714"/>
              </a:tblGrid>
              <a:tr h="60026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Федеральный </a:t>
                      </a:r>
                      <a:r>
                        <a:rPr lang="ru-RU" sz="1600" b="1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закон «О 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естественных монополиях»</a:t>
                      </a:r>
                      <a:endParaRPr lang="ru-RU" sz="1600" dirty="0">
                        <a:solidFill>
                          <a:srgbClr val="0070C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147-ФЗ от </a:t>
                      </a:r>
                      <a:r>
                        <a:rPr lang="ru-RU" sz="1600" b="0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17.08.1995 с </a:t>
                      </a:r>
                      <a:r>
                        <a:rPr lang="ru-RU" sz="1600" b="0" dirty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дополнением: № 16-ФЗ от 10.01.2003</a:t>
                      </a: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4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Федеральный закон «О железнодорожном транспорте Российской Федерации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600" b="0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6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17-ФЗ от 10.01.2003</a:t>
                      </a: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51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Федеральный 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закон «Об 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особенностях управления и распоряжения имуществом железнодорожного транспорта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600" b="0" dirty="0" smtClean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600" b="0" dirty="0">
                          <a:solidFill>
                            <a:srgbClr val="7030A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29-ФЗ от 27.02.2003</a:t>
                      </a: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69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Федеральный </a:t>
                      </a:r>
                      <a:r>
                        <a:rPr lang="ru-RU" sz="1600" b="1" dirty="0" smtClean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закон «Устав </a:t>
                      </a:r>
                      <a:r>
                        <a:rPr lang="ru-RU" sz="1600" b="1" dirty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железнодорожного транспорта Российской Федерации</a:t>
                      </a:r>
                      <a:r>
                        <a:rPr lang="ru-RU" sz="1600" b="1" dirty="0" smtClean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600" b="0" dirty="0" smtClean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600" b="0" dirty="0">
                          <a:solidFill>
                            <a:srgbClr val="FF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18-ФЗ от 10.01.2003</a:t>
                      </a:r>
                      <a:endParaRPr lang="ru-RU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Подзаконные акты федерального значения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31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Постановление правительства </a:t>
                      </a:r>
                      <a:r>
                        <a:rPr lang="ru-RU" sz="1600" b="1" dirty="0" smtClean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РФ «О </a:t>
                      </a:r>
                      <a:r>
                        <a:rPr lang="ru-RU" sz="16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программе структурной реформы на железнодорожном транспорте</a:t>
                      </a:r>
                      <a:r>
                        <a:rPr lang="ru-RU" sz="1600" b="1" dirty="0" smtClean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600" b="0" dirty="0" smtClean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600" b="0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384 от 18.05.2001</a:t>
                      </a:r>
                      <a:endParaRPr lang="ru-RU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0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Устав открытого акционерного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общества «Российские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железные дороги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 </a:t>
                      </a:r>
                      <a:r>
                        <a:rPr lang="ru-RU" sz="1600" b="0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утверждён Постановлением </a:t>
                      </a:r>
                      <a:r>
                        <a:rPr lang="ru-RU" sz="1600" b="0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правительства РФ № </a:t>
                      </a:r>
                      <a:r>
                        <a:rPr lang="ru-RU" sz="1600" b="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585 от 18.09.2003)</a:t>
                      </a:r>
                      <a:endParaRPr lang="ru-RU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Подзаконные акты локального значения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Отраслевое тарифное соглашение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Коллективный </a:t>
                      </a:r>
                      <a:r>
                        <a:rPr lang="ru-RU" sz="1600" b="1" dirty="0" smtClean="0">
                          <a:solidFill>
                            <a:srgbClr val="008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договор ОАО «РЖД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8ce696e9412443ecc57c32ed4796326ae4778a"/>
</p:tagLst>
</file>

<file path=ppt/theme/theme1.xml><?xml version="1.0" encoding="utf-8"?>
<a:theme xmlns:a="http://schemas.openxmlformats.org/drawingml/2006/main" name="Шаблон презентации">
  <a:themeElements>
    <a:clrScheme name="RZD">
      <a:dk1>
        <a:sysClr val="windowText" lastClr="000000"/>
      </a:dk1>
      <a:lt1>
        <a:sysClr val="window" lastClr="FFFFFF"/>
      </a:lt1>
      <a:dk2>
        <a:srgbClr val="455D70"/>
      </a:dk2>
      <a:lt2>
        <a:srgbClr val="EEECE1"/>
      </a:lt2>
      <a:accent1>
        <a:srgbClr val="455D70"/>
      </a:accent1>
      <a:accent2>
        <a:srgbClr val="68798B"/>
      </a:accent2>
      <a:accent3>
        <a:srgbClr val="909CAA"/>
      </a:accent3>
      <a:accent4>
        <a:srgbClr val="A3A86B"/>
      </a:accent4>
      <a:accent5>
        <a:srgbClr val="D3D7BD"/>
      </a:accent5>
      <a:accent6>
        <a:srgbClr val="0066A1"/>
      </a:accent6>
      <a:hlink>
        <a:srgbClr val="455D70"/>
      </a:hlink>
      <a:folHlink>
        <a:srgbClr val="909CA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</Template>
  <TotalTime>2312</TotalTime>
  <Words>225</Words>
  <Application>Microsoft Office PowerPoint</Application>
  <PresentationFormat>Экран (4:3)</PresentationFormat>
  <Paragraphs>48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презентации</vt:lpstr>
      <vt:lpstr>Презентация PowerPoint</vt:lpstr>
      <vt:lpstr>Цель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Представляем Вам  новый шаблон презентации РЖД</dc:title>
  <dc:creator>1</dc:creator>
  <cp:lastModifiedBy>Чернобай Александр Александрович</cp:lastModifiedBy>
  <cp:revision>301</cp:revision>
  <dcterms:created xsi:type="dcterms:W3CDTF">2011-03-11T08:51:56Z</dcterms:created>
  <dcterms:modified xsi:type="dcterms:W3CDTF">2018-04-02T13:48:00Z</dcterms:modified>
</cp:coreProperties>
</file>