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70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07C7"/>
    <a:srgbClr val="8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111" autoAdjust="0"/>
    <p:restoredTop sz="94660"/>
  </p:normalViewPr>
  <p:slideViewPr>
    <p:cSldViewPr>
      <p:cViewPr varScale="1">
        <p:scale>
          <a:sx n="59" d="100"/>
          <a:sy n="59" d="100"/>
        </p:scale>
        <p:origin x="-96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4354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3429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865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7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475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6067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9279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1728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01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2767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5580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05F58-E03D-49AB-9391-718D76E0E558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246DD-E7C6-4B66-B667-B4E6687F77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376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13" Type="http://schemas.openxmlformats.org/officeDocument/2006/relationships/image" Target="../media/image23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4293096"/>
            <a:ext cx="6400800" cy="223224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Воспитатель высшей </a:t>
            </a:r>
          </a:p>
          <a:p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                                           квалификационной категории </a:t>
            </a:r>
          </a:p>
          <a:p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                                  </a:t>
            </a:r>
            <a:r>
              <a:rPr lang="ru-RU" sz="1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Русакова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Елена Юрьевна</a:t>
            </a:r>
          </a:p>
          <a:p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                                          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2018г.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565" y="1988840"/>
            <a:ext cx="8064895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Тема: «Развитие творческих способностей детей дошкольного возраста в процессе кружковой </a:t>
            </a:r>
          </a:p>
          <a:p>
            <a:pPr algn="ctr"/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работы»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50221"/>
            <a:ext cx="69127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solidFill>
                  <a:srgbClr val="C00000"/>
                </a:solidFill>
              </a:rPr>
              <a:t>Муниципальное бюджетное дошкольное</a:t>
            </a:r>
          </a:p>
          <a:p>
            <a:pPr algn="ctr"/>
            <a:r>
              <a:rPr lang="ru-RU" sz="1600" b="1" spc="50" dirty="0" smtClean="0">
                <a:ln w="11430"/>
                <a:solidFill>
                  <a:srgbClr val="C00000"/>
                </a:solidFill>
              </a:rPr>
              <a:t> образовательное учреждение -</a:t>
            </a:r>
          </a:p>
          <a:p>
            <a:pPr algn="ctr"/>
            <a:r>
              <a:rPr lang="ru-RU" sz="1600" b="1" spc="50" dirty="0" smtClean="0">
                <a:ln w="11430"/>
                <a:solidFill>
                  <a:srgbClr val="C00000"/>
                </a:solidFill>
              </a:rPr>
              <a:t>  центр развития ребенка, </a:t>
            </a:r>
            <a:r>
              <a:rPr lang="ru-RU" sz="1600" b="1" spc="50" dirty="0">
                <a:ln w="11430"/>
                <a:solidFill>
                  <a:srgbClr val="C00000"/>
                </a:solidFill>
              </a:rPr>
              <a:t>детский </a:t>
            </a:r>
            <a:r>
              <a:rPr lang="ru-RU" sz="1600" b="1" spc="50" dirty="0" smtClean="0">
                <a:ln w="11430"/>
                <a:solidFill>
                  <a:srgbClr val="C00000"/>
                </a:solidFill>
              </a:rPr>
              <a:t> сад </a:t>
            </a:r>
            <a:r>
              <a:rPr lang="ru-RU" sz="1600" b="1" spc="50" dirty="0">
                <a:ln w="11430"/>
                <a:solidFill>
                  <a:srgbClr val="C00000"/>
                </a:solidFill>
              </a:rPr>
              <a:t>№ 2 «Жемчужинка»</a:t>
            </a:r>
          </a:p>
          <a:p>
            <a:pPr algn="ctr"/>
            <a:r>
              <a:rPr lang="ru-RU" sz="1600" b="1" spc="50" dirty="0">
                <a:ln w="11430"/>
                <a:solidFill>
                  <a:srgbClr val="C00000"/>
                </a:solidFill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xmlns="" val="1383538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0282"/>
          <a:stretch/>
        </p:blipFill>
        <p:spPr>
          <a:xfrm>
            <a:off x="2339752" y="-260185"/>
            <a:ext cx="4515966" cy="31131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217635" y="3467344"/>
            <a:ext cx="2226574" cy="31464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691680" y="1700807"/>
            <a:ext cx="3153558" cy="3936761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334D5A"/>
              </a:clrFrom>
              <a:clrTo>
                <a:srgbClr val="334D5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4168" y="2308566"/>
            <a:ext cx="3219822" cy="429309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40084" y="0"/>
            <a:ext cx="3803915" cy="28529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205187" y="656340"/>
            <a:ext cx="3553329" cy="26649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800381"/>
            <a:ext cx="4067944" cy="305095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3534479" y="1576145"/>
            <a:ext cx="3611210" cy="270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069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53092" y="691124"/>
            <a:ext cx="4019872" cy="30149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629356" y="168791"/>
            <a:ext cx="4019872" cy="30149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221644" y="1339196"/>
            <a:ext cx="4019872" cy="301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3789040"/>
            <a:ext cx="3563888" cy="2672916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973" y="3776410"/>
            <a:ext cx="3692931" cy="306896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809301" y="3463506"/>
            <a:ext cx="3515965" cy="30149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545149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876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1105" y="-94701"/>
            <a:ext cx="4104456" cy="30783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81992" y="2780928"/>
            <a:ext cx="3435846" cy="45811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0"/>
            <a:ext cx="3419872" cy="25649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79513" y="101777"/>
            <a:ext cx="2808311" cy="2539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300192" y="3813852"/>
            <a:ext cx="2621256" cy="29473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333" y="3717032"/>
            <a:ext cx="4187957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3693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16632"/>
            <a:ext cx="4019219" cy="30144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85" y="0"/>
            <a:ext cx="3497864" cy="26233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3741" y="1800200"/>
            <a:ext cx="4716016" cy="3537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645024"/>
            <a:ext cx="4128459" cy="30963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65193" y="4077072"/>
            <a:ext cx="336037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99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3456384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2C07C7"/>
                </a:solidFill>
              </a:rPr>
              <a:t>Благодарю за</a:t>
            </a:r>
            <a:br>
              <a:rPr lang="ru-RU" sz="6000" b="1" i="1" dirty="0" smtClean="0">
                <a:solidFill>
                  <a:srgbClr val="2C07C7"/>
                </a:solidFill>
              </a:rPr>
            </a:br>
            <a:r>
              <a:rPr lang="ru-RU" sz="6000" b="1" i="1" dirty="0" smtClean="0">
                <a:solidFill>
                  <a:srgbClr val="2C07C7"/>
                </a:solidFill>
              </a:rPr>
              <a:t> внимание!</a:t>
            </a:r>
            <a:endParaRPr lang="ru-RU" sz="6000" b="1" i="1" dirty="0">
              <a:solidFill>
                <a:srgbClr val="2C07C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287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293096"/>
            <a:ext cx="4816624" cy="223224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</a:t>
            </a:r>
          </a:p>
          <a:p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</a:t>
            </a:r>
          </a:p>
          <a:p>
            <a:endParaRPr lang="ru-RU" sz="1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1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                                                      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564" y="2060848"/>
            <a:ext cx="806489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592" y="450221"/>
            <a:ext cx="6912768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</a:t>
            </a:r>
            <a:endParaRPr lang="ru-RU" sz="1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00808" y="2087457"/>
            <a:ext cx="531033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«Истоки творческих способностей и дарования детей  на кончиках их пальцев. От пальцев, образно говоря идут тончайшие нити- ручейки, которые питают источник творческой мысли. Другими словами, чем больше мастерства в детской руке, тем умнее ребенок»</a:t>
            </a:r>
          </a:p>
          <a:p>
            <a:r>
              <a:rPr lang="ru-RU" sz="2400" b="1" i="1" dirty="0">
                <a:solidFill>
                  <a:srgbClr val="C00000"/>
                </a:solidFill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</a:rPr>
              <a:t>                                           </a:t>
            </a:r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                                                         В. А. Сухомлинский.</a:t>
            </a:r>
            <a:endParaRPr lang="ru-RU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3451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700808"/>
            <a:ext cx="6480719" cy="2808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Fill>
                <a:solidFill>
                  <a:schemeClr val="tx1"/>
                </a:solidFill>
              </a:u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15226" y="1196752"/>
            <a:ext cx="664115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 algn="ctr">
              <a:buClr>
                <a:schemeClr val="accent3"/>
              </a:buClr>
              <a:defRPr/>
            </a:pPr>
            <a:r>
              <a:rPr lang="ru-RU" sz="2800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Актуальность </a:t>
            </a:r>
            <a:endParaRPr lang="ru-RU" sz="2800" b="1" u="sng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  <a:p>
            <a:pPr marL="274320" indent="-274320" algn="ctr">
              <a:buClr>
                <a:schemeClr val="accent3"/>
              </a:buClr>
              <a:defRPr/>
            </a:pP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Воспитание </a:t>
            </a:r>
            <a:r>
              <a:rPr lang="ru-RU" sz="2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активного любознательного, интеллектуально развитого ребенка -приоритетная, наиглавнейшая задача дошкольной педагогики, особенно в современных </a:t>
            </a: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условиях с принятием ФГОС. </a:t>
            </a:r>
          </a:p>
          <a:p>
            <a:pPr marL="274320" indent="-274320" algn="ctr">
              <a:buClr>
                <a:schemeClr val="accent3"/>
              </a:buClr>
              <a:defRPr/>
            </a:pP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Отсюда </a:t>
            </a:r>
            <a:r>
              <a:rPr lang="ru-RU" sz="2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вытекает важная проблема: как помочь подрастающему ребенку реализовать свое право на познание окружающего мира, </a:t>
            </a: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на развитие  творческих способностей. Занятия детей в кружке позволяет </a:t>
            </a:r>
            <a:r>
              <a:rPr lang="ru-RU" sz="2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максимально обогатить </a:t>
            </a: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знания детей , </a:t>
            </a:r>
            <a:r>
              <a:rPr lang="ru-RU" sz="2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развить связанную речь</a:t>
            </a: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, моторику руки, </a:t>
            </a:r>
            <a:r>
              <a:rPr lang="ru-RU" sz="2000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творческие способности детей, </a:t>
            </a:r>
            <a:r>
              <a:rPr lang="ru-RU" sz="2000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</a:rPr>
              <a:t>привить эстетическое восприятие, умение творить и создавать предметы своими руками.</a:t>
            </a:r>
            <a:endParaRPr lang="ru-RU" sz="2000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9583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0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700808"/>
            <a:ext cx="6480719" cy="280831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2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Fill>
                <a:solidFill>
                  <a:schemeClr val="tx1"/>
                </a:solidFill>
              </a:u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268760"/>
            <a:ext cx="61206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 </a:t>
            </a:r>
            <a:r>
              <a:rPr lang="ru-RU" sz="2800" b="1" dirty="0">
                <a:solidFill>
                  <a:srgbClr val="002060"/>
                </a:solidFill>
              </a:rPr>
              <a:t>условиях ФГОС дошкольного образования особую значимость приобретает развитие творческих способностей у детей дошкольного возраста. Сейчас в мире нужны специалисты, умеющие нестандартно мыслить, находить выход из любой ситуации, самостоятельно принимать решения. Основы этого нужно закладывать уже в дошкольном возрасте.</a:t>
            </a:r>
          </a:p>
        </p:txBody>
      </p:sp>
    </p:spTree>
    <p:extLst>
      <p:ext uri="{BB962C8B-B14F-4D97-AF65-F5344CB8AC3E}">
        <p14:creationId xmlns:p14="http://schemas.microsoft.com/office/powerpoint/2010/main" xmlns="" val="3534853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9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2520280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Цель работы: </a:t>
            </a:r>
            <a:br>
              <a:rPr lang="ru-RU" b="1" i="1" u="sng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Совершенствование умений и навыков, полученных на занятиях,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ручной умелости, укрепление мелкой моторики пальцев рук 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развитие творческих 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способностей детей.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02114" y="2564904"/>
            <a:ext cx="8018358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 задачи:</a:t>
            </a:r>
          </a:p>
          <a:p>
            <a:pPr marL="342900" lvl="0" indent="-342900">
              <a:buFontTx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Формировать интерес и развитие творческих способностей</a:t>
            </a:r>
          </a:p>
          <a:p>
            <a:pPr marL="342900" indent="-342900">
              <a:buFontTx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Развивать речевые навыки, художественный вкус , фантазию, изобретательность, пространственное  воображение.</a:t>
            </a:r>
          </a:p>
          <a:p>
            <a:pPr marL="342900" indent="-342900">
              <a:buFontTx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Воспитать внимание, аккуратность, целеустремлённость, умение работать в группе.</a:t>
            </a:r>
          </a:p>
          <a:p>
            <a:pPr marL="342900" lvl="0" indent="-342900">
              <a:buFontTx/>
              <a:buAutoNum type="arabicPeriod"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Воспитывать желание участвовать в создании индивидуальных и коллективных работах.</a:t>
            </a:r>
          </a:p>
          <a:p>
            <a:pPr marL="342900" indent="-342900">
              <a:buFontTx/>
              <a:buAutoNum type="arabicPeriod"/>
            </a:pP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1953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2430" y="404664"/>
            <a:ext cx="8136904" cy="1368152"/>
          </a:xfrm>
        </p:spPr>
        <p:txBody>
          <a:bodyPr>
            <a:noAutofit/>
          </a:bodyPr>
          <a:lstStyle/>
          <a:p>
            <a:r>
              <a:rPr lang="ru-RU" sz="2000" b="1" i="1" u="sng" dirty="0" smtClean="0">
                <a:solidFill>
                  <a:srgbClr val="002060"/>
                </a:solidFill>
              </a:rPr>
              <a:t>Методы обучения детской  деятельности - это те пути и средства, при помощи которых воспитатель сообщает детям знания, дает им умения, прививает навыки.</a:t>
            </a:r>
            <a:r>
              <a:rPr lang="ru-RU" sz="1400" i="1" u="sng" dirty="0" smtClean="0">
                <a:solidFill>
                  <a:srgbClr val="002060"/>
                </a:solidFill>
              </a:rPr>
              <a:t/>
            </a:r>
            <a:br>
              <a:rPr lang="ru-RU" sz="1400" i="1" u="sng" dirty="0" smtClean="0">
                <a:solidFill>
                  <a:srgbClr val="002060"/>
                </a:solidFill>
              </a:rPr>
            </a:br>
            <a:r>
              <a:rPr lang="ru-RU" sz="1400" u="sng" dirty="0" smtClean="0">
                <a:solidFill>
                  <a:srgbClr val="002060"/>
                </a:solidFill>
              </a:rPr>
              <a:t/>
            </a:r>
            <a:br>
              <a:rPr lang="ru-RU" sz="1400" u="sng" dirty="0" smtClean="0">
                <a:solidFill>
                  <a:srgbClr val="002060"/>
                </a:solidFill>
              </a:rPr>
            </a:br>
            <a:endParaRPr lang="ru-RU" sz="1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1366" y="3356992"/>
            <a:ext cx="3828586" cy="330859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выделяемые по источнику 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знания: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Наглядный ( пассивный, активный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l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Словесный</a:t>
            </a:r>
          </a:p>
          <a:p>
            <a:pPr algn="l"/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Практический (показ )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Наглядный метод обучения включает в себя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l"/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 - формирование представления ребенка об изображаемом предмете или явлении. Оно теснейшим образом связано с действием </a:t>
            </a:r>
            <a:r>
              <a:rPr lang="ru-RU" sz="12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замысливания</a:t>
            </a:r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которое строится на основе непосредственных наблюдений.</a:t>
            </a:r>
          </a:p>
          <a:p>
            <a:pPr algn="l"/>
            <a:r>
              <a:rPr lang="ru-RU" sz="12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Обследование - это целенаправленный разбор предмета, которое необходимо провести для изображения</a:t>
            </a:r>
            <a:r>
              <a:rPr lang="ru-RU" sz="1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3356992"/>
            <a:ext cx="4431661" cy="33085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Словесные методы обучения: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• Беседа - это организованный педагогом разговор, во время которого воспитатель, пользуясь вопросами, пояснениями,, способствует формированию у детей представлений об изображаемом предмете и способах его воссоздания в рисунке, лепке, аппликации.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• Объяснение - это словесный способ воздействия на сознание детей, помогающий им понять и усвоить, что и как они должны делать во время занятий и что должны получить в результате.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• Вопросы используются с целью формирования изобразительного представления.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• Поощрение - методический прием, который, следует чаще применять в работе.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• Совет - используется в тех случаях, когда ребенок затрудняется в создании изображения.</a:t>
            </a:r>
          </a:p>
          <a:p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• Художественное слово широко применяется на занятиях творческой деятельностью, оно вызывает интерес к теме, содержанию изображения, помогает привлечь внимание к детским работам.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020" y="1412776"/>
            <a:ext cx="856895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Информационно-рецептивный метод направлен на организацию и обеспечение восприятия, осознание и запоминание новой готовой информации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3070" y="1993612"/>
            <a:ext cx="8568952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Репродуктивный метод направлен на закрепление, упрочение, углубление знаний, способов оперирования знаниями.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1366" y="2414578"/>
            <a:ext cx="8568952" cy="27699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Эвристический метод – это передача информации ребенку, с целью направить ребенка на поиск решений.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02843" y="2852936"/>
            <a:ext cx="8544652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Исследовательский метод направлен на полное решение поставленных задач воспитателя.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5715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6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8208912" cy="3600400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rgbClr val="002060"/>
                </a:solidFill>
              </a:rPr>
              <a:t/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-дети активны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самостоятельны в творческой деятельности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-проявляют пытливость, смекалку, инициативу, воображение, фантазию, а именно, те качества, которые находят яркое выражение в творчестве детей;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-умеют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передавать в работах свои чувства с помощью различных средств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Итогом кружковой работы является                                                	выставка детских работ: составление альбома,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показ презентации родителям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052736"/>
            <a:ext cx="7192888" cy="1224136"/>
          </a:xfrm>
        </p:spPr>
        <p:txBody>
          <a:bodyPr>
            <a:normAutofit/>
          </a:bodyPr>
          <a:lstStyle/>
          <a:p>
            <a:r>
              <a:rPr lang="ru-RU" sz="4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415585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Фотоотчет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2027" y="1196752"/>
            <a:ext cx="2891813" cy="2168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53752" y="1340100"/>
            <a:ext cx="3131840" cy="2348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665027" y="2581820"/>
            <a:ext cx="3734500" cy="28008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4631079"/>
            <a:ext cx="2747291" cy="20604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44385" y="-63388"/>
            <a:ext cx="2781309" cy="37084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622129"/>
            <a:ext cx="2304256" cy="17281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7132" y="4437112"/>
            <a:ext cx="3404987" cy="26138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4454" y="764704"/>
            <a:ext cx="2790056" cy="2376264"/>
          </a:xfrm>
          <a:prstGeom prst="rect">
            <a:avLst/>
          </a:prstGeom>
        </p:spPr>
      </p:pic>
      <p:pic>
        <p:nvPicPr>
          <p:cNvPr id="12" name="Рисунок 11" descr="C:\Users\Пользователь\Desktop\DSC06990.JPG"/>
          <p:cNvPicPr/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51606" y="3501008"/>
            <a:ext cx="2618105" cy="1628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3" name="Рисунок 12" descr="C:\Users\Пользователь\Desktop\УСПЕХ  дети\DSC07047.JPG"/>
          <p:cNvPicPr/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94113" y="2115008"/>
            <a:ext cx="2716100" cy="2123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360209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3848" y="2996952"/>
            <a:ext cx="2485875" cy="33145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0248" y="114500"/>
            <a:ext cx="257175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402532"/>
            <a:ext cx="2355726" cy="31409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6588224" y="548680"/>
            <a:ext cx="2499742" cy="26265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11834" y="1132893"/>
            <a:ext cx="2177889" cy="29038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8308" y="3836558"/>
            <a:ext cx="3779912" cy="283493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2996952"/>
            <a:ext cx="2485875" cy="33145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348" y="3356992"/>
            <a:ext cx="2485875" cy="3314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6861" y="4095227"/>
            <a:ext cx="2211710" cy="29489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8738" y="81166"/>
            <a:ext cx="2485875" cy="33145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331" y="1973016"/>
            <a:ext cx="1798210" cy="239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44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566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Цель работы:  Совершенствование умений и навыков, полученных на занятиях, развитие ручной умелости, укрепление мелкой моторики пальцев рук и развитие творческих  способностей детей. </vt:lpstr>
      <vt:lpstr>Методы обучения детской  деятельности - это те пути и средства, при помощи которых воспитатель сообщает детям знания, дает им умения, прививает навыки.  </vt:lpstr>
      <vt:lpstr>      -дети активны и самостоятельны в творческой деятельности;     -проявляют пытливость, смекалку, инициативу, воображение, фантазию, а именно, те качества, которые находят яркое выражение в творчестве детей;     -умеют передавать в работах свои чувства с помощью различных средств .                         Итогом кружковой работы является                                                 выставка детских работ: составление альбома,                            показ презентации родителям </vt:lpstr>
      <vt:lpstr>Фотоотчет</vt:lpstr>
      <vt:lpstr>Слайд 9</vt:lpstr>
      <vt:lpstr>Слайд 10</vt:lpstr>
      <vt:lpstr>Слайд 11</vt:lpstr>
      <vt:lpstr>Слайд 12</vt:lpstr>
      <vt:lpstr>Слайд 13</vt:lpstr>
      <vt:lpstr>Благодарю за 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46</cp:revision>
  <dcterms:created xsi:type="dcterms:W3CDTF">2018-02-21T13:25:53Z</dcterms:created>
  <dcterms:modified xsi:type="dcterms:W3CDTF">2018-04-02T08:30:59Z</dcterms:modified>
</cp:coreProperties>
</file>