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92" r:id="rId2"/>
    <p:sldId id="293" r:id="rId3"/>
    <p:sldId id="287" r:id="rId4"/>
    <p:sldId id="257" r:id="rId5"/>
    <p:sldId id="290" r:id="rId6"/>
    <p:sldId id="291" r:id="rId7"/>
    <p:sldId id="263" r:id="rId8"/>
    <p:sldId id="289" r:id="rId9"/>
    <p:sldId id="270" r:id="rId10"/>
    <p:sldId id="295" r:id="rId11"/>
    <p:sldId id="296" r:id="rId12"/>
    <p:sldId id="275" r:id="rId13"/>
    <p:sldId id="297" r:id="rId14"/>
    <p:sldId id="300" r:id="rId15"/>
    <p:sldId id="298" r:id="rId16"/>
    <p:sldId id="299" r:id="rId17"/>
    <p:sldId id="302" r:id="rId18"/>
    <p:sldId id="303" r:id="rId19"/>
    <p:sldId id="305" r:id="rId20"/>
    <p:sldId id="28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C25D8-25EC-4F81-93CC-19927464AC1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F8AABA-19F9-42C7-86B6-5B642AA02C28}">
      <dgm:prSet phldrT="[Текст]"/>
      <dgm:spPr/>
      <dgm:t>
        <a:bodyPr/>
        <a:lstStyle/>
        <a:p>
          <a:r>
            <a:rPr lang="ru-RU" dirty="0" smtClean="0"/>
            <a:t>Цели вторжения шведских и немецких рыцарей</a:t>
          </a:r>
          <a:endParaRPr lang="ru-RU" dirty="0"/>
        </a:p>
      </dgm:t>
    </dgm:pt>
    <dgm:pt modelId="{83EE400C-BA22-487F-A132-3290C195B3A2}" type="parTrans" cxnId="{3CB0DC02-9C2B-4E5F-9C2E-1F150CB9577A}">
      <dgm:prSet/>
      <dgm:spPr/>
      <dgm:t>
        <a:bodyPr/>
        <a:lstStyle/>
        <a:p>
          <a:endParaRPr lang="ru-RU"/>
        </a:p>
      </dgm:t>
    </dgm:pt>
    <dgm:pt modelId="{87639E72-5BFE-4C98-89EA-15D39BF04FA3}" type="sibTrans" cxnId="{3CB0DC02-9C2B-4E5F-9C2E-1F150CB9577A}">
      <dgm:prSet/>
      <dgm:spPr/>
      <dgm:t>
        <a:bodyPr/>
        <a:lstStyle/>
        <a:p>
          <a:endParaRPr lang="ru-RU"/>
        </a:p>
      </dgm:t>
    </dgm:pt>
    <dgm:pt modelId="{34306759-B573-411E-8261-124FB447D0CE}">
      <dgm:prSet phldrT="[Текст]"/>
      <dgm:spPr/>
      <dgm:t>
        <a:bodyPr/>
        <a:lstStyle/>
        <a:p>
          <a:r>
            <a:rPr lang="ru-RU" dirty="0" smtClean="0"/>
            <a:t>Захват псковских и новгородских земель</a:t>
          </a:r>
          <a:endParaRPr lang="ru-RU" dirty="0"/>
        </a:p>
      </dgm:t>
    </dgm:pt>
    <dgm:pt modelId="{E6085C26-1D5C-4839-8926-252C94C647DC}" type="parTrans" cxnId="{7F6C5F1B-C6B4-47C5-8867-B770AADC5838}">
      <dgm:prSet/>
      <dgm:spPr/>
      <dgm:t>
        <a:bodyPr/>
        <a:lstStyle/>
        <a:p>
          <a:endParaRPr lang="ru-RU"/>
        </a:p>
      </dgm:t>
    </dgm:pt>
    <dgm:pt modelId="{4A12EBFC-B210-40CB-917B-E695F869394E}" type="sibTrans" cxnId="{7F6C5F1B-C6B4-47C5-8867-B770AADC5838}">
      <dgm:prSet/>
      <dgm:spPr/>
      <dgm:t>
        <a:bodyPr/>
        <a:lstStyle/>
        <a:p>
          <a:endParaRPr lang="ru-RU"/>
        </a:p>
      </dgm:t>
    </dgm:pt>
    <dgm:pt modelId="{23B46746-C2FE-4540-AA6A-A6F94F937353}">
      <dgm:prSet phldrT="[Текст]"/>
      <dgm:spPr/>
      <dgm:t>
        <a:bodyPr/>
        <a:lstStyle/>
        <a:p>
          <a:r>
            <a:rPr lang="ru-RU" dirty="0" smtClean="0"/>
            <a:t>Распространение католичества</a:t>
          </a:r>
          <a:endParaRPr lang="ru-RU" dirty="0"/>
        </a:p>
      </dgm:t>
    </dgm:pt>
    <dgm:pt modelId="{23EBEFDC-4FED-4179-B1B7-844DCE2112CF}" type="parTrans" cxnId="{8620CAC5-424F-44D0-B373-B6608665895F}">
      <dgm:prSet/>
      <dgm:spPr/>
      <dgm:t>
        <a:bodyPr/>
        <a:lstStyle/>
        <a:p>
          <a:endParaRPr lang="ru-RU"/>
        </a:p>
      </dgm:t>
    </dgm:pt>
    <dgm:pt modelId="{6F9496C5-054D-47A0-9B5A-8F6C58D8ADEC}" type="sibTrans" cxnId="{8620CAC5-424F-44D0-B373-B6608665895F}">
      <dgm:prSet/>
      <dgm:spPr/>
      <dgm:t>
        <a:bodyPr/>
        <a:lstStyle/>
        <a:p>
          <a:endParaRPr lang="ru-RU"/>
        </a:p>
      </dgm:t>
    </dgm:pt>
    <dgm:pt modelId="{CB8606F3-2227-4EE1-9D62-24D5B73478A5}" type="pres">
      <dgm:prSet presAssocID="{237C25D8-25EC-4F81-93CC-19927464AC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60189D-22C0-4A5B-86B2-3152B03F49F1}" type="pres">
      <dgm:prSet presAssocID="{B9F8AABA-19F9-42C7-86B6-5B642AA02C28}" presName="root1" presStyleCnt="0"/>
      <dgm:spPr/>
    </dgm:pt>
    <dgm:pt modelId="{827F2778-73A7-4CE3-B7C1-706CCD9005E1}" type="pres">
      <dgm:prSet presAssocID="{B9F8AABA-19F9-42C7-86B6-5B642AA02C2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36B1E3-3996-4F2E-ABC4-1223A0E48D70}" type="pres">
      <dgm:prSet presAssocID="{B9F8AABA-19F9-42C7-86B6-5B642AA02C28}" presName="level2hierChild" presStyleCnt="0"/>
      <dgm:spPr/>
    </dgm:pt>
    <dgm:pt modelId="{873620DE-E169-4E62-97E6-2AB2763BB112}" type="pres">
      <dgm:prSet presAssocID="{E6085C26-1D5C-4839-8926-252C94C647DC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BA24EE6-399E-43F1-A410-AAC852AA9E07}" type="pres">
      <dgm:prSet presAssocID="{E6085C26-1D5C-4839-8926-252C94C647D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9234470-E8BF-4833-85F4-570216583727}" type="pres">
      <dgm:prSet presAssocID="{34306759-B573-411E-8261-124FB447D0CE}" presName="root2" presStyleCnt="0"/>
      <dgm:spPr/>
    </dgm:pt>
    <dgm:pt modelId="{4AB33D07-F6DE-4866-A3BE-38D1624848F9}" type="pres">
      <dgm:prSet presAssocID="{34306759-B573-411E-8261-124FB447D0C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586DDB-071E-4E5B-ADF5-03902A00779D}" type="pres">
      <dgm:prSet presAssocID="{34306759-B573-411E-8261-124FB447D0CE}" presName="level3hierChild" presStyleCnt="0"/>
      <dgm:spPr/>
    </dgm:pt>
    <dgm:pt modelId="{9404AAF0-7B20-46F6-BC8B-19B621FED5AB}" type="pres">
      <dgm:prSet presAssocID="{23EBEFDC-4FED-4179-B1B7-844DCE2112CF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A9E0211-9F14-4966-B8B1-06C27EBEA8EE}" type="pres">
      <dgm:prSet presAssocID="{23EBEFDC-4FED-4179-B1B7-844DCE2112C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A2FE062-B692-41F4-8AE2-17C57629C079}" type="pres">
      <dgm:prSet presAssocID="{23B46746-C2FE-4540-AA6A-A6F94F937353}" presName="root2" presStyleCnt="0"/>
      <dgm:spPr/>
    </dgm:pt>
    <dgm:pt modelId="{4822249C-FDF4-409D-B3B7-7F14BFF9F117}" type="pres">
      <dgm:prSet presAssocID="{23B46746-C2FE-4540-AA6A-A6F94F93735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D22516-1029-4962-9F6E-D469DD119B97}" type="pres">
      <dgm:prSet presAssocID="{23B46746-C2FE-4540-AA6A-A6F94F937353}" presName="level3hierChild" presStyleCnt="0"/>
      <dgm:spPr/>
    </dgm:pt>
  </dgm:ptLst>
  <dgm:cxnLst>
    <dgm:cxn modelId="{3CB0DC02-9C2B-4E5F-9C2E-1F150CB9577A}" srcId="{237C25D8-25EC-4F81-93CC-19927464AC1D}" destId="{B9F8AABA-19F9-42C7-86B6-5B642AA02C28}" srcOrd="0" destOrd="0" parTransId="{83EE400C-BA22-487F-A132-3290C195B3A2}" sibTransId="{87639E72-5BFE-4C98-89EA-15D39BF04FA3}"/>
    <dgm:cxn modelId="{290A65E3-44FA-4B8F-B8F5-E0154658E003}" type="presOf" srcId="{23EBEFDC-4FED-4179-B1B7-844DCE2112CF}" destId="{2A9E0211-9F14-4966-B8B1-06C27EBEA8EE}" srcOrd="1" destOrd="0" presId="urn:microsoft.com/office/officeart/2005/8/layout/hierarchy2"/>
    <dgm:cxn modelId="{A205BE78-1241-439F-8887-45F31C549B38}" type="presOf" srcId="{E6085C26-1D5C-4839-8926-252C94C647DC}" destId="{873620DE-E169-4E62-97E6-2AB2763BB112}" srcOrd="0" destOrd="0" presId="urn:microsoft.com/office/officeart/2005/8/layout/hierarchy2"/>
    <dgm:cxn modelId="{E5FA20C2-7638-414A-8CC0-2FF927AFF5F9}" type="presOf" srcId="{B9F8AABA-19F9-42C7-86B6-5B642AA02C28}" destId="{827F2778-73A7-4CE3-B7C1-706CCD9005E1}" srcOrd="0" destOrd="0" presId="urn:microsoft.com/office/officeart/2005/8/layout/hierarchy2"/>
    <dgm:cxn modelId="{B958944E-C7B4-47CA-AE22-B5E536D45E57}" type="presOf" srcId="{23B46746-C2FE-4540-AA6A-A6F94F937353}" destId="{4822249C-FDF4-409D-B3B7-7F14BFF9F117}" srcOrd="0" destOrd="0" presId="urn:microsoft.com/office/officeart/2005/8/layout/hierarchy2"/>
    <dgm:cxn modelId="{A58A5A46-7845-42C3-BB2A-78ED85E9C778}" type="presOf" srcId="{237C25D8-25EC-4F81-93CC-19927464AC1D}" destId="{CB8606F3-2227-4EE1-9D62-24D5B73478A5}" srcOrd="0" destOrd="0" presId="urn:microsoft.com/office/officeart/2005/8/layout/hierarchy2"/>
    <dgm:cxn modelId="{6995DED2-A627-4DB9-A10C-7C24E00497EA}" type="presOf" srcId="{E6085C26-1D5C-4839-8926-252C94C647DC}" destId="{BBA24EE6-399E-43F1-A410-AAC852AA9E07}" srcOrd="1" destOrd="0" presId="urn:microsoft.com/office/officeart/2005/8/layout/hierarchy2"/>
    <dgm:cxn modelId="{1F3BC50B-8A09-4B49-B47C-9EE68F4BAC85}" type="presOf" srcId="{34306759-B573-411E-8261-124FB447D0CE}" destId="{4AB33D07-F6DE-4866-A3BE-38D1624848F9}" srcOrd="0" destOrd="0" presId="urn:microsoft.com/office/officeart/2005/8/layout/hierarchy2"/>
    <dgm:cxn modelId="{C84B8788-F79E-49CF-862A-8A442FA92D58}" type="presOf" srcId="{23EBEFDC-4FED-4179-B1B7-844DCE2112CF}" destId="{9404AAF0-7B20-46F6-BC8B-19B621FED5AB}" srcOrd="0" destOrd="0" presId="urn:microsoft.com/office/officeart/2005/8/layout/hierarchy2"/>
    <dgm:cxn modelId="{8620CAC5-424F-44D0-B373-B6608665895F}" srcId="{B9F8AABA-19F9-42C7-86B6-5B642AA02C28}" destId="{23B46746-C2FE-4540-AA6A-A6F94F937353}" srcOrd="1" destOrd="0" parTransId="{23EBEFDC-4FED-4179-B1B7-844DCE2112CF}" sibTransId="{6F9496C5-054D-47A0-9B5A-8F6C58D8ADEC}"/>
    <dgm:cxn modelId="{7F6C5F1B-C6B4-47C5-8867-B770AADC5838}" srcId="{B9F8AABA-19F9-42C7-86B6-5B642AA02C28}" destId="{34306759-B573-411E-8261-124FB447D0CE}" srcOrd="0" destOrd="0" parTransId="{E6085C26-1D5C-4839-8926-252C94C647DC}" sibTransId="{4A12EBFC-B210-40CB-917B-E695F869394E}"/>
    <dgm:cxn modelId="{BF234F11-43C4-48A2-B23B-D4C7D2B591B9}" type="presParOf" srcId="{CB8606F3-2227-4EE1-9D62-24D5B73478A5}" destId="{0260189D-22C0-4A5B-86B2-3152B03F49F1}" srcOrd="0" destOrd="0" presId="urn:microsoft.com/office/officeart/2005/8/layout/hierarchy2"/>
    <dgm:cxn modelId="{28539CAE-FF4D-4E25-AC81-3CF86F2BC0AE}" type="presParOf" srcId="{0260189D-22C0-4A5B-86B2-3152B03F49F1}" destId="{827F2778-73A7-4CE3-B7C1-706CCD9005E1}" srcOrd="0" destOrd="0" presId="urn:microsoft.com/office/officeart/2005/8/layout/hierarchy2"/>
    <dgm:cxn modelId="{423C02DB-14AE-49CA-B331-FFB06F7AA1AD}" type="presParOf" srcId="{0260189D-22C0-4A5B-86B2-3152B03F49F1}" destId="{C436B1E3-3996-4F2E-ABC4-1223A0E48D70}" srcOrd="1" destOrd="0" presId="urn:microsoft.com/office/officeart/2005/8/layout/hierarchy2"/>
    <dgm:cxn modelId="{ABD1ADD3-C9FA-4021-BDDF-88AE66838148}" type="presParOf" srcId="{C436B1E3-3996-4F2E-ABC4-1223A0E48D70}" destId="{873620DE-E169-4E62-97E6-2AB2763BB112}" srcOrd="0" destOrd="0" presId="urn:microsoft.com/office/officeart/2005/8/layout/hierarchy2"/>
    <dgm:cxn modelId="{8EFF033C-C3FC-468E-805D-B23C66BEDE97}" type="presParOf" srcId="{873620DE-E169-4E62-97E6-2AB2763BB112}" destId="{BBA24EE6-399E-43F1-A410-AAC852AA9E07}" srcOrd="0" destOrd="0" presId="urn:microsoft.com/office/officeart/2005/8/layout/hierarchy2"/>
    <dgm:cxn modelId="{6FA1971B-BF16-48EB-9F5E-2511D7C185AB}" type="presParOf" srcId="{C436B1E3-3996-4F2E-ABC4-1223A0E48D70}" destId="{79234470-E8BF-4833-85F4-570216583727}" srcOrd="1" destOrd="0" presId="urn:microsoft.com/office/officeart/2005/8/layout/hierarchy2"/>
    <dgm:cxn modelId="{D59D8A14-85E4-4338-9966-36F22CD33B06}" type="presParOf" srcId="{79234470-E8BF-4833-85F4-570216583727}" destId="{4AB33D07-F6DE-4866-A3BE-38D1624848F9}" srcOrd="0" destOrd="0" presId="urn:microsoft.com/office/officeart/2005/8/layout/hierarchy2"/>
    <dgm:cxn modelId="{C04C1DAB-467D-4325-943F-603CE67B6FD1}" type="presParOf" srcId="{79234470-E8BF-4833-85F4-570216583727}" destId="{31586DDB-071E-4E5B-ADF5-03902A00779D}" srcOrd="1" destOrd="0" presId="urn:microsoft.com/office/officeart/2005/8/layout/hierarchy2"/>
    <dgm:cxn modelId="{CD4E8D26-85CF-420F-98B7-21E22CD9767F}" type="presParOf" srcId="{C436B1E3-3996-4F2E-ABC4-1223A0E48D70}" destId="{9404AAF0-7B20-46F6-BC8B-19B621FED5AB}" srcOrd="2" destOrd="0" presId="urn:microsoft.com/office/officeart/2005/8/layout/hierarchy2"/>
    <dgm:cxn modelId="{19A1813E-BD29-48B3-ADF4-FD507A7366F4}" type="presParOf" srcId="{9404AAF0-7B20-46F6-BC8B-19B621FED5AB}" destId="{2A9E0211-9F14-4966-B8B1-06C27EBEA8EE}" srcOrd="0" destOrd="0" presId="urn:microsoft.com/office/officeart/2005/8/layout/hierarchy2"/>
    <dgm:cxn modelId="{236869FD-4BAB-4C1B-9589-E0097F5E019C}" type="presParOf" srcId="{C436B1E3-3996-4F2E-ABC4-1223A0E48D70}" destId="{6A2FE062-B692-41F4-8AE2-17C57629C079}" srcOrd="3" destOrd="0" presId="urn:microsoft.com/office/officeart/2005/8/layout/hierarchy2"/>
    <dgm:cxn modelId="{5EC08B86-F459-42FD-8A1F-325914BB891D}" type="presParOf" srcId="{6A2FE062-B692-41F4-8AE2-17C57629C079}" destId="{4822249C-FDF4-409D-B3B7-7F14BFF9F117}" srcOrd="0" destOrd="0" presId="urn:microsoft.com/office/officeart/2005/8/layout/hierarchy2"/>
    <dgm:cxn modelId="{1C8B6509-544A-48BC-A3B8-B194B8AC4310}" type="presParOf" srcId="{6A2FE062-B692-41F4-8AE2-17C57629C079}" destId="{94D22516-1029-4962-9F6E-D469DD119B9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DBBC4C-7EBA-4DB5-9DE4-C30A0A60D871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4E5634-128B-4547-9A7D-07093AD36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A46B4-BA0E-4EE6-BA27-DE11C9CFC428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DF91-12E9-45AE-A1C4-5361A85EF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6BEDF-8F08-460E-B9F0-8FAE184B08D1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43103-FA56-41F3-8580-A70E0C7E4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742F1-6DDE-47CD-9EA0-678ACD60BD7E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F0F56-D5B8-451D-A7C0-89E40B836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E4C279-D404-4A3E-B15C-80B2C00B3BEE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D436BB-BA88-42F2-841A-02A8624FE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0405A-CE70-4C4E-80B9-390FECECF070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95099-38CD-4900-8E95-85473FA55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7B0ECB-8792-4102-A2CE-A65AABFEA9F5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D2BBD8-50B0-4308-9A7B-2AA83C0C0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E0F05-2D92-4E24-9D69-984D966E494E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B86FB-208D-45B2-9071-113EC7685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DE7461-91BC-40C4-A939-460FFFA4555D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AA8772-656C-489B-83D5-8FEB7F476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AAF5C0-BB14-4A64-860D-4CD5BC043626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111725-78CB-4B44-8FDF-8009FA0C3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A0D1F2-F457-4CDA-A9A4-8B2EC7474C86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F72FCC-741A-48AE-94D6-0D372C092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60C7941-774D-4391-BA30-12E25EF6B695}" type="datetimeFigureOut">
              <a:rPr lang="ru-RU"/>
              <a:pPr>
                <a:defRPr/>
              </a:pPr>
              <a:t>02.04.2014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DFC8D454-12D0-4045-AF3A-197A559DA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2" r:id="rId2"/>
    <p:sldLayoutId id="2147483778" r:id="rId3"/>
    <p:sldLayoutId id="2147483773" r:id="rId4"/>
    <p:sldLayoutId id="2147483779" r:id="rId5"/>
    <p:sldLayoutId id="2147483774" r:id="rId6"/>
    <p:sldLayoutId id="2147483780" r:id="rId7"/>
    <p:sldLayoutId id="2147483781" r:id="rId8"/>
    <p:sldLayoutId id="2147483782" r:id="rId9"/>
    <p:sldLayoutId id="2147483775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Проверяем  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1.Какие страны были  покорены монголами? </a:t>
            </a:r>
          </a:p>
          <a:p>
            <a:pPr eaLnBrk="1" hangingPunct="1"/>
            <a:r>
              <a:rPr lang="ru-RU" smtClean="0"/>
              <a:t>2. В каком году Батый впервые пришел на Русь?</a:t>
            </a:r>
          </a:p>
          <a:p>
            <a:pPr eaLnBrk="1" hangingPunct="1"/>
            <a:r>
              <a:rPr lang="ru-RU" smtClean="0"/>
              <a:t>3.В каком веке это произошло?</a:t>
            </a:r>
          </a:p>
          <a:p>
            <a:pPr eaLnBrk="1" hangingPunct="1"/>
            <a:r>
              <a:rPr lang="ru-RU" smtClean="0"/>
              <a:t>4. Какие города пострадали больше всего от нашествия монголов?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За правильный ответ по 1 балу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ом\Desktop\для презентации\церковь на месте невской битв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5714"/>
          <a:stretch>
            <a:fillRect/>
          </a:stretch>
        </p:blipFill>
        <p:spPr>
          <a:xfrm>
            <a:off x="0" y="0"/>
            <a:ext cx="9144000" cy="6194425"/>
          </a:xfrm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1042988" y="6237288"/>
            <a:ext cx="7632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rbel" pitchFamily="34" charset="0"/>
              </a:rPr>
              <a:t>Церковь св. Александра Невского на месте Невской битвы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214313"/>
            <a:ext cx="9144000" cy="7572376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5 апреля 1242 г. – битва на Чудском озере (Ледовое побоище)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1507" name="Picture 2" descr="C:\Users\Дом\Desktop\для презентации\ледовое побоище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57313"/>
            <a:ext cx="9144000" cy="5500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Users\Дом\Desktop\0c06f1fb2abc0f80ff8ce6d7ab3ec724.jpg"/>
          <p:cNvPicPr>
            <a:picLocks noChangeAspect="1" noChangeArrowheads="1"/>
          </p:cNvPicPr>
          <p:nvPr/>
        </p:nvPicPr>
        <p:blipFill>
          <a:blip r:embed="rId2"/>
          <a:srcRect r="5232"/>
          <a:stretch>
            <a:fillRect/>
          </a:stretch>
        </p:blipFill>
        <p:spPr bwMode="auto">
          <a:xfrm>
            <a:off x="3132138" y="0"/>
            <a:ext cx="601186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C:\Users\Дом\Desktop\для презентации\а. нев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12863"/>
            <a:ext cx="3071813" cy="5545137"/>
          </a:xfrm>
          <a:prstGeom prst="rect">
            <a:avLst/>
          </a:prstGeom>
          <a:noFill/>
          <a:ln w="9525">
            <a:solidFill>
              <a:schemeClr val="tx1">
                <a:alpha val="85097"/>
              </a:schemeClr>
            </a:solidFill>
            <a:miter lim="800000"/>
            <a:headEnd/>
            <a:tailEnd/>
          </a:ln>
        </p:spPr>
      </p:pic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3357563" y="5572125"/>
            <a:ext cx="5462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               Александр Ярославич (1221-1263)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34450" cy="7254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000" dirty="0" smtClean="0"/>
              <a:t>Верны ли высказывания?</a:t>
            </a:r>
            <a:endParaRPr lang="ru-RU" sz="6000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8934450" cy="5715000"/>
          </a:xfrm>
        </p:spPr>
        <p:txBody>
          <a:bodyPr/>
          <a:lstStyle/>
          <a:p>
            <a:pPr eaLnBrk="1" hangingPunct="1"/>
            <a:r>
              <a:rPr lang="ru-RU" smtClean="0"/>
              <a:t>1. Александр Невский почитается на Руси как Святой?</a:t>
            </a:r>
          </a:p>
          <a:p>
            <a:pPr eaLnBrk="1" hangingPunct="1"/>
            <a:r>
              <a:rPr lang="ru-RU" smtClean="0"/>
              <a:t>2. Невская битва состоялась в июле 1240 г?</a:t>
            </a:r>
          </a:p>
          <a:p>
            <a:pPr eaLnBrk="1" hangingPunct="1"/>
            <a:r>
              <a:rPr lang="ru-RU" smtClean="0"/>
              <a:t>3. Ворота Пскова  немцам открыли бояре –изменники?</a:t>
            </a:r>
          </a:p>
          <a:p>
            <a:pPr eaLnBrk="1" hangingPunct="1"/>
            <a:r>
              <a:rPr lang="ru-RU" smtClean="0"/>
              <a:t>4. Батый об Александре Невском сказал: «Нет подобного этому князю»</a:t>
            </a:r>
          </a:p>
          <a:p>
            <a:pPr eaLnBrk="1" hangingPunct="1"/>
            <a:r>
              <a:rPr lang="ru-RU" smtClean="0"/>
              <a:t>5. Новгород не был разорен татаро- монголами, поэтому отбился от шведов и немцев.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Ответы :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Страны: Китай, Корея, Средняя Азия, Иран , Закавказье.</a:t>
            </a:r>
          </a:p>
          <a:p>
            <a:pPr eaLnBrk="1" hangingPunct="1"/>
            <a:r>
              <a:rPr lang="ru-RU" smtClean="0"/>
              <a:t>2. 1237-1240 г.г.</a:t>
            </a:r>
          </a:p>
          <a:p>
            <a:pPr eaLnBrk="1" hangingPunct="1"/>
            <a:r>
              <a:rPr lang="ru-RU" smtClean="0"/>
              <a:t>3.  13 век</a:t>
            </a:r>
          </a:p>
          <a:p>
            <a:pPr eaLnBrk="1" hangingPunct="1"/>
            <a:r>
              <a:rPr lang="ru-RU" smtClean="0"/>
              <a:t>4. Рязань, Суздаль, Коломна, Москва, Козельск, Киев, Чернигов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5795963" y="1700213"/>
            <a:ext cx="2952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rbel" pitchFamily="34" charset="0"/>
              </a:rPr>
              <a:t>Орденом награждаются:</a:t>
            </a:r>
          </a:p>
          <a:p>
            <a:pPr algn="ctr"/>
            <a:r>
              <a:rPr lang="ru-RU" b="1">
                <a:latin typeface="Corbel" pitchFamily="34" charset="0"/>
              </a:rPr>
              <a:t>граждане Российской Федерации за высокие личные достижения в различных отраслях экономики, научно-исследовательской, социально-культурной, образовательной и иной общественно полезной деятельности.</a:t>
            </a:r>
          </a:p>
        </p:txBody>
      </p:sp>
      <p:pic>
        <p:nvPicPr>
          <p:cNvPr id="27651" name="Picture 3" descr="C:\Users\Дом\Desktop\76123894_large_Nevski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620713"/>
            <a:ext cx="4440238" cy="4800600"/>
          </a:xfrm>
        </p:spPr>
      </p:pic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323850" y="5661025"/>
            <a:ext cx="3887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orbel" pitchFamily="34" charset="0"/>
              </a:rPr>
              <a:t>Орден А. Невского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214313"/>
            <a:ext cx="8424862" cy="19192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В </a:t>
            </a:r>
            <a:r>
              <a:rPr lang="en-US" sz="3600" b="1" dirty="0" smtClean="0">
                <a:solidFill>
                  <a:srgbClr val="C00000"/>
                </a:solidFill>
              </a:rPr>
              <a:t>XIII</a:t>
            </a:r>
            <a:r>
              <a:rPr lang="ru-RU" sz="3600" b="1" dirty="0" smtClean="0">
                <a:solidFill>
                  <a:srgbClr val="C00000"/>
                </a:solidFill>
              </a:rPr>
              <a:t> веке северо-западная Русь столкнулась с агрессией шведских и немецких рыцарей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1267" name="Picture 2" descr="C:\Users\Дом\Desktop\для презентации\рыцар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8064500" cy="4175125"/>
          </a:xfrm>
          <a:prstGeom prst="rect">
            <a:avLst/>
          </a:prstGeom>
          <a:noFill/>
          <a:ln w="9525">
            <a:solidFill>
              <a:schemeClr val="tx1">
                <a:alpha val="85097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Отвечаем на вопросы: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smtClean="0"/>
              <a:t>1.Назови племена, живущие на территории Восточной Прибалтики</a:t>
            </a:r>
          </a:p>
          <a:p>
            <a:pPr eaLnBrk="1" hangingPunct="1"/>
            <a:r>
              <a:rPr lang="ru-RU" sz="4400" smtClean="0"/>
              <a:t>2. Они жили…..</a:t>
            </a:r>
          </a:p>
          <a:p>
            <a:pPr eaLnBrk="1" hangingPunct="1"/>
            <a:r>
              <a:rPr lang="ru-RU" sz="4400" smtClean="0"/>
              <a:t>3. Занятия</a:t>
            </a:r>
          </a:p>
          <a:p>
            <a:pPr eaLnBrk="1" hangingPunct="1"/>
            <a:r>
              <a:rPr lang="ru-RU" sz="4400" smtClean="0"/>
              <a:t>4. Религия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Проверяем: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1.Племена: эсты (чудь), ливы, земгайлы, жемайты (жмудь), ятвяги и др.</a:t>
            </a:r>
          </a:p>
          <a:p>
            <a:pPr eaLnBrk="1" hangingPunct="1"/>
            <a:r>
              <a:rPr lang="ru-RU" smtClean="0"/>
              <a:t>2. Они жили родовым строем</a:t>
            </a:r>
          </a:p>
          <a:p>
            <a:pPr eaLnBrk="1" hangingPunct="1"/>
            <a:r>
              <a:rPr lang="ru-RU" smtClean="0"/>
              <a:t>3. Занимались собирательством, охотой, земледелием</a:t>
            </a:r>
          </a:p>
          <a:p>
            <a:pPr eaLnBrk="1" hangingPunct="1"/>
            <a:r>
              <a:rPr lang="ru-RU" smtClean="0"/>
              <a:t>4. Религия – язычество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За правильный ответ по 1 балу.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908720"/>
          <a:ext cx="8291264" cy="5161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9688"/>
            <a:ext cx="9144000" cy="6897688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150" cy="5826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Продвижение шведов на Русь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16387" name="Picture 2" descr="C:\Users\Дом\Desktop\94046711_large_743664_7bb1b1e755573f6b97406e1226177d9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57250"/>
            <a:ext cx="9144000" cy="6000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279</TotalTime>
  <Words>302</Words>
  <Application>Microsoft Office PowerPoint</Application>
  <PresentationFormat>Экран (4:3)</PresentationFormat>
  <Paragraphs>39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Corbel</vt:lpstr>
      <vt:lpstr>Wingdings 2</vt:lpstr>
      <vt:lpstr>Verdana</vt:lpstr>
      <vt:lpstr>Calibri</vt:lpstr>
      <vt:lpstr>Gill Sans MT</vt:lpstr>
      <vt:lpstr>Солнцестояние</vt:lpstr>
      <vt:lpstr> Проверяем  домашнее задание </vt:lpstr>
      <vt:lpstr>Ответы :</vt:lpstr>
      <vt:lpstr>Слайд 3</vt:lpstr>
      <vt:lpstr>В XIII веке северо-западная Русь столкнулась с агрессией шведских и немецких рыцарей</vt:lpstr>
      <vt:lpstr>Отвечаем на вопросы:</vt:lpstr>
      <vt:lpstr>Проверяем:</vt:lpstr>
      <vt:lpstr>Слайд 7</vt:lpstr>
      <vt:lpstr>Слайд 8</vt:lpstr>
      <vt:lpstr>Продвижение шведов на Русь</vt:lpstr>
      <vt:lpstr>Слайд 10</vt:lpstr>
      <vt:lpstr>Слайд 11</vt:lpstr>
      <vt:lpstr>Слайд 12</vt:lpstr>
      <vt:lpstr>Слайд 13</vt:lpstr>
      <vt:lpstr>5 апреля 1242 г. – битва на Чудском озере (Ледовое побоище)</vt:lpstr>
      <vt:lpstr>Слайд 15</vt:lpstr>
      <vt:lpstr>Слайд 16</vt:lpstr>
      <vt:lpstr>Слайд 17</vt:lpstr>
      <vt:lpstr>Слайд 18</vt:lpstr>
      <vt:lpstr>Верны ли высказывания?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Борьба Руси с нашествием с Запада</dc:title>
  <dc:creator>Дом</dc:creator>
  <cp:lastModifiedBy>Admin</cp:lastModifiedBy>
  <cp:revision>42</cp:revision>
  <dcterms:created xsi:type="dcterms:W3CDTF">2013-08-07T02:33:21Z</dcterms:created>
  <dcterms:modified xsi:type="dcterms:W3CDTF">2014-04-02T04:54:49Z</dcterms:modified>
</cp:coreProperties>
</file>