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9" r:id="rId3"/>
    <p:sldId id="261" r:id="rId4"/>
    <p:sldId id="262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1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48E5E-291A-4131-8C96-27F59BD95743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A4D16-C5A4-4ACD-8988-A356155A16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48E5E-291A-4131-8C96-27F59BD95743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A4D16-C5A4-4ACD-8988-A356155A16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48E5E-291A-4131-8C96-27F59BD95743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A4D16-C5A4-4ACD-8988-A356155A16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48E5E-291A-4131-8C96-27F59BD95743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A4D16-C5A4-4ACD-8988-A356155A16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7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48E5E-291A-4131-8C96-27F59BD95743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6"/>
            <a:ext cx="762000" cy="365125"/>
          </a:xfrm>
        </p:spPr>
        <p:txBody>
          <a:bodyPr/>
          <a:lstStyle/>
          <a:p>
            <a:fld id="{32DA4D16-C5A4-4ACD-8988-A356155A16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48E5E-291A-4131-8C96-27F59BD95743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A4D16-C5A4-4ACD-8988-A356155A16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1535113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1" y="2362201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362201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48E5E-291A-4131-8C96-27F59BD95743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A4D16-C5A4-4ACD-8988-A356155A16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48E5E-291A-4131-8C96-27F59BD95743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A4D16-C5A4-4ACD-8988-A356155A16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48E5E-291A-4131-8C96-27F59BD95743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A4D16-C5A4-4ACD-8988-A356155A16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1" y="1524001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48E5E-291A-4131-8C96-27F59BD95743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A4D16-C5A4-4ACD-8988-A356155A16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48E5E-291A-4131-8C96-27F59BD95743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A4D16-C5A4-4ACD-8988-A356155A16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6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7848E5E-291A-4131-8C96-27F59BD95743}" type="datetimeFigureOut">
              <a:rPr lang="ru-RU" smtClean="0"/>
              <a:pPr/>
              <a:t>23.10.2017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6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6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2DA4D16-C5A4-4ACD-8988-A356155A16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Рекомендации родителям.</a:t>
            </a:r>
            <a:b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Режим дня дошкольника.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785926"/>
            <a:ext cx="6858049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0"/>
            <a:ext cx="4143372" cy="6858000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FF00"/>
                </a:solidFill>
                <a:latin typeface="Comic Sans MS" pitchFamily="66" charset="0"/>
              </a:rPr>
              <a:t>   Приучая детей к определенному режиму, к выполнению гигиенических требований, мы создаем у них полезные для организма навыки и тем самым сохраняем их здоровье.</a:t>
            </a:r>
            <a:br>
              <a:rPr lang="ru-RU" sz="2400" b="1" dirty="0" smtClean="0">
                <a:solidFill>
                  <a:srgbClr val="FFFF00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FFFF00"/>
                </a:solidFill>
                <a:latin typeface="Comic Sans MS" pitchFamily="66" charset="0"/>
              </a:rPr>
              <a:t>   Твердый режим дня, установленный в соответствии с возрастными особенностями детей, — одно из существенных условий нормального физического развития ребенка.</a:t>
            </a:r>
          </a:p>
          <a:p>
            <a:endParaRPr lang="ru-RU" dirty="0"/>
          </a:p>
        </p:txBody>
      </p:sp>
      <p:pic>
        <p:nvPicPr>
          <p:cNvPr id="5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43372" y="0"/>
            <a:ext cx="50006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214290"/>
            <a:ext cx="3929058" cy="6286543"/>
          </a:xfrm>
        </p:spPr>
        <p:txBody>
          <a:bodyPr>
            <a:normAutofit fontScale="92500"/>
          </a:bodyPr>
          <a:lstStyle/>
          <a:p>
            <a:r>
              <a:rPr lang="ru-RU" sz="2600" b="1" dirty="0" smtClean="0">
                <a:solidFill>
                  <a:srgbClr val="FFFF00"/>
                </a:solidFill>
              </a:rPr>
              <a:t>  </a:t>
            </a:r>
            <a:r>
              <a:rPr lang="ru-RU" sz="2600" b="1" dirty="0" smtClean="0">
                <a:solidFill>
                  <a:srgbClr val="FFFF00"/>
                </a:solidFill>
                <a:latin typeface="Comic Sans MS" pitchFamily="66" charset="0"/>
              </a:rPr>
              <a:t>Основное требование к режиму — это точность во времени и правильное чередование, смена одних видов деятельности другими.</a:t>
            </a:r>
            <a:br>
              <a:rPr lang="ru-RU" sz="2600" b="1" dirty="0" smtClean="0">
                <a:solidFill>
                  <a:srgbClr val="FFFF00"/>
                </a:solidFill>
                <a:latin typeface="Comic Sans MS" pitchFamily="66" charset="0"/>
              </a:rPr>
            </a:br>
            <a:r>
              <a:rPr lang="ru-RU" sz="2600" b="1" dirty="0" smtClean="0">
                <a:solidFill>
                  <a:srgbClr val="FFFF00"/>
                </a:solidFill>
                <a:latin typeface="Comic Sans MS" pitchFamily="66" charset="0"/>
              </a:rPr>
              <a:t>  Должно быть установлено время, когда ребенок ложится спать, встает, ест, гуляет, выполняет несложные, посильные для него обязанности.    Время это необходимо точно соблюдать.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57620" y="642918"/>
            <a:ext cx="5072130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>
    <p:zoom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0"/>
            <a:ext cx="3714744" cy="6858000"/>
          </a:xfrm>
        </p:spPr>
        <p:txBody>
          <a:bodyPr>
            <a:normAutofit lnSpcReduction="10000"/>
          </a:bodyPr>
          <a:lstStyle/>
          <a:p>
            <a:r>
              <a:rPr lang="ru-RU" sz="2400" b="1" u="sng" dirty="0" smtClean="0">
                <a:solidFill>
                  <a:srgbClr val="FFFF00"/>
                </a:solidFill>
                <a:latin typeface="Comic Sans MS" pitchFamily="66" charset="0"/>
              </a:rPr>
              <a:t>  Сон. </a:t>
            </a:r>
            <a:r>
              <a:rPr lang="ru-RU" sz="2400" b="1" dirty="0" smtClean="0">
                <a:solidFill>
                  <a:srgbClr val="FFFF00"/>
                </a:solidFill>
                <a:latin typeface="Comic Sans MS" pitchFamily="66" charset="0"/>
              </a:rPr>
              <a:t>Только во время сна ребенок получает полный отдых.                                Сон должен быть достаточно продолжительным: дети 3—4 лет спят 14 часов в сутки, 5—6 лет — 13 часов, 7—8 лет — 12 часов. Из этого времени необходимо, особенно для младших детей, выделить часа полтора для дневного сна.                     Дети должны ложиться не позднее 8—9 часов вечера. </a:t>
            </a:r>
          </a:p>
          <a:p>
            <a:endParaRPr lang="ru-RU" b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49674" y="571480"/>
            <a:ext cx="5180044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0"/>
            <a:ext cx="3857620" cy="6857999"/>
          </a:xfrm>
        </p:spPr>
        <p:txBody>
          <a:bodyPr>
            <a:normAutofit fontScale="92500"/>
          </a:bodyPr>
          <a:lstStyle/>
          <a:p>
            <a:r>
              <a:rPr lang="ru-RU" sz="2400" b="1" u="sng" dirty="0" smtClean="0">
                <a:solidFill>
                  <a:srgbClr val="FFFF00"/>
                </a:solidFill>
                <a:latin typeface="Comic Sans MS" pitchFamily="66" charset="0"/>
              </a:rPr>
              <a:t>  Питание. </a:t>
            </a:r>
            <a:r>
              <a:rPr lang="ru-RU" sz="2400" b="1" dirty="0" smtClean="0">
                <a:solidFill>
                  <a:srgbClr val="FFFF00"/>
                </a:solidFill>
                <a:latin typeface="Comic Sans MS" pitchFamily="66" charset="0"/>
              </a:rPr>
              <a:t>Дети получают питание 4—5 раз в день. </a:t>
            </a:r>
          </a:p>
          <a:p>
            <a:r>
              <a:rPr lang="ru-RU" sz="2400" b="1" dirty="0" smtClean="0">
                <a:solidFill>
                  <a:srgbClr val="FFFF00"/>
                </a:solidFill>
                <a:latin typeface="Comic Sans MS" pitchFamily="66" charset="0"/>
              </a:rPr>
              <a:t>  Первая еда дается через полчаса, во всяком случае не позднее чем через час после пробуждения ребенка, а последняя — часа за полтора до сна. </a:t>
            </a:r>
          </a:p>
          <a:p>
            <a:r>
              <a:rPr lang="ru-RU" sz="2400" b="1" dirty="0" smtClean="0">
                <a:solidFill>
                  <a:srgbClr val="FFFF00"/>
                </a:solidFill>
                <a:latin typeface="Comic Sans MS" pitchFamily="66" charset="0"/>
              </a:rPr>
              <a:t>  Между приемами пищи должны быть установлены промежутки в 3—4 часа, их надо строго соблюдать. </a:t>
            </a:r>
          </a:p>
          <a:p>
            <a:r>
              <a:rPr lang="ru-RU" sz="2400" b="1" dirty="0" smtClean="0">
                <a:solidFill>
                  <a:srgbClr val="FFFF00"/>
                </a:solidFill>
                <a:latin typeface="Comic Sans MS" pitchFamily="66" charset="0"/>
              </a:rPr>
              <a:t>  Наиболее сытная еда дается в обед, менее сытная — на ужин.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86182" y="1071546"/>
            <a:ext cx="5214974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0"/>
            <a:ext cx="3571867" cy="6643709"/>
          </a:xfrm>
        </p:spPr>
        <p:txBody>
          <a:bodyPr/>
          <a:lstStyle/>
          <a:p>
            <a:r>
              <a:rPr lang="ru-RU" sz="2400" u="sng" dirty="0" smtClean="0">
                <a:solidFill>
                  <a:srgbClr val="FFFF00"/>
                </a:solidFill>
                <a:latin typeface="Comic Sans MS" pitchFamily="66" charset="0"/>
              </a:rPr>
              <a:t>  </a:t>
            </a:r>
          </a:p>
          <a:p>
            <a:r>
              <a:rPr lang="ru-RU" sz="2400" b="1" u="sng" dirty="0" smtClean="0">
                <a:solidFill>
                  <a:srgbClr val="FFFF00"/>
                </a:solidFill>
                <a:latin typeface="Comic Sans MS" pitchFamily="66" charset="0"/>
              </a:rPr>
              <a:t>  Прогулки. </a:t>
            </a:r>
            <a:r>
              <a:rPr lang="ru-RU" sz="2400" b="1" dirty="0" smtClean="0">
                <a:solidFill>
                  <a:srgbClr val="FFFF00"/>
                </a:solidFill>
                <a:latin typeface="Comic Sans MS" pitchFamily="66" charset="0"/>
              </a:rPr>
              <a:t>Как бы точно ни соблюдалось время сна и еды, режим нельзя признать правильным, если в нем не предусмотрено время для прогулки. </a:t>
            </a:r>
          </a:p>
          <a:p>
            <a:r>
              <a:rPr lang="ru-RU" sz="2400" b="1" dirty="0" smtClean="0">
                <a:solidFill>
                  <a:srgbClr val="FFFF00"/>
                </a:solidFill>
                <a:latin typeface="Comic Sans MS" pitchFamily="66" charset="0"/>
              </a:rPr>
              <a:t>  Чем больше времени дети проводят на открытом воздухе, тем они здоровее.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868" y="571480"/>
            <a:ext cx="5429287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0" y="0"/>
            <a:ext cx="4214810" cy="6858000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ln w="10160">
                  <a:solidFill>
                    <a:srgbClr val="00808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Comic Sans MS" pitchFamily="66" charset="0"/>
              </a:rPr>
              <a:t> Прогулки – это важно!</a:t>
            </a:r>
          </a:p>
          <a:p>
            <a:pPr>
              <a:defRPr/>
            </a:pPr>
            <a:r>
              <a:rPr lang="ru-RU" sz="2200" b="1" dirty="0" smtClean="0">
                <a:solidFill>
                  <a:srgbClr val="FFFF00"/>
                </a:solidFill>
                <a:latin typeface="Comic Sans MS" pitchFamily="66" charset="0"/>
              </a:rPr>
              <a:t>  Дети должны проводить на свежем воздухе как можно больше времени, чтобы быть здоровыми и крепкими. </a:t>
            </a:r>
          </a:p>
          <a:p>
            <a:pPr>
              <a:defRPr/>
            </a:pPr>
            <a:r>
              <a:rPr lang="ru-RU" sz="2200" b="1" u="sng" dirty="0" smtClean="0">
                <a:solidFill>
                  <a:srgbClr val="FFFF00"/>
                </a:solidFill>
                <a:latin typeface="Comic Sans MS" pitchFamily="66" charset="0"/>
              </a:rPr>
              <a:t>  В летнее время </a:t>
            </a:r>
            <a:r>
              <a:rPr lang="ru-RU" sz="2200" b="1" dirty="0" smtClean="0">
                <a:solidFill>
                  <a:srgbClr val="FFFF00"/>
                </a:solidFill>
                <a:latin typeface="Comic Sans MS" pitchFamily="66" charset="0"/>
              </a:rPr>
              <a:t>дети могут находится более 6 часов в день на улице, а в </a:t>
            </a:r>
            <a:r>
              <a:rPr lang="ru-RU" sz="2200" b="1" u="sng" dirty="0" smtClean="0">
                <a:solidFill>
                  <a:srgbClr val="FFFF00"/>
                </a:solidFill>
                <a:latin typeface="Comic Sans MS" pitchFamily="66" charset="0"/>
              </a:rPr>
              <a:t>осеннее и зимнее время </a:t>
            </a:r>
            <a:r>
              <a:rPr lang="ru-RU" sz="2200" b="1" dirty="0" smtClean="0">
                <a:solidFill>
                  <a:srgbClr val="FFFF00"/>
                </a:solidFill>
                <a:latin typeface="Comic Sans MS" pitchFamily="66" charset="0"/>
              </a:rPr>
              <a:t>дети должны быть на воздухе не менее 4 часов.        Лучшее время для прогулок с детьми — между завтраком и обедом (2—2 1/2 часа) и после дневного сна, до ужина (1 1/2—2 часа). В сильные морозы длительность прогулок несколько сокращается. </a:t>
            </a:r>
          </a:p>
          <a:p>
            <a:endParaRPr lang="ru-RU" sz="22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14810" y="357166"/>
            <a:ext cx="464347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14283" y="357166"/>
            <a:ext cx="3251232" cy="6143667"/>
          </a:xfrm>
        </p:spPr>
        <p:txBody>
          <a:bodyPr>
            <a:normAutofit/>
          </a:bodyPr>
          <a:lstStyle/>
          <a:p>
            <a:endParaRPr lang="ru-RU" sz="24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endParaRPr lang="ru-RU" sz="2400" b="1" dirty="0" smtClean="0">
              <a:solidFill>
                <a:srgbClr val="FFFF00"/>
              </a:solidFill>
              <a:latin typeface="Comic Sans MS" pitchFamily="66" charset="0"/>
            </a:endParaRPr>
          </a:p>
          <a:p>
            <a:r>
              <a:rPr lang="ru-RU" sz="2400" b="1" dirty="0" smtClean="0">
                <a:solidFill>
                  <a:srgbClr val="FFFF00"/>
                </a:solidFill>
                <a:latin typeface="Comic Sans MS" pitchFamily="66" charset="0"/>
              </a:rPr>
              <a:t>Причиной отмены прогулки для здорового ребенка могут быть исключительные обстоятельства: проливной дождь, большой мороз с сильным ветром.</a:t>
            </a:r>
            <a:endParaRPr lang="ru-RU" sz="2400" b="1" dirty="0">
              <a:solidFill>
                <a:srgbClr val="FFFF00"/>
              </a:solidFill>
              <a:latin typeface="Comic Sans MS" pitchFamily="66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86116" y="571480"/>
            <a:ext cx="5715040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Click="0">
    <p:blind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48</TotalTime>
  <Words>338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Рекомендации родителям. Режим дня дошкольника.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Рекомендации родителям. Режим дня дошкольника.</dc:title>
  <dc:creator>User</dc:creator>
  <cp:lastModifiedBy>home</cp:lastModifiedBy>
  <cp:revision>7</cp:revision>
  <dcterms:created xsi:type="dcterms:W3CDTF">2012-02-10T15:14:02Z</dcterms:created>
  <dcterms:modified xsi:type="dcterms:W3CDTF">2017-10-23T10:25:44Z</dcterms:modified>
</cp:coreProperties>
</file>