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4" r:id="rId6"/>
    <p:sldId id="260" r:id="rId7"/>
    <p:sldId id="261" r:id="rId8"/>
    <p:sldId id="262" r:id="rId9"/>
    <p:sldId id="263" r:id="rId10"/>
    <p:sldId id="265" r:id="rId11"/>
    <p:sldId id="267" r:id="rId12"/>
    <p:sldId id="269" r:id="rId13"/>
    <p:sldId id="268" r:id="rId14"/>
    <p:sldId id="270" r:id="rId15"/>
    <p:sldId id="272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710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wipe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png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00" y="928670"/>
            <a:ext cx="692948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 smtClean="0">
                <a:solidFill>
                  <a:srgbClr val="C00000"/>
                </a:solidFill>
              </a:rPr>
              <a:t>Конкурсное задание «УРОК»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071670" y="5286388"/>
            <a:ext cx="53578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rgbClr val="002060"/>
                </a:solidFill>
              </a:rPr>
              <a:t>28 февраля 2018 года</a:t>
            </a:r>
            <a:endParaRPr lang="ru-RU" sz="4000" b="1" i="1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1472" y="2786058"/>
            <a:ext cx="821537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rgbClr val="002060"/>
                </a:solidFill>
              </a:rPr>
              <a:t>Учитель – </a:t>
            </a:r>
          </a:p>
          <a:p>
            <a:pPr>
              <a:spcAft>
                <a:spcPts val="1200"/>
              </a:spcAft>
            </a:pPr>
            <a:r>
              <a:rPr lang="ru-RU" sz="4000" b="1" i="1" dirty="0" smtClean="0">
                <a:solidFill>
                  <a:srgbClr val="002060"/>
                </a:solidFill>
              </a:rPr>
              <a:t>          Комарова Светлана </a:t>
            </a:r>
            <a:r>
              <a:rPr lang="ru-RU" sz="4000" b="1" i="1" dirty="0" err="1" smtClean="0">
                <a:solidFill>
                  <a:srgbClr val="002060"/>
                </a:solidFill>
              </a:rPr>
              <a:t>Эриевна</a:t>
            </a:r>
            <a:r>
              <a:rPr lang="ru-RU" sz="4000" b="1" i="1" dirty="0" smtClean="0">
                <a:solidFill>
                  <a:srgbClr val="002060"/>
                </a:solidFill>
              </a:rPr>
              <a:t>,</a:t>
            </a:r>
          </a:p>
          <a:p>
            <a:r>
              <a:rPr lang="ru-RU" sz="4000" b="1" i="1" dirty="0" smtClean="0">
                <a:solidFill>
                  <a:srgbClr val="002060"/>
                </a:solidFill>
              </a:rPr>
              <a:t>МОУ «Усогорская СОШ с УИОП»</a:t>
            </a:r>
            <a:endParaRPr lang="ru-RU" sz="4000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214290"/>
            <a:ext cx="34290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i="1" dirty="0" smtClean="0">
                <a:solidFill>
                  <a:srgbClr val="002060"/>
                </a:solidFill>
              </a:rPr>
              <a:t>f(x) = 3-2x</a:t>
            </a:r>
            <a:endParaRPr lang="ru-RU" sz="5400" b="1" i="1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00562" y="214290"/>
            <a:ext cx="34290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i="1" dirty="0" smtClean="0">
                <a:solidFill>
                  <a:srgbClr val="002060"/>
                </a:solidFill>
              </a:rPr>
              <a:t>fˊ(x) = -2</a:t>
            </a:r>
            <a:endParaRPr lang="ru-RU" sz="5400" b="1" i="1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1472" y="1142984"/>
            <a:ext cx="26432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i="1" dirty="0" smtClean="0">
                <a:solidFill>
                  <a:srgbClr val="C00000"/>
                </a:solidFill>
              </a:rPr>
              <a:t>g(x) = x</a:t>
            </a:r>
            <a:r>
              <a:rPr lang="en-US" sz="5400" b="1" i="1" baseline="30000" dirty="0" smtClean="0">
                <a:solidFill>
                  <a:srgbClr val="C00000"/>
                </a:solidFill>
              </a:rPr>
              <a:t>2</a:t>
            </a:r>
            <a:endParaRPr lang="ru-RU" sz="5400" b="1" i="1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357686" y="1071546"/>
            <a:ext cx="34290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i="1" dirty="0" smtClean="0">
                <a:solidFill>
                  <a:srgbClr val="C00000"/>
                </a:solidFill>
              </a:rPr>
              <a:t>gˊ(x) = 2x</a:t>
            </a:r>
            <a:endParaRPr lang="ru-RU" sz="5400" b="1" i="1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2910" y="2000240"/>
            <a:ext cx="35004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i="1" dirty="0" smtClean="0">
                <a:solidFill>
                  <a:schemeClr val="accent3">
                    <a:lumMod val="50000"/>
                  </a:schemeClr>
                </a:solidFill>
              </a:rPr>
              <a:t>p(x) = sin x</a:t>
            </a:r>
            <a:endParaRPr lang="ru-RU" sz="5400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57686" y="1928802"/>
            <a:ext cx="39290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i="1" dirty="0" smtClean="0">
                <a:solidFill>
                  <a:schemeClr val="accent3">
                    <a:lumMod val="50000"/>
                  </a:schemeClr>
                </a:solidFill>
              </a:rPr>
              <a:t>pˊ(x) = cos x</a:t>
            </a:r>
            <a:endParaRPr lang="ru-RU" sz="5400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4348" y="2857496"/>
            <a:ext cx="26432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i="1" dirty="0" smtClean="0">
                <a:solidFill>
                  <a:srgbClr val="7030A0"/>
                </a:solidFill>
              </a:rPr>
              <a:t>f(p(x) )=</a:t>
            </a:r>
            <a:endParaRPr lang="ru-RU" sz="5400" b="1" i="1" dirty="0">
              <a:solidFill>
                <a:srgbClr val="7030A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14348" y="3786190"/>
            <a:ext cx="27860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i="1" dirty="0" smtClean="0">
                <a:solidFill>
                  <a:srgbClr val="7030A0"/>
                </a:solidFill>
              </a:rPr>
              <a:t>p(f(x)) = </a:t>
            </a:r>
            <a:endParaRPr lang="ru-RU" sz="5400" b="1" i="1" dirty="0">
              <a:solidFill>
                <a:srgbClr val="7030A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85786" y="4643446"/>
            <a:ext cx="27146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i="1" dirty="0" smtClean="0">
                <a:solidFill>
                  <a:srgbClr val="7030A0"/>
                </a:solidFill>
              </a:rPr>
              <a:t>p(g(x) )= </a:t>
            </a:r>
            <a:endParaRPr lang="ru-RU" sz="5400" b="1" i="1" dirty="0">
              <a:solidFill>
                <a:srgbClr val="7030A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14348" y="5572140"/>
            <a:ext cx="27860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i="1" dirty="0" smtClean="0">
                <a:solidFill>
                  <a:srgbClr val="7030A0"/>
                </a:solidFill>
              </a:rPr>
              <a:t>g(p(x)) = </a:t>
            </a:r>
            <a:endParaRPr lang="ru-RU" sz="5400" b="1" i="1" dirty="0">
              <a:solidFill>
                <a:srgbClr val="7030A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357554" y="2857496"/>
            <a:ext cx="34290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i="1" dirty="0" smtClean="0">
                <a:solidFill>
                  <a:srgbClr val="7030A0"/>
                </a:solidFill>
              </a:rPr>
              <a:t>3-2sin x</a:t>
            </a:r>
            <a:endParaRPr lang="ru-RU" sz="5400" b="1" i="1" dirty="0">
              <a:solidFill>
                <a:srgbClr val="7030A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286116" y="3786190"/>
            <a:ext cx="30003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i="1" dirty="0" smtClean="0">
                <a:solidFill>
                  <a:srgbClr val="7030A0"/>
                </a:solidFill>
              </a:rPr>
              <a:t>sin (3-2x)</a:t>
            </a:r>
            <a:endParaRPr lang="ru-RU" sz="5400" b="1" i="1" dirty="0">
              <a:solidFill>
                <a:srgbClr val="7030A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500430" y="4643446"/>
            <a:ext cx="35004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i="1" dirty="0" smtClean="0">
                <a:solidFill>
                  <a:srgbClr val="7030A0"/>
                </a:solidFill>
              </a:rPr>
              <a:t>sin (x</a:t>
            </a:r>
            <a:r>
              <a:rPr lang="en-US" sz="5400" b="1" i="1" baseline="30000" dirty="0" smtClean="0">
                <a:solidFill>
                  <a:srgbClr val="7030A0"/>
                </a:solidFill>
              </a:rPr>
              <a:t>2</a:t>
            </a:r>
            <a:r>
              <a:rPr lang="en-US" sz="5400" b="1" i="1" dirty="0" smtClean="0">
                <a:solidFill>
                  <a:srgbClr val="7030A0"/>
                </a:solidFill>
              </a:rPr>
              <a:t>)</a:t>
            </a:r>
            <a:endParaRPr lang="ru-RU" sz="5400" b="1" i="1" dirty="0">
              <a:solidFill>
                <a:srgbClr val="7030A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428992" y="5643578"/>
            <a:ext cx="235833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b="1" i="1" dirty="0" smtClean="0">
                <a:solidFill>
                  <a:srgbClr val="7030A0"/>
                </a:solidFill>
              </a:rPr>
              <a:t>(sin x)</a:t>
            </a:r>
            <a:r>
              <a:rPr lang="en-US" sz="5400" b="1" i="1" baseline="30000" dirty="0" smtClean="0">
                <a:solidFill>
                  <a:srgbClr val="7030A0"/>
                </a:solidFill>
              </a:rPr>
              <a:t> 2</a:t>
            </a:r>
            <a:endParaRPr lang="ru-RU" sz="54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428604"/>
            <a:ext cx="8643998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000" b="1" i="1" dirty="0" smtClean="0">
                <a:solidFill>
                  <a:srgbClr val="7030A0"/>
                </a:solidFill>
              </a:rPr>
              <a:t>(f (p(x)))ˊ= (3-2sin x)ˊ= -2cos x</a:t>
            </a:r>
            <a:endParaRPr lang="ru-RU" sz="5000" b="1" i="1" dirty="0">
              <a:solidFill>
                <a:srgbClr val="7030A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1571612"/>
            <a:ext cx="864399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000" b="1" i="1" dirty="0" smtClean="0">
                <a:solidFill>
                  <a:schemeClr val="tx2"/>
                </a:solidFill>
              </a:rPr>
              <a:t>(p (f(x)))ˊ= (sin (3-2x))ˊ=</a:t>
            </a:r>
          </a:p>
          <a:p>
            <a:r>
              <a:rPr lang="en-US" sz="5000" b="1" i="1" dirty="0" smtClean="0">
                <a:solidFill>
                  <a:schemeClr val="tx2"/>
                </a:solidFill>
              </a:rPr>
              <a:t>                             = -2cos (3-2x)</a:t>
            </a:r>
            <a:endParaRPr lang="ru-RU" sz="5000" dirty="0">
              <a:solidFill>
                <a:schemeClr val="tx2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3429000"/>
            <a:ext cx="87154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000" b="1" i="1" dirty="0" smtClean="0">
                <a:solidFill>
                  <a:schemeClr val="accent4">
                    <a:lumMod val="50000"/>
                  </a:schemeClr>
                </a:solidFill>
              </a:rPr>
              <a:t>(p(g(x)))ˊ= (</a:t>
            </a:r>
            <a:r>
              <a:rPr lang="en-US" sz="5400" b="1" i="1" dirty="0" smtClean="0">
                <a:solidFill>
                  <a:schemeClr val="accent4">
                    <a:lumMod val="50000"/>
                  </a:schemeClr>
                </a:solidFill>
              </a:rPr>
              <a:t>sin (x</a:t>
            </a:r>
            <a:r>
              <a:rPr lang="en-US" sz="5400" b="1" i="1" baseline="30000" dirty="0" smtClean="0">
                <a:solidFill>
                  <a:schemeClr val="accent4">
                    <a:lumMod val="50000"/>
                  </a:schemeClr>
                </a:solidFill>
              </a:rPr>
              <a:t>2</a:t>
            </a:r>
            <a:r>
              <a:rPr lang="en-US" sz="5400" b="1" i="1" dirty="0" smtClean="0">
                <a:solidFill>
                  <a:schemeClr val="accent4">
                    <a:lumMod val="50000"/>
                  </a:schemeClr>
                </a:solidFill>
              </a:rPr>
              <a:t>))ˊ=2x·cosx</a:t>
            </a:r>
            <a:r>
              <a:rPr lang="en-US" sz="4800" b="1" i="1" baseline="30000" dirty="0" smtClean="0">
                <a:solidFill>
                  <a:schemeClr val="accent4">
                    <a:lumMod val="50000"/>
                  </a:schemeClr>
                </a:solidFill>
              </a:rPr>
              <a:t>2</a:t>
            </a:r>
            <a:endParaRPr lang="ru-RU" sz="50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4714884"/>
            <a:ext cx="842968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000" b="1" i="1" dirty="0" smtClean="0">
                <a:solidFill>
                  <a:srgbClr val="002060"/>
                </a:solidFill>
              </a:rPr>
              <a:t>(g(p(x)))ˊ= ((sin x)</a:t>
            </a:r>
            <a:r>
              <a:rPr lang="en-US" sz="5000" b="1" i="1" baseline="30000" dirty="0" smtClean="0">
                <a:solidFill>
                  <a:srgbClr val="002060"/>
                </a:solidFill>
              </a:rPr>
              <a:t>2</a:t>
            </a:r>
            <a:r>
              <a:rPr lang="en-US" sz="5000" b="1" i="1" dirty="0" smtClean="0">
                <a:solidFill>
                  <a:srgbClr val="002060"/>
                </a:solidFill>
              </a:rPr>
              <a:t>)ˊ=</a:t>
            </a:r>
          </a:p>
          <a:p>
            <a:r>
              <a:rPr lang="en-US" sz="5000" b="1" i="1" dirty="0" smtClean="0">
                <a:solidFill>
                  <a:srgbClr val="002060"/>
                </a:solidFill>
              </a:rPr>
              <a:t>                           =2sin x ·cos x</a:t>
            </a:r>
            <a:endParaRPr lang="ru-RU" sz="5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14348" y="214290"/>
            <a:ext cx="77867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C00000"/>
                </a:solidFill>
              </a:rPr>
              <a:t>Найдите производные функций:</a:t>
            </a:r>
            <a:endParaRPr lang="ru-RU" sz="3600" b="1" i="1" dirty="0">
              <a:solidFill>
                <a:srgbClr val="C00000"/>
              </a:solidFill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6635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ˊ</a:t>
            </a:r>
            <a:endParaRPr kumimoji="0" lang="ru-RU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228600" y="8699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228600" y="1501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500034" y="928670"/>
            <a:ext cx="371477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b="1" dirty="0" smtClean="0">
                <a:solidFill>
                  <a:srgbClr val="002060"/>
                </a:solidFill>
              </a:rPr>
              <a:t>(sin (4-5</a:t>
            </a:r>
            <a:r>
              <a:rPr lang="en-US" sz="5000" b="1" i="1" dirty="0" smtClean="0">
                <a:solidFill>
                  <a:srgbClr val="002060"/>
                </a:solidFill>
              </a:rPr>
              <a:t>x</a:t>
            </a:r>
            <a:r>
              <a:rPr lang="en-US" sz="5000" b="1" dirty="0" smtClean="0">
                <a:solidFill>
                  <a:srgbClr val="002060"/>
                </a:solidFill>
              </a:rPr>
              <a:t>))ˊ=</a:t>
            </a:r>
            <a:endParaRPr lang="ru-RU" sz="5000" b="1" dirty="0">
              <a:solidFill>
                <a:srgbClr val="00206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28596" y="2000240"/>
            <a:ext cx="450059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b="1" dirty="0" smtClean="0">
                <a:solidFill>
                  <a:srgbClr val="7030A0"/>
                </a:solidFill>
              </a:rPr>
              <a:t>(cos (6</a:t>
            </a:r>
            <a:r>
              <a:rPr lang="en-US" sz="5000" b="1" i="1" dirty="0" smtClean="0">
                <a:solidFill>
                  <a:srgbClr val="7030A0"/>
                </a:solidFill>
              </a:rPr>
              <a:t>x </a:t>
            </a:r>
            <a:r>
              <a:rPr lang="en-US" sz="5000" b="1" dirty="0" smtClean="0">
                <a:solidFill>
                  <a:srgbClr val="7030A0"/>
                </a:solidFill>
              </a:rPr>
              <a:t>+    ))ˊ=</a:t>
            </a:r>
            <a:endParaRPr lang="ru-RU" sz="5000" b="1" dirty="0">
              <a:solidFill>
                <a:srgbClr val="7030A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14348" y="3071810"/>
            <a:ext cx="450059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b="1" dirty="0" smtClean="0">
                <a:solidFill>
                  <a:schemeClr val="accent1">
                    <a:lumMod val="50000"/>
                  </a:schemeClr>
                </a:solidFill>
              </a:rPr>
              <a:t>(    cos (2-8</a:t>
            </a:r>
            <a:r>
              <a:rPr lang="en-US" sz="5000" b="1" i="1" dirty="0" smtClean="0">
                <a:solidFill>
                  <a:schemeClr val="accent1">
                    <a:lumMod val="50000"/>
                  </a:schemeClr>
                </a:solidFill>
              </a:rPr>
              <a:t>x</a:t>
            </a:r>
            <a:r>
              <a:rPr lang="en-US" sz="5000" b="1" dirty="0" smtClean="0">
                <a:solidFill>
                  <a:schemeClr val="accent1">
                    <a:lumMod val="50000"/>
                  </a:schemeClr>
                </a:solidFill>
              </a:rPr>
              <a:t>))ˊ=</a:t>
            </a:r>
            <a:endParaRPr lang="ru-RU" sz="5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228600" y="2674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5" name="TextBox 34"/>
          <p:cNvSpPr txBox="1"/>
          <p:nvPr/>
        </p:nvSpPr>
        <p:spPr>
          <a:xfrm>
            <a:off x="642910" y="4143380"/>
            <a:ext cx="492922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b="1" dirty="0" smtClean="0">
                <a:solidFill>
                  <a:srgbClr val="002060"/>
                </a:solidFill>
              </a:rPr>
              <a:t>(sin </a:t>
            </a:r>
            <a:r>
              <a:rPr lang="en-US" sz="5000" b="1" baseline="30000" dirty="0" smtClean="0">
                <a:solidFill>
                  <a:srgbClr val="002060"/>
                </a:solidFill>
              </a:rPr>
              <a:t>2</a:t>
            </a:r>
            <a:r>
              <a:rPr lang="en-US" sz="5000" b="1" i="1" baseline="30000" dirty="0" smtClean="0">
                <a:solidFill>
                  <a:srgbClr val="002060"/>
                </a:solidFill>
              </a:rPr>
              <a:t> </a:t>
            </a:r>
            <a:r>
              <a:rPr lang="en-US" sz="5000" b="1" i="1" dirty="0" smtClean="0">
                <a:solidFill>
                  <a:srgbClr val="002060"/>
                </a:solidFill>
              </a:rPr>
              <a:t>x + </a:t>
            </a:r>
            <a:r>
              <a:rPr lang="en-US" sz="5000" b="1" dirty="0" smtClean="0">
                <a:solidFill>
                  <a:srgbClr val="002060"/>
                </a:solidFill>
              </a:rPr>
              <a:t>cos</a:t>
            </a:r>
            <a:r>
              <a:rPr lang="en-US" sz="5000" b="1" baseline="30000" dirty="0" smtClean="0">
                <a:solidFill>
                  <a:srgbClr val="002060"/>
                </a:solidFill>
              </a:rPr>
              <a:t> 2</a:t>
            </a:r>
            <a:r>
              <a:rPr lang="en-US" sz="5000" b="1" i="1" dirty="0" smtClean="0">
                <a:solidFill>
                  <a:srgbClr val="002060"/>
                </a:solidFill>
              </a:rPr>
              <a:t>x</a:t>
            </a:r>
            <a:r>
              <a:rPr lang="en-US" sz="5000" b="1" dirty="0" smtClean="0">
                <a:solidFill>
                  <a:srgbClr val="002060"/>
                </a:solidFill>
              </a:rPr>
              <a:t>)ˊ=</a:t>
            </a:r>
            <a:endParaRPr lang="ru-RU" sz="5000" b="1" dirty="0">
              <a:solidFill>
                <a:srgbClr val="002060"/>
              </a:solidFill>
            </a:endParaRPr>
          </a:p>
        </p:txBody>
      </p:sp>
      <p:sp>
        <p:nvSpPr>
          <p:cNvPr id="1051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53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52" name="Picture 28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2976" y="2857496"/>
            <a:ext cx="318479" cy="1285884"/>
          </a:xfrm>
          <a:prstGeom prst="rect">
            <a:avLst/>
          </a:prstGeom>
          <a:noFill/>
        </p:spPr>
      </p:pic>
      <p:sp>
        <p:nvSpPr>
          <p:cNvPr id="40" name="TextBox 39"/>
          <p:cNvSpPr txBox="1"/>
          <p:nvPr/>
        </p:nvSpPr>
        <p:spPr>
          <a:xfrm>
            <a:off x="642910" y="5286388"/>
            <a:ext cx="428628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b="1" dirty="0" smtClean="0">
                <a:solidFill>
                  <a:srgbClr val="7030A0"/>
                </a:solidFill>
              </a:rPr>
              <a:t>(2 sin (   - </a:t>
            </a:r>
            <a:r>
              <a:rPr lang="en-US" sz="5000" b="1" i="1" dirty="0" smtClean="0">
                <a:solidFill>
                  <a:srgbClr val="7030A0"/>
                </a:solidFill>
              </a:rPr>
              <a:t>x</a:t>
            </a:r>
            <a:r>
              <a:rPr lang="en-US" sz="5000" b="1" dirty="0" smtClean="0">
                <a:solidFill>
                  <a:srgbClr val="7030A0"/>
                </a:solidFill>
              </a:rPr>
              <a:t>))ˊ=</a:t>
            </a:r>
            <a:endParaRPr lang="ru-RU" sz="5000" b="1" dirty="0">
              <a:solidFill>
                <a:srgbClr val="7030A0"/>
              </a:solidFill>
            </a:endParaRPr>
          </a:p>
        </p:txBody>
      </p:sp>
      <p:sp>
        <p:nvSpPr>
          <p:cNvPr id="1055" name="Rectangle 3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54" name="Picture 30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14678" y="1857364"/>
            <a:ext cx="370636" cy="1214446"/>
          </a:xfrm>
          <a:prstGeom prst="rect">
            <a:avLst/>
          </a:prstGeom>
          <a:noFill/>
        </p:spPr>
      </p:pic>
      <p:sp>
        <p:nvSpPr>
          <p:cNvPr id="43" name="TextBox 42"/>
          <p:cNvSpPr txBox="1"/>
          <p:nvPr/>
        </p:nvSpPr>
        <p:spPr>
          <a:xfrm>
            <a:off x="4214810" y="857232"/>
            <a:ext cx="371477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b="1" dirty="0" smtClean="0">
                <a:solidFill>
                  <a:srgbClr val="002060"/>
                </a:solidFill>
              </a:rPr>
              <a:t>- 5 cos (4-5</a:t>
            </a:r>
            <a:r>
              <a:rPr lang="en-US" sz="5000" b="1" i="1" dirty="0" smtClean="0">
                <a:solidFill>
                  <a:srgbClr val="002060"/>
                </a:solidFill>
              </a:rPr>
              <a:t>x</a:t>
            </a:r>
            <a:r>
              <a:rPr lang="en-US" sz="5000" b="1" dirty="0" smtClean="0">
                <a:solidFill>
                  <a:srgbClr val="002060"/>
                </a:solidFill>
              </a:rPr>
              <a:t>)</a:t>
            </a:r>
            <a:endParaRPr lang="ru-RU" sz="5000" b="1" dirty="0">
              <a:solidFill>
                <a:srgbClr val="00206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929158" y="1928802"/>
            <a:ext cx="421484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b="1" dirty="0" smtClean="0">
                <a:solidFill>
                  <a:srgbClr val="7030A0"/>
                </a:solidFill>
              </a:rPr>
              <a:t>- 6 sin (6</a:t>
            </a:r>
            <a:r>
              <a:rPr lang="en-US" sz="5000" b="1" i="1" dirty="0" smtClean="0">
                <a:solidFill>
                  <a:srgbClr val="7030A0"/>
                </a:solidFill>
              </a:rPr>
              <a:t>x </a:t>
            </a:r>
            <a:r>
              <a:rPr lang="en-US" sz="5000" b="1" dirty="0" smtClean="0">
                <a:solidFill>
                  <a:srgbClr val="7030A0"/>
                </a:solidFill>
              </a:rPr>
              <a:t>+    )</a:t>
            </a:r>
            <a:endParaRPr lang="ru-RU" sz="5000" b="1" dirty="0">
              <a:solidFill>
                <a:srgbClr val="7030A0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143504" y="3071810"/>
            <a:ext cx="350046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b="1" dirty="0" smtClean="0">
                <a:solidFill>
                  <a:schemeClr val="accent1">
                    <a:lumMod val="50000"/>
                  </a:schemeClr>
                </a:solidFill>
              </a:rPr>
              <a:t>2 sin (2-8</a:t>
            </a:r>
            <a:r>
              <a:rPr lang="en-US" sz="5000" b="1" i="1" dirty="0" smtClean="0">
                <a:solidFill>
                  <a:schemeClr val="accent1">
                    <a:lumMod val="50000"/>
                  </a:schemeClr>
                </a:solidFill>
              </a:rPr>
              <a:t>x</a:t>
            </a:r>
            <a:r>
              <a:rPr lang="en-US" sz="5000" b="1" dirty="0" smtClean="0">
                <a:solidFill>
                  <a:schemeClr val="accent1">
                    <a:lumMod val="50000"/>
                  </a:schemeClr>
                </a:solidFill>
              </a:rPr>
              <a:t>)</a:t>
            </a:r>
            <a:endParaRPr lang="ru-RU" sz="5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643570" y="4143380"/>
            <a:ext cx="57150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b="1" dirty="0" smtClean="0">
                <a:solidFill>
                  <a:srgbClr val="002060"/>
                </a:solidFill>
              </a:rPr>
              <a:t>0</a:t>
            </a:r>
            <a:endParaRPr lang="ru-RU" sz="5000" b="1" dirty="0">
              <a:solidFill>
                <a:srgbClr val="002060"/>
              </a:solidFill>
            </a:endParaRPr>
          </a:p>
        </p:txBody>
      </p:sp>
      <p:sp>
        <p:nvSpPr>
          <p:cNvPr id="1057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56" name="Picture 3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71736" y="5143512"/>
            <a:ext cx="372070" cy="1214422"/>
          </a:xfrm>
          <a:prstGeom prst="rect">
            <a:avLst/>
          </a:prstGeom>
          <a:noFill/>
        </p:spPr>
      </p:pic>
      <p:pic>
        <p:nvPicPr>
          <p:cNvPr id="49" name="Picture 30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86776" y="1785926"/>
            <a:ext cx="370636" cy="1214446"/>
          </a:xfrm>
          <a:prstGeom prst="rect">
            <a:avLst/>
          </a:prstGeom>
          <a:noFill/>
        </p:spPr>
      </p:pic>
      <p:sp>
        <p:nvSpPr>
          <p:cNvPr id="50" name="TextBox 49"/>
          <p:cNvSpPr txBox="1"/>
          <p:nvPr/>
        </p:nvSpPr>
        <p:spPr>
          <a:xfrm>
            <a:off x="4929190" y="5286388"/>
            <a:ext cx="285752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b="1" dirty="0" smtClean="0">
                <a:solidFill>
                  <a:srgbClr val="7030A0"/>
                </a:solidFill>
              </a:rPr>
              <a:t>- 2 sin </a:t>
            </a:r>
            <a:r>
              <a:rPr lang="en-US" sz="5000" b="1" i="1" dirty="0" smtClean="0">
                <a:solidFill>
                  <a:srgbClr val="7030A0"/>
                </a:solidFill>
              </a:rPr>
              <a:t>x</a:t>
            </a:r>
            <a:endParaRPr lang="ru-RU" sz="50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/>
      <p:bldP spid="46" grpId="0"/>
      <p:bldP spid="5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214290"/>
            <a:ext cx="7786742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C00000"/>
                </a:solidFill>
              </a:rPr>
              <a:t>Самостоятельная работа</a:t>
            </a:r>
          </a:p>
          <a:p>
            <a:pPr algn="ctr"/>
            <a:r>
              <a:rPr lang="ru-RU" sz="3600" b="1" i="1" dirty="0" smtClean="0"/>
              <a:t>Найдите производные функций:</a:t>
            </a:r>
            <a:endParaRPr lang="ru-RU" sz="3600" b="1" i="1" dirty="0"/>
          </a:p>
        </p:txBody>
      </p:sp>
      <p:sp>
        <p:nvSpPr>
          <p:cNvPr id="3" name="TextBox 2"/>
          <p:cNvSpPr txBox="1"/>
          <p:nvPr/>
        </p:nvSpPr>
        <p:spPr>
          <a:xfrm>
            <a:off x="642910" y="1571612"/>
            <a:ext cx="27146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0070C0"/>
                </a:solidFill>
              </a:rPr>
              <a:t>ВАРИАНТ 1</a:t>
            </a:r>
            <a:endParaRPr lang="ru-RU" sz="3200" b="1" i="1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86380" y="1571612"/>
            <a:ext cx="27146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0070C0"/>
                </a:solidFill>
              </a:rPr>
              <a:t>ВАРИАНТ 2</a:t>
            </a:r>
            <a:endParaRPr lang="ru-RU" sz="3200" b="1" i="1" dirty="0">
              <a:solidFill>
                <a:srgbClr val="0070C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2143116"/>
            <a:ext cx="335861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1). </a:t>
            </a:r>
            <a:r>
              <a:rPr lang="en-US" sz="3600" b="1" dirty="0" smtClean="0">
                <a:solidFill>
                  <a:srgbClr val="002060"/>
                </a:solidFill>
              </a:rPr>
              <a:t>(sin (</a:t>
            </a:r>
            <a:r>
              <a:rPr lang="ru-RU" sz="3600" b="1" dirty="0" smtClean="0">
                <a:solidFill>
                  <a:srgbClr val="002060"/>
                </a:solidFill>
              </a:rPr>
              <a:t>2</a:t>
            </a:r>
            <a:r>
              <a:rPr lang="en-US" sz="3600" b="1" dirty="0" smtClean="0">
                <a:solidFill>
                  <a:srgbClr val="002060"/>
                </a:solidFill>
              </a:rPr>
              <a:t>-</a:t>
            </a:r>
            <a:r>
              <a:rPr lang="ru-RU" sz="3600" b="1" dirty="0" smtClean="0">
                <a:solidFill>
                  <a:srgbClr val="002060"/>
                </a:solidFill>
              </a:rPr>
              <a:t>3</a:t>
            </a:r>
            <a:r>
              <a:rPr lang="en-US" sz="3600" b="1" i="1" dirty="0" smtClean="0">
                <a:solidFill>
                  <a:srgbClr val="002060"/>
                </a:solidFill>
              </a:rPr>
              <a:t>x</a:t>
            </a:r>
            <a:r>
              <a:rPr lang="en-US" sz="3600" b="1" dirty="0" smtClean="0">
                <a:solidFill>
                  <a:srgbClr val="002060"/>
                </a:solidFill>
              </a:rPr>
              <a:t>))ˊ=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86314" y="2143116"/>
            <a:ext cx="346761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</a:rPr>
              <a:t>1). </a:t>
            </a:r>
            <a:r>
              <a:rPr lang="en-US" sz="3600" b="1" dirty="0" smtClean="0">
                <a:solidFill>
                  <a:srgbClr val="7030A0"/>
                </a:solidFill>
              </a:rPr>
              <a:t>(sin (</a:t>
            </a:r>
            <a:r>
              <a:rPr lang="ru-RU" sz="3600" b="1" dirty="0" smtClean="0">
                <a:solidFill>
                  <a:srgbClr val="7030A0"/>
                </a:solidFill>
              </a:rPr>
              <a:t>3+4</a:t>
            </a:r>
            <a:r>
              <a:rPr lang="en-US" sz="3600" b="1" i="1" dirty="0" smtClean="0">
                <a:solidFill>
                  <a:srgbClr val="7030A0"/>
                </a:solidFill>
              </a:rPr>
              <a:t>x</a:t>
            </a:r>
            <a:r>
              <a:rPr lang="en-US" sz="3600" b="1" dirty="0" smtClean="0">
                <a:solidFill>
                  <a:srgbClr val="7030A0"/>
                </a:solidFill>
              </a:rPr>
              <a:t>))ˊ=</a:t>
            </a:r>
            <a:endParaRPr lang="ru-RU" sz="3600" b="1" dirty="0">
              <a:solidFill>
                <a:srgbClr val="7030A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857752" y="2786058"/>
            <a:ext cx="364074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</a:rPr>
              <a:t>2). </a:t>
            </a:r>
            <a:r>
              <a:rPr lang="en-US" sz="3600" b="1" dirty="0" smtClean="0">
                <a:solidFill>
                  <a:srgbClr val="7030A0"/>
                </a:solidFill>
              </a:rPr>
              <a:t>(</a:t>
            </a:r>
            <a:r>
              <a:rPr lang="en-US" sz="3600" b="1" dirty="0" err="1" smtClean="0">
                <a:solidFill>
                  <a:srgbClr val="7030A0"/>
                </a:solidFill>
              </a:rPr>
              <a:t>cos</a:t>
            </a:r>
            <a:r>
              <a:rPr lang="en-US" sz="3600" b="1" dirty="0" smtClean="0">
                <a:solidFill>
                  <a:srgbClr val="7030A0"/>
                </a:solidFill>
              </a:rPr>
              <a:t> (</a:t>
            </a:r>
            <a:r>
              <a:rPr lang="ru-RU" sz="3600" b="1" dirty="0" smtClean="0">
                <a:solidFill>
                  <a:srgbClr val="7030A0"/>
                </a:solidFill>
              </a:rPr>
              <a:t>7</a:t>
            </a:r>
            <a:r>
              <a:rPr lang="en-US" sz="3600" b="1" i="1" dirty="0" smtClean="0">
                <a:solidFill>
                  <a:srgbClr val="7030A0"/>
                </a:solidFill>
              </a:rPr>
              <a:t>x </a:t>
            </a:r>
            <a:r>
              <a:rPr lang="ru-RU" sz="3600" b="1" i="1" dirty="0" smtClean="0">
                <a:solidFill>
                  <a:srgbClr val="7030A0"/>
                </a:solidFill>
              </a:rPr>
              <a:t>- </a:t>
            </a:r>
            <a:r>
              <a:rPr lang="ru-RU" sz="3600" b="1" dirty="0" smtClean="0">
                <a:solidFill>
                  <a:srgbClr val="7030A0"/>
                </a:solidFill>
              </a:rPr>
              <a:t>3</a:t>
            </a:r>
            <a:r>
              <a:rPr lang="en-US" sz="3600" b="1" dirty="0" smtClean="0">
                <a:solidFill>
                  <a:srgbClr val="7030A0"/>
                </a:solidFill>
              </a:rPr>
              <a:t>))ˊ=</a:t>
            </a:r>
            <a:endParaRPr lang="ru-RU" sz="3600" b="1" dirty="0">
              <a:solidFill>
                <a:srgbClr val="7030A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4282" y="2786058"/>
            <a:ext cx="374974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2). </a:t>
            </a:r>
            <a:r>
              <a:rPr lang="en-US" sz="3600" b="1" dirty="0" smtClean="0">
                <a:solidFill>
                  <a:srgbClr val="002060"/>
                </a:solidFill>
              </a:rPr>
              <a:t>(</a:t>
            </a:r>
            <a:r>
              <a:rPr lang="en-US" sz="3600" b="1" dirty="0" err="1" smtClean="0">
                <a:solidFill>
                  <a:srgbClr val="002060"/>
                </a:solidFill>
              </a:rPr>
              <a:t>cos</a:t>
            </a:r>
            <a:r>
              <a:rPr lang="en-US" sz="3600" b="1" dirty="0" smtClean="0">
                <a:solidFill>
                  <a:srgbClr val="002060"/>
                </a:solidFill>
              </a:rPr>
              <a:t> (</a:t>
            </a:r>
            <a:r>
              <a:rPr lang="ru-RU" sz="3600" b="1" dirty="0" smtClean="0">
                <a:solidFill>
                  <a:srgbClr val="002060"/>
                </a:solidFill>
              </a:rPr>
              <a:t>5</a:t>
            </a:r>
            <a:r>
              <a:rPr lang="en-US" sz="3600" b="1" i="1" dirty="0" smtClean="0">
                <a:solidFill>
                  <a:srgbClr val="002060"/>
                </a:solidFill>
              </a:rPr>
              <a:t>x </a:t>
            </a:r>
            <a:r>
              <a:rPr lang="ru-RU" sz="3600" b="1" i="1" dirty="0" smtClean="0">
                <a:solidFill>
                  <a:srgbClr val="002060"/>
                </a:solidFill>
              </a:rPr>
              <a:t>+ </a:t>
            </a:r>
            <a:r>
              <a:rPr lang="ru-RU" sz="3600" b="1" dirty="0" smtClean="0">
                <a:solidFill>
                  <a:srgbClr val="002060"/>
                </a:solidFill>
              </a:rPr>
              <a:t>2</a:t>
            </a:r>
            <a:r>
              <a:rPr lang="en-US" sz="3600" b="1" dirty="0" smtClean="0">
                <a:solidFill>
                  <a:srgbClr val="002060"/>
                </a:solidFill>
              </a:rPr>
              <a:t>))ˊ=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14282" y="3643314"/>
            <a:ext cx="427552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3). </a:t>
            </a:r>
            <a:r>
              <a:rPr lang="en-US" sz="3600" b="1" dirty="0" smtClean="0">
                <a:solidFill>
                  <a:srgbClr val="002060"/>
                </a:solidFill>
              </a:rPr>
              <a:t>(   sin (12</a:t>
            </a:r>
            <a:r>
              <a:rPr lang="en-US" sz="3600" b="1" i="1" dirty="0" smtClean="0">
                <a:solidFill>
                  <a:srgbClr val="002060"/>
                </a:solidFill>
              </a:rPr>
              <a:t>x + </a:t>
            </a:r>
            <a:r>
              <a:rPr lang="en-US" sz="3600" b="1" dirty="0" smtClean="0">
                <a:solidFill>
                  <a:srgbClr val="002060"/>
                </a:solidFill>
              </a:rPr>
              <a:t>6))ˊ=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1538" y="3571876"/>
            <a:ext cx="229193" cy="928694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4926179" y="3571876"/>
            <a:ext cx="421782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</a:rPr>
              <a:t>3). </a:t>
            </a:r>
            <a:r>
              <a:rPr lang="en-US" sz="3600" b="1" dirty="0" smtClean="0">
                <a:solidFill>
                  <a:srgbClr val="7030A0"/>
                </a:solidFill>
              </a:rPr>
              <a:t>(   </a:t>
            </a:r>
            <a:r>
              <a:rPr lang="en-US" sz="3600" b="1" dirty="0" err="1" smtClean="0">
                <a:solidFill>
                  <a:srgbClr val="7030A0"/>
                </a:solidFill>
              </a:rPr>
              <a:t>cos</a:t>
            </a:r>
            <a:r>
              <a:rPr lang="en-US" sz="3600" b="1" dirty="0" smtClean="0">
                <a:solidFill>
                  <a:srgbClr val="7030A0"/>
                </a:solidFill>
              </a:rPr>
              <a:t> (15</a:t>
            </a:r>
            <a:r>
              <a:rPr lang="en-US" sz="3600" b="1" i="1" dirty="0" smtClean="0">
                <a:solidFill>
                  <a:srgbClr val="7030A0"/>
                </a:solidFill>
              </a:rPr>
              <a:t>x - </a:t>
            </a:r>
            <a:r>
              <a:rPr lang="en-US" sz="3600" b="1" dirty="0" smtClean="0">
                <a:solidFill>
                  <a:srgbClr val="7030A0"/>
                </a:solidFill>
              </a:rPr>
              <a:t>2))ˊ=</a:t>
            </a:r>
            <a:endParaRPr lang="ru-RU" sz="3600" b="1" dirty="0">
              <a:solidFill>
                <a:srgbClr val="7030A0"/>
              </a:solidFill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86446" y="3500438"/>
            <a:ext cx="228263" cy="924925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5000628" y="4500570"/>
            <a:ext cx="392928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 smtClean="0">
                <a:solidFill>
                  <a:srgbClr val="7030A0"/>
                </a:solidFill>
              </a:rPr>
              <a:t>4</a:t>
            </a:r>
            <a:r>
              <a:rPr lang="ru-RU" sz="3600" b="1" dirty="0" smtClean="0">
                <a:solidFill>
                  <a:srgbClr val="7030A0"/>
                </a:solidFill>
              </a:rPr>
              <a:t>). </a:t>
            </a:r>
            <a:r>
              <a:rPr lang="en-US" sz="3600" b="1" dirty="0" smtClean="0">
                <a:solidFill>
                  <a:srgbClr val="7030A0"/>
                </a:solidFill>
              </a:rPr>
              <a:t>(3 sin (</a:t>
            </a:r>
            <a:r>
              <a:rPr lang="en-US" sz="3600" b="1" i="1" dirty="0" smtClean="0">
                <a:solidFill>
                  <a:srgbClr val="7030A0"/>
                </a:solidFill>
              </a:rPr>
              <a:t>x +    </a:t>
            </a:r>
            <a:r>
              <a:rPr lang="en-US" sz="3600" b="1" dirty="0" smtClean="0">
                <a:solidFill>
                  <a:srgbClr val="7030A0"/>
                </a:solidFill>
              </a:rPr>
              <a:t>))ˊ=</a:t>
            </a:r>
            <a:endParaRPr lang="ru-RU" sz="3600" b="1" dirty="0">
              <a:solidFill>
                <a:srgbClr val="7030A0"/>
              </a:solidFill>
            </a:endParaRPr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15272" y="4357694"/>
            <a:ext cx="305229" cy="1000131"/>
          </a:xfrm>
          <a:prstGeom prst="rect">
            <a:avLst/>
          </a:prstGeom>
          <a:noFill/>
        </p:spPr>
      </p:pic>
      <p:sp>
        <p:nvSpPr>
          <p:cNvPr id="21" name="Прямоугольник 20"/>
          <p:cNvSpPr/>
          <p:nvPr/>
        </p:nvSpPr>
        <p:spPr>
          <a:xfrm>
            <a:off x="285720" y="4500570"/>
            <a:ext cx="387157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 smtClean="0">
                <a:solidFill>
                  <a:srgbClr val="002060"/>
                </a:solidFill>
              </a:rPr>
              <a:t>4</a:t>
            </a:r>
            <a:r>
              <a:rPr lang="ru-RU" sz="3600" b="1" dirty="0" smtClean="0">
                <a:solidFill>
                  <a:srgbClr val="002060"/>
                </a:solidFill>
              </a:rPr>
              <a:t>). </a:t>
            </a:r>
            <a:r>
              <a:rPr lang="en-US" sz="3600" b="1" dirty="0" smtClean="0">
                <a:solidFill>
                  <a:srgbClr val="002060"/>
                </a:solidFill>
              </a:rPr>
              <a:t>(4 </a:t>
            </a:r>
            <a:r>
              <a:rPr lang="en-US" sz="3600" b="1" dirty="0" err="1" smtClean="0">
                <a:solidFill>
                  <a:srgbClr val="002060"/>
                </a:solidFill>
              </a:rPr>
              <a:t>cos</a:t>
            </a:r>
            <a:r>
              <a:rPr lang="en-US" sz="3600" b="1" dirty="0" smtClean="0">
                <a:solidFill>
                  <a:srgbClr val="002060"/>
                </a:solidFill>
              </a:rPr>
              <a:t> (</a:t>
            </a:r>
            <a:r>
              <a:rPr lang="en-US" sz="3600" b="1" i="1" dirty="0" smtClean="0">
                <a:solidFill>
                  <a:srgbClr val="002060"/>
                </a:solidFill>
              </a:rPr>
              <a:t>x -    </a:t>
            </a:r>
            <a:r>
              <a:rPr lang="en-US" sz="3600" b="1" dirty="0" smtClean="0">
                <a:solidFill>
                  <a:srgbClr val="002060"/>
                </a:solidFill>
              </a:rPr>
              <a:t>))ˊ=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00364" y="4357694"/>
            <a:ext cx="285720" cy="932578"/>
          </a:xfrm>
          <a:prstGeom prst="rect">
            <a:avLst/>
          </a:prstGeom>
          <a:noFill/>
        </p:spPr>
      </p:pic>
      <p:sp>
        <p:nvSpPr>
          <p:cNvPr id="24" name="Прямоугольник 23"/>
          <p:cNvSpPr/>
          <p:nvPr/>
        </p:nvSpPr>
        <p:spPr>
          <a:xfrm>
            <a:off x="214282" y="5429264"/>
            <a:ext cx="431400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 smtClean="0">
                <a:solidFill>
                  <a:srgbClr val="002060"/>
                </a:solidFill>
              </a:rPr>
              <a:t>5</a:t>
            </a:r>
            <a:r>
              <a:rPr lang="ru-RU" sz="3600" b="1" dirty="0" smtClean="0">
                <a:solidFill>
                  <a:srgbClr val="002060"/>
                </a:solidFill>
              </a:rPr>
              <a:t>). </a:t>
            </a:r>
            <a:r>
              <a:rPr lang="en-US" sz="3600" b="1" dirty="0" smtClean="0">
                <a:solidFill>
                  <a:srgbClr val="002060"/>
                </a:solidFill>
              </a:rPr>
              <a:t>(-2 sin (3</a:t>
            </a:r>
            <a:r>
              <a:rPr lang="en-US" sz="3600" b="1" i="1" dirty="0" smtClean="0">
                <a:solidFill>
                  <a:srgbClr val="002060"/>
                </a:solidFill>
              </a:rPr>
              <a:t>x +    </a:t>
            </a:r>
            <a:r>
              <a:rPr lang="en-US" sz="3600" b="1" dirty="0" smtClean="0">
                <a:solidFill>
                  <a:srgbClr val="002060"/>
                </a:solidFill>
              </a:rPr>
              <a:t>))ˊ=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57554" y="5286388"/>
            <a:ext cx="285720" cy="936205"/>
          </a:xfrm>
          <a:prstGeom prst="rect">
            <a:avLst/>
          </a:prstGeom>
          <a:noFill/>
        </p:spPr>
      </p:pic>
      <p:sp>
        <p:nvSpPr>
          <p:cNvPr id="27" name="Прямоугольник 26"/>
          <p:cNvSpPr/>
          <p:nvPr/>
        </p:nvSpPr>
        <p:spPr>
          <a:xfrm>
            <a:off x="4887707" y="5572140"/>
            <a:ext cx="437171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 smtClean="0">
                <a:solidFill>
                  <a:srgbClr val="7030A0"/>
                </a:solidFill>
              </a:rPr>
              <a:t>5</a:t>
            </a:r>
            <a:r>
              <a:rPr lang="ru-RU" sz="3600" b="1" dirty="0" smtClean="0">
                <a:solidFill>
                  <a:srgbClr val="7030A0"/>
                </a:solidFill>
              </a:rPr>
              <a:t>). </a:t>
            </a:r>
            <a:r>
              <a:rPr lang="en-US" sz="3600" b="1" dirty="0" smtClean="0">
                <a:solidFill>
                  <a:srgbClr val="7030A0"/>
                </a:solidFill>
              </a:rPr>
              <a:t>(-4 </a:t>
            </a:r>
            <a:r>
              <a:rPr lang="en-US" sz="3600" b="1" dirty="0" err="1" smtClean="0">
                <a:solidFill>
                  <a:srgbClr val="7030A0"/>
                </a:solidFill>
              </a:rPr>
              <a:t>cos</a:t>
            </a:r>
            <a:r>
              <a:rPr lang="en-US" sz="3600" b="1" dirty="0" smtClean="0">
                <a:solidFill>
                  <a:srgbClr val="7030A0"/>
                </a:solidFill>
              </a:rPr>
              <a:t> (2</a:t>
            </a:r>
            <a:r>
              <a:rPr lang="en-US" sz="3600" b="1" i="1" dirty="0" smtClean="0">
                <a:solidFill>
                  <a:srgbClr val="7030A0"/>
                </a:solidFill>
              </a:rPr>
              <a:t>x -     </a:t>
            </a:r>
            <a:r>
              <a:rPr lang="en-US" sz="3600" b="1" dirty="0" smtClean="0">
                <a:solidFill>
                  <a:srgbClr val="7030A0"/>
                </a:solidFill>
              </a:rPr>
              <a:t>))ˊ=</a:t>
            </a:r>
            <a:endParaRPr lang="ru-RU" sz="3600" b="1" dirty="0">
              <a:solidFill>
                <a:srgbClr val="7030A0"/>
              </a:solidFill>
            </a:endParaRPr>
          </a:p>
        </p:txBody>
      </p:sp>
      <p:sp>
        <p:nvSpPr>
          <p:cNvPr id="2062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929585" y="5488810"/>
            <a:ext cx="428629" cy="797709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14290"/>
            <a:ext cx="858061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C00000"/>
                </a:solidFill>
              </a:rPr>
              <a:t>Ответы к самостоятельной работе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14348" y="1000108"/>
            <a:ext cx="27146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0070C0"/>
                </a:solidFill>
              </a:rPr>
              <a:t>ВАРИАНТ 1</a:t>
            </a:r>
            <a:endParaRPr lang="ru-RU" sz="3200" b="1" i="1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72066" y="1000108"/>
            <a:ext cx="27146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0070C0"/>
                </a:solidFill>
              </a:rPr>
              <a:t>ВАРИАНТ 2</a:t>
            </a:r>
            <a:endParaRPr lang="ru-RU" sz="3200" b="1" i="1" dirty="0">
              <a:solidFill>
                <a:srgbClr val="0070C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1714488"/>
            <a:ext cx="341632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1).  - 3 со</a:t>
            </a:r>
            <a:r>
              <a:rPr lang="en-US" sz="3600" b="1" dirty="0" smtClean="0">
                <a:solidFill>
                  <a:srgbClr val="002060"/>
                </a:solidFill>
              </a:rPr>
              <a:t>s (</a:t>
            </a:r>
            <a:r>
              <a:rPr lang="ru-RU" sz="3600" b="1" dirty="0" smtClean="0">
                <a:solidFill>
                  <a:srgbClr val="002060"/>
                </a:solidFill>
              </a:rPr>
              <a:t>2</a:t>
            </a:r>
            <a:r>
              <a:rPr lang="en-US" sz="3600" b="1" dirty="0" smtClean="0">
                <a:solidFill>
                  <a:srgbClr val="002060"/>
                </a:solidFill>
              </a:rPr>
              <a:t>-</a:t>
            </a:r>
            <a:r>
              <a:rPr lang="ru-RU" sz="3600" b="1" dirty="0" smtClean="0">
                <a:solidFill>
                  <a:srgbClr val="002060"/>
                </a:solidFill>
              </a:rPr>
              <a:t>3</a:t>
            </a:r>
            <a:r>
              <a:rPr lang="en-US" sz="3600" b="1" i="1" dirty="0" smtClean="0">
                <a:solidFill>
                  <a:srgbClr val="002060"/>
                </a:solidFill>
              </a:rPr>
              <a:t>x</a:t>
            </a:r>
            <a:r>
              <a:rPr lang="en-US" sz="3600" b="1" dirty="0" smtClean="0">
                <a:solidFill>
                  <a:srgbClr val="002060"/>
                </a:solidFill>
              </a:rPr>
              <a:t>)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2500306"/>
            <a:ext cx="366638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2). – 5 </a:t>
            </a:r>
            <a:r>
              <a:rPr lang="en-US" sz="3600" b="1" dirty="0" smtClean="0">
                <a:solidFill>
                  <a:srgbClr val="002060"/>
                </a:solidFill>
              </a:rPr>
              <a:t>sin (</a:t>
            </a:r>
            <a:r>
              <a:rPr lang="ru-RU" sz="3600" b="1" dirty="0" smtClean="0">
                <a:solidFill>
                  <a:srgbClr val="002060"/>
                </a:solidFill>
              </a:rPr>
              <a:t>5</a:t>
            </a:r>
            <a:r>
              <a:rPr lang="en-US" sz="3600" b="1" i="1" dirty="0" smtClean="0">
                <a:solidFill>
                  <a:srgbClr val="002060"/>
                </a:solidFill>
              </a:rPr>
              <a:t>x </a:t>
            </a:r>
            <a:r>
              <a:rPr lang="ru-RU" sz="3600" b="1" i="1" dirty="0" smtClean="0">
                <a:solidFill>
                  <a:srgbClr val="002060"/>
                </a:solidFill>
              </a:rPr>
              <a:t>+ </a:t>
            </a:r>
            <a:r>
              <a:rPr lang="ru-RU" sz="3600" b="1" dirty="0" smtClean="0">
                <a:solidFill>
                  <a:srgbClr val="002060"/>
                </a:solidFill>
              </a:rPr>
              <a:t>2</a:t>
            </a:r>
            <a:r>
              <a:rPr lang="en-US" sz="3600" b="1" dirty="0" smtClean="0">
                <a:solidFill>
                  <a:srgbClr val="002060"/>
                </a:solidFill>
              </a:rPr>
              <a:t>)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3214686"/>
            <a:ext cx="360226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3). </a:t>
            </a:r>
            <a:r>
              <a:rPr lang="en-US" sz="3600" b="1" dirty="0" smtClean="0">
                <a:solidFill>
                  <a:srgbClr val="002060"/>
                </a:solidFill>
              </a:rPr>
              <a:t>2 </a:t>
            </a:r>
            <a:r>
              <a:rPr lang="en-US" sz="3600" b="1" dirty="0" err="1" smtClean="0">
                <a:solidFill>
                  <a:srgbClr val="002060"/>
                </a:solidFill>
              </a:rPr>
              <a:t>cos</a:t>
            </a:r>
            <a:r>
              <a:rPr lang="en-US" sz="3600" b="1" dirty="0" smtClean="0">
                <a:solidFill>
                  <a:srgbClr val="002060"/>
                </a:solidFill>
              </a:rPr>
              <a:t> (12</a:t>
            </a:r>
            <a:r>
              <a:rPr lang="en-US" sz="3600" b="1" i="1" dirty="0" smtClean="0">
                <a:solidFill>
                  <a:srgbClr val="002060"/>
                </a:solidFill>
              </a:rPr>
              <a:t>x + </a:t>
            </a:r>
            <a:r>
              <a:rPr lang="en-US" sz="3600" b="1" dirty="0" smtClean="0">
                <a:solidFill>
                  <a:srgbClr val="002060"/>
                </a:solidFill>
              </a:rPr>
              <a:t>6)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8596" y="4071942"/>
            <a:ext cx="344196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 smtClean="0">
                <a:solidFill>
                  <a:srgbClr val="002060"/>
                </a:solidFill>
              </a:rPr>
              <a:t>4</a:t>
            </a:r>
            <a:r>
              <a:rPr lang="ru-RU" sz="3600" b="1" dirty="0" smtClean="0">
                <a:solidFill>
                  <a:srgbClr val="002060"/>
                </a:solidFill>
              </a:rPr>
              <a:t>). </a:t>
            </a:r>
            <a:r>
              <a:rPr lang="en-US" sz="3600" b="1" dirty="0" smtClean="0">
                <a:solidFill>
                  <a:srgbClr val="002060"/>
                </a:solidFill>
              </a:rPr>
              <a:t>– 4 sin (</a:t>
            </a:r>
            <a:r>
              <a:rPr lang="en-US" sz="3600" b="1" i="1" dirty="0" smtClean="0">
                <a:solidFill>
                  <a:srgbClr val="002060"/>
                </a:solidFill>
              </a:rPr>
              <a:t>x -    </a:t>
            </a:r>
            <a:r>
              <a:rPr lang="en-US" sz="3600" b="1" dirty="0" smtClean="0">
                <a:solidFill>
                  <a:srgbClr val="002060"/>
                </a:solidFill>
              </a:rPr>
              <a:t>)</a:t>
            </a:r>
            <a:endParaRPr lang="ru-RU" sz="3600" b="1" dirty="0">
              <a:solidFill>
                <a:srgbClr val="002060"/>
              </a:solidFill>
            </a:endParaRPr>
          </a:p>
        </p:txBody>
      </p:sp>
      <p:pic>
        <p:nvPicPr>
          <p:cNvPr id="9" name="Picture 9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14678" y="4000504"/>
            <a:ext cx="285720" cy="932578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428596" y="5072074"/>
            <a:ext cx="375615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 smtClean="0">
                <a:solidFill>
                  <a:srgbClr val="002060"/>
                </a:solidFill>
              </a:rPr>
              <a:t>5</a:t>
            </a:r>
            <a:r>
              <a:rPr lang="ru-RU" sz="3600" b="1" dirty="0" smtClean="0">
                <a:solidFill>
                  <a:srgbClr val="002060"/>
                </a:solidFill>
              </a:rPr>
              <a:t>). </a:t>
            </a:r>
            <a:r>
              <a:rPr lang="en-US" sz="3600" b="1" dirty="0" smtClean="0">
                <a:solidFill>
                  <a:srgbClr val="002060"/>
                </a:solidFill>
              </a:rPr>
              <a:t>- 6 </a:t>
            </a:r>
            <a:r>
              <a:rPr lang="en-US" sz="3600" b="1" dirty="0" err="1" smtClean="0">
                <a:solidFill>
                  <a:srgbClr val="002060"/>
                </a:solidFill>
              </a:rPr>
              <a:t>cos</a:t>
            </a:r>
            <a:r>
              <a:rPr lang="en-US" sz="3600" b="1" dirty="0" smtClean="0">
                <a:solidFill>
                  <a:srgbClr val="002060"/>
                </a:solidFill>
              </a:rPr>
              <a:t> (3</a:t>
            </a:r>
            <a:r>
              <a:rPr lang="en-US" sz="3600" b="1" i="1" dirty="0" smtClean="0">
                <a:solidFill>
                  <a:srgbClr val="002060"/>
                </a:solidFill>
              </a:rPr>
              <a:t>x +    </a:t>
            </a:r>
            <a:r>
              <a:rPr lang="en-US" sz="3600" b="1" dirty="0" smtClean="0">
                <a:solidFill>
                  <a:srgbClr val="002060"/>
                </a:solidFill>
              </a:rPr>
              <a:t>)</a:t>
            </a:r>
            <a:endParaRPr lang="ru-RU" sz="3600" b="1" dirty="0">
              <a:solidFill>
                <a:srgbClr val="002060"/>
              </a:solidFill>
            </a:endParaRPr>
          </a:p>
        </p:txBody>
      </p:sp>
      <p:pic>
        <p:nvPicPr>
          <p:cNvPr id="11" name="Picture 1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868" y="4929198"/>
            <a:ext cx="285720" cy="936205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4929190" y="1857364"/>
            <a:ext cx="337143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</a:rPr>
              <a:t>1). </a:t>
            </a:r>
            <a:r>
              <a:rPr lang="en-US" sz="3600" b="1" dirty="0" smtClean="0">
                <a:solidFill>
                  <a:srgbClr val="7030A0"/>
                </a:solidFill>
              </a:rPr>
              <a:t>4 </a:t>
            </a:r>
            <a:r>
              <a:rPr lang="en-US" sz="3600" b="1" dirty="0" err="1" smtClean="0">
                <a:solidFill>
                  <a:srgbClr val="7030A0"/>
                </a:solidFill>
              </a:rPr>
              <a:t>cos</a:t>
            </a:r>
            <a:r>
              <a:rPr lang="en-US" sz="3600" b="1" dirty="0" smtClean="0">
                <a:solidFill>
                  <a:srgbClr val="7030A0"/>
                </a:solidFill>
              </a:rPr>
              <a:t> (</a:t>
            </a:r>
            <a:r>
              <a:rPr lang="ru-RU" sz="3600" b="1" dirty="0" smtClean="0">
                <a:solidFill>
                  <a:srgbClr val="7030A0"/>
                </a:solidFill>
              </a:rPr>
              <a:t>3</a:t>
            </a:r>
            <a:r>
              <a:rPr lang="en-US" sz="3600" b="1" dirty="0" smtClean="0">
                <a:solidFill>
                  <a:srgbClr val="7030A0"/>
                </a:solidFill>
              </a:rPr>
              <a:t> </a:t>
            </a:r>
            <a:r>
              <a:rPr lang="ru-RU" sz="3600" b="1" dirty="0" smtClean="0">
                <a:solidFill>
                  <a:srgbClr val="7030A0"/>
                </a:solidFill>
              </a:rPr>
              <a:t>+</a:t>
            </a:r>
            <a:r>
              <a:rPr lang="en-US" sz="3600" b="1" dirty="0" smtClean="0">
                <a:solidFill>
                  <a:srgbClr val="7030A0"/>
                </a:solidFill>
              </a:rPr>
              <a:t> </a:t>
            </a:r>
            <a:r>
              <a:rPr lang="ru-RU" sz="3600" b="1" dirty="0" smtClean="0">
                <a:solidFill>
                  <a:srgbClr val="7030A0"/>
                </a:solidFill>
              </a:rPr>
              <a:t>4</a:t>
            </a:r>
            <a:r>
              <a:rPr lang="en-US" sz="3600" b="1" i="1" dirty="0" smtClean="0">
                <a:solidFill>
                  <a:srgbClr val="7030A0"/>
                </a:solidFill>
              </a:rPr>
              <a:t>x</a:t>
            </a:r>
            <a:r>
              <a:rPr lang="en-US" sz="3600" b="1" dirty="0" smtClean="0">
                <a:solidFill>
                  <a:srgbClr val="7030A0"/>
                </a:solidFill>
              </a:rPr>
              <a:t>)</a:t>
            </a:r>
            <a:endParaRPr lang="ru-RU" sz="3600" b="1" dirty="0">
              <a:solidFill>
                <a:srgbClr val="7030A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000628" y="2571744"/>
            <a:ext cx="344196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</a:rPr>
              <a:t>2). </a:t>
            </a:r>
            <a:r>
              <a:rPr lang="en-US" sz="3600" b="1" dirty="0" smtClean="0">
                <a:solidFill>
                  <a:srgbClr val="7030A0"/>
                </a:solidFill>
              </a:rPr>
              <a:t>-7 sin (</a:t>
            </a:r>
            <a:r>
              <a:rPr lang="ru-RU" sz="3600" b="1" dirty="0" smtClean="0">
                <a:solidFill>
                  <a:srgbClr val="7030A0"/>
                </a:solidFill>
              </a:rPr>
              <a:t>7</a:t>
            </a:r>
            <a:r>
              <a:rPr lang="en-US" sz="3600" b="1" i="1" dirty="0" smtClean="0">
                <a:solidFill>
                  <a:srgbClr val="7030A0"/>
                </a:solidFill>
              </a:rPr>
              <a:t>x </a:t>
            </a:r>
            <a:r>
              <a:rPr lang="ru-RU" sz="3600" b="1" i="1" dirty="0" smtClean="0">
                <a:solidFill>
                  <a:srgbClr val="7030A0"/>
                </a:solidFill>
              </a:rPr>
              <a:t>– </a:t>
            </a:r>
            <a:r>
              <a:rPr lang="ru-RU" sz="3600" b="1" dirty="0" smtClean="0">
                <a:solidFill>
                  <a:srgbClr val="7030A0"/>
                </a:solidFill>
              </a:rPr>
              <a:t>3</a:t>
            </a:r>
            <a:r>
              <a:rPr lang="en-US" sz="3600" b="1" dirty="0" smtClean="0">
                <a:solidFill>
                  <a:srgbClr val="7030A0"/>
                </a:solidFill>
              </a:rPr>
              <a:t>)</a:t>
            </a:r>
            <a:endParaRPr lang="ru-RU" sz="3600" b="1" dirty="0">
              <a:solidFill>
                <a:srgbClr val="7030A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000628" y="3286124"/>
            <a:ext cx="386516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</a:rPr>
              <a:t>3). </a:t>
            </a:r>
            <a:r>
              <a:rPr lang="en-US" sz="3600" b="1" dirty="0" smtClean="0">
                <a:solidFill>
                  <a:srgbClr val="7030A0"/>
                </a:solidFill>
              </a:rPr>
              <a:t>– 3 sin (15</a:t>
            </a:r>
            <a:r>
              <a:rPr lang="en-US" sz="3600" b="1" i="1" dirty="0" smtClean="0">
                <a:solidFill>
                  <a:srgbClr val="7030A0"/>
                </a:solidFill>
              </a:rPr>
              <a:t>x – </a:t>
            </a:r>
            <a:r>
              <a:rPr lang="en-US" sz="3600" b="1" dirty="0" smtClean="0">
                <a:solidFill>
                  <a:srgbClr val="7030A0"/>
                </a:solidFill>
              </a:rPr>
              <a:t>2)</a:t>
            </a:r>
            <a:endParaRPr lang="ru-RU" sz="3600" b="1" dirty="0">
              <a:solidFill>
                <a:srgbClr val="7030A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000628" y="4000504"/>
            <a:ext cx="325602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 smtClean="0">
                <a:solidFill>
                  <a:srgbClr val="7030A0"/>
                </a:solidFill>
              </a:rPr>
              <a:t>4</a:t>
            </a:r>
            <a:r>
              <a:rPr lang="ru-RU" sz="3600" b="1" dirty="0" smtClean="0">
                <a:solidFill>
                  <a:srgbClr val="7030A0"/>
                </a:solidFill>
              </a:rPr>
              <a:t>). </a:t>
            </a:r>
            <a:r>
              <a:rPr lang="en-US" sz="3600" b="1" dirty="0" smtClean="0">
                <a:solidFill>
                  <a:srgbClr val="7030A0"/>
                </a:solidFill>
              </a:rPr>
              <a:t>3 </a:t>
            </a:r>
            <a:r>
              <a:rPr lang="en-US" sz="3600" b="1" dirty="0" err="1" smtClean="0">
                <a:solidFill>
                  <a:srgbClr val="7030A0"/>
                </a:solidFill>
              </a:rPr>
              <a:t>cos</a:t>
            </a:r>
            <a:r>
              <a:rPr lang="en-US" sz="3600" b="1" dirty="0" smtClean="0">
                <a:solidFill>
                  <a:srgbClr val="7030A0"/>
                </a:solidFill>
              </a:rPr>
              <a:t> (</a:t>
            </a:r>
            <a:r>
              <a:rPr lang="en-US" sz="3600" b="1" i="1" dirty="0" smtClean="0">
                <a:solidFill>
                  <a:srgbClr val="7030A0"/>
                </a:solidFill>
              </a:rPr>
              <a:t>x +    </a:t>
            </a:r>
            <a:r>
              <a:rPr lang="en-US" sz="3600" b="1" dirty="0" smtClean="0">
                <a:solidFill>
                  <a:srgbClr val="7030A0"/>
                </a:solidFill>
              </a:rPr>
              <a:t>)</a:t>
            </a:r>
            <a:endParaRPr lang="ru-RU" sz="3600" b="1" dirty="0">
              <a:solidFill>
                <a:srgbClr val="7030A0"/>
              </a:solidFill>
            </a:endParaRPr>
          </a:p>
        </p:txBody>
      </p:sp>
      <p:pic>
        <p:nvPicPr>
          <p:cNvPr id="16" name="Picture 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72396" y="3857628"/>
            <a:ext cx="305229" cy="1000131"/>
          </a:xfrm>
          <a:prstGeom prst="rect">
            <a:avLst/>
          </a:prstGeom>
          <a:noFill/>
        </p:spPr>
      </p:pic>
      <p:sp>
        <p:nvSpPr>
          <p:cNvPr id="17" name="Прямоугольник 16"/>
          <p:cNvSpPr/>
          <p:nvPr/>
        </p:nvSpPr>
        <p:spPr>
          <a:xfrm>
            <a:off x="5072066" y="5000636"/>
            <a:ext cx="344196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 smtClean="0">
                <a:solidFill>
                  <a:srgbClr val="7030A0"/>
                </a:solidFill>
              </a:rPr>
              <a:t>5</a:t>
            </a:r>
            <a:r>
              <a:rPr lang="ru-RU" sz="3600" b="1" dirty="0" smtClean="0">
                <a:solidFill>
                  <a:srgbClr val="7030A0"/>
                </a:solidFill>
              </a:rPr>
              <a:t>). </a:t>
            </a:r>
            <a:r>
              <a:rPr lang="en-US" sz="3600" b="1" dirty="0" smtClean="0">
                <a:solidFill>
                  <a:srgbClr val="7030A0"/>
                </a:solidFill>
              </a:rPr>
              <a:t>8 sin (2</a:t>
            </a:r>
            <a:r>
              <a:rPr lang="en-US" sz="3600" b="1" i="1" dirty="0" smtClean="0">
                <a:solidFill>
                  <a:srgbClr val="7030A0"/>
                </a:solidFill>
              </a:rPr>
              <a:t>x -     </a:t>
            </a:r>
            <a:r>
              <a:rPr lang="en-US" sz="3600" b="1" dirty="0" smtClean="0">
                <a:solidFill>
                  <a:srgbClr val="7030A0"/>
                </a:solidFill>
              </a:rPr>
              <a:t>)</a:t>
            </a:r>
            <a:endParaRPr lang="ru-RU" sz="3600" b="1" dirty="0">
              <a:solidFill>
                <a:srgbClr val="7030A0"/>
              </a:solidFill>
            </a:endParaRPr>
          </a:p>
        </p:txBody>
      </p:sp>
      <p:pic>
        <p:nvPicPr>
          <p:cNvPr id="18" name="Picture 13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15272" y="5000636"/>
            <a:ext cx="428629" cy="797709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14290"/>
            <a:ext cx="461504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C00000"/>
                </a:solidFill>
              </a:rPr>
              <a:t>Домашнее задание:</a:t>
            </a: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465373">
            <a:off x="657705" y="1268173"/>
            <a:ext cx="1641224" cy="25688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3286116" y="1071546"/>
            <a:ext cx="507209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</a:rPr>
              <a:t>    1) </a:t>
            </a:r>
            <a:r>
              <a:rPr lang="ru-RU" sz="3600" b="1" i="1" dirty="0" smtClean="0">
                <a:solidFill>
                  <a:schemeClr val="tx2">
                    <a:lumMod val="50000"/>
                  </a:schemeClr>
                </a:solidFill>
              </a:rPr>
              <a:t>стр.333, вывод формулы  производной функции</a:t>
            </a:r>
            <a:r>
              <a:rPr lang="ru-RU" sz="3600" b="1" i="1" dirty="0" smtClean="0">
                <a:solidFill>
                  <a:srgbClr val="C00000"/>
                </a:solidFill>
              </a:rPr>
              <a:t> </a:t>
            </a:r>
            <a:r>
              <a:rPr lang="en-US" sz="3600" b="1" i="1" dirty="0" smtClean="0">
                <a:solidFill>
                  <a:srgbClr val="C00000"/>
                </a:solidFill>
              </a:rPr>
              <a:t>f(x) = sin x</a:t>
            </a:r>
            <a:endParaRPr lang="ru-RU" sz="3600" b="1" i="1" dirty="0" smtClean="0">
              <a:solidFill>
                <a:srgbClr val="C00000"/>
              </a:solidFill>
            </a:endParaRPr>
          </a:p>
          <a:p>
            <a:endParaRPr lang="ru-RU" b="1" i="1" dirty="0" smtClean="0">
              <a:solidFill>
                <a:srgbClr val="C00000"/>
              </a:solidFill>
            </a:endParaRPr>
          </a:p>
          <a:p>
            <a:r>
              <a:rPr lang="ru-RU" sz="3600" b="1" i="1" dirty="0" smtClean="0">
                <a:solidFill>
                  <a:srgbClr val="C00000"/>
                </a:solidFill>
              </a:rPr>
              <a:t>     2) </a:t>
            </a:r>
            <a:r>
              <a:rPr lang="ru-RU" sz="3600" b="1" i="1" dirty="0" smtClean="0">
                <a:solidFill>
                  <a:schemeClr val="tx2">
                    <a:lumMod val="50000"/>
                  </a:schemeClr>
                </a:solidFill>
              </a:rPr>
              <a:t>№ 42.2</a:t>
            </a:r>
            <a:endParaRPr lang="ru-RU" sz="3600" b="1" i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4357694"/>
            <a:ext cx="6837412" cy="1227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214290"/>
            <a:ext cx="8715436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400" b="1" i="1" dirty="0" smtClean="0">
                <a:solidFill>
                  <a:srgbClr val="C00000"/>
                </a:solidFill>
              </a:rPr>
              <a:t>Производные тригонометрических</a:t>
            </a:r>
            <a:endParaRPr lang="en-US" sz="3400" b="1" i="1" dirty="0" smtClean="0">
              <a:solidFill>
                <a:srgbClr val="C00000"/>
              </a:solidFill>
            </a:endParaRPr>
          </a:p>
          <a:p>
            <a:r>
              <a:rPr lang="ru-RU" sz="3400" b="1" i="1" dirty="0" smtClean="0">
                <a:solidFill>
                  <a:srgbClr val="C00000"/>
                </a:solidFill>
              </a:rPr>
              <a:t>                                          и сложных функций</a:t>
            </a:r>
            <a:endParaRPr lang="ru-RU" sz="3400" b="1" i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42910" y="1357298"/>
            <a:ext cx="4429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0070C0"/>
                </a:solidFill>
              </a:rPr>
              <a:t>Что узнали на уроке?</a:t>
            </a:r>
            <a:endParaRPr lang="ru-RU" sz="3200" b="1" i="1" dirty="0">
              <a:solidFill>
                <a:srgbClr val="0070C0"/>
              </a:solidFill>
            </a:endParaRPr>
          </a:p>
        </p:txBody>
      </p:sp>
      <p:sp>
        <p:nvSpPr>
          <p:cNvPr id="4" name="Rectangle 14"/>
          <p:cNvSpPr>
            <a:spLocks noChangeArrowheads="1"/>
          </p:cNvSpPr>
          <p:nvPr/>
        </p:nvSpPr>
        <p:spPr bwMode="auto">
          <a:xfrm>
            <a:off x="2143108" y="1928802"/>
            <a:ext cx="4357686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800" b="1" i="0" u="none" strike="noStrike" cap="none" normalizeH="0" baseline="0" dirty="0" smtClean="0">
                <a:ln>
                  <a:noFill/>
                </a:ln>
                <a:solidFill>
                  <a:srgbClr val="63242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(sin </a:t>
            </a:r>
            <a:r>
              <a:rPr kumimoji="0" lang="en-US" sz="4800" b="1" i="1" u="none" strike="noStrike" cap="none" normalizeH="0" baseline="0" dirty="0" smtClean="0">
                <a:ln>
                  <a:noFill/>
                </a:ln>
                <a:solidFill>
                  <a:srgbClr val="63242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x</a:t>
            </a:r>
            <a:r>
              <a:rPr kumimoji="0" lang="en-US" sz="4800" b="1" i="0" u="none" strike="noStrike" cap="none" normalizeH="0" baseline="0" dirty="0" smtClean="0">
                <a:ln>
                  <a:noFill/>
                </a:ln>
                <a:solidFill>
                  <a:srgbClr val="63242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)ˊ = cos </a:t>
            </a:r>
            <a:r>
              <a:rPr kumimoji="0" lang="en-US" sz="4800" b="1" i="1" u="none" strike="noStrike" cap="none" normalizeH="0" baseline="0" dirty="0" smtClean="0">
                <a:ln>
                  <a:noFill/>
                </a:ln>
                <a:solidFill>
                  <a:srgbClr val="63242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x</a:t>
            </a:r>
            <a:endParaRPr kumimoji="0" lang="en-US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857356" y="2643182"/>
            <a:ext cx="464347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dirty="0" smtClean="0">
                <a:solidFill>
                  <a:schemeClr val="accent1">
                    <a:lumMod val="50000"/>
                  </a:schemeClr>
                </a:solidFill>
              </a:rPr>
              <a:t>(cos </a:t>
            </a:r>
            <a:r>
              <a:rPr lang="en-US" sz="4800" b="1" i="1" dirty="0" smtClean="0">
                <a:solidFill>
                  <a:schemeClr val="accent1">
                    <a:lumMod val="50000"/>
                  </a:schemeClr>
                </a:solidFill>
              </a:rPr>
              <a:t>x</a:t>
            </a:r>
            <a:r>
              <a:rPr lang="en-US" sz="4800" b="1" dirty="0" smtClean="0">
                <a:solidFill>
                  <a:schemeClr val="accent1">
                    <a:lumMod val="50000"/>
                  </a:schemeClr>
                </a:solidFill>
              </a:rPr>
              <a:t>)ˊ =  ̶  sin </a:t>
            </a:r>
            <a:r>
              <a:rPr lang="en-US" sz="4800" b="1" i="1" dirty="0" smtClean="0">
                <a:solidFill>
                  <a:schemeClr val="accent1">
                    <a:lumMod val="50000"/>
                  </a:schemeClr>
                </a:solidFill>
              </a:rPr>
              <a:t>x</a:t>
            </a:r>
            <a:endParaRPr lang="ru-RU" sz="48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3571876"/>
            <a:ext cx="35719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5400" b="1" i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(f</a:t>
            </a:r>
            <a:r>
              <a:rPr lang="ru-RU" sz="5400" b="1" i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</a:t>
            </a:r>
            <a:r>
              <a:rPr lang="en-US" sz="5400" b="1" i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g(x))</a:t>
            </a:r>
            <a:r>
              <a:rPr lang="ru-RU" sz="5400" b="1" i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r>
              <a:rPr lang="en-US" sz="54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ˊ</a:t>
            </a:r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= </a:t>
            </a:r>
            <a:endParaRPr lang="ru-RU" sz="540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000496" y="3500438"/>
            <a:ext cx="30003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54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</a:t>
            </a:r>
            <a:r>
              <a:rPr lang="ru-RU" sz="54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ˊ(</a:t>
            </a:r>
            <a:r>
              <a:rPr lang="en-US" sz="54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g(x)</a:t>
            </a:r>
            <a:r>
              <a:rPr lang="ru-RU" sz="54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r>
              <a:rPr lang="en-US" sz="5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·</a:t>
            </a:r>
            <a:r>
              <a:rPr lang="ru-RU" sz="5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sz="5400" dirty="0" smtClean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643702" y="3500438"/>
            <a:ext cx="203132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i="1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</a:t>
            </a:r>
            <a:r>
              <a:rPr lang="en-US" sz="5400" b="1" i="1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g(x)</a:t>
            </a:r>
            <a:r>
              <a:rPr lang="ru-RU" sz="5400" b="1" i="1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r>
              <a:rPr lang="en-US" sz="5400" b="1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ˊ</a:t>
            </a:r>
            <a:endParaRPr lang="ru-RU" sz="5400" dirty="0">
              <a:solidFill>
                <a:srgbClr val="7030A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1472" y="4643446"/>
            <a:ext cx="33575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0070C0"/>
                </a:solidFill>
              </a:rPr>
              <a:t>Чему научились?</a:t>
            </a:r>
            <a:endParaRPr lang="ru-RU" sz="3200" b="1" i="1" dirty="0">
              <a:solidFill>
                <a:srgbClr val="0070C0"/>
              </a:solidFill>
            </a:endParaRPr>
          </a:p>
        </p:txBody>
      </p:sp>
      <p:pic>
        <p:nvPicPr>
          <p:cNvPr id="10" name="Рисунок 9" descr="Спасибо!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9322" y="4446992"/>
            <a:ext cx="2905124" cy="2178844"/>
          </a:xfrm>
          <a:prstGeom prst="rect">
            <a:avLst/>
          </a:prstGeom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ункция и производные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" y="381000"/>
            <a:ext cx="8128000" cy="6096000"/>
          </a:xfrm>
          <a:prstGeom prst="rect">
            <a:avLst/>
          </a:prstGeom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СИНУС Screenshot-2018-2-21 Построение графиков онлайн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1285860"/>
            <a:ext cx="8393095" cy="1527146"/>
          </a:xfrm>
          <a:prstGeom prst="rect">
            <a:avLst/>
          </a:prstGeom>
        </p:spPr>
      </p:pic>
      <p:pic>
        <p:nvPicPr>
          <p:cNvPr id="4" name="Рисунок 3" descr="КОСИНУС Screenshot-2018-2-21 Построение графиков онлайн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3500438"/>
            <a:ext cx="8393062" cy="1558712"/>
          </a:xfrm>
          <a:prstGeom prst="rect">
            <a:avLst/>
          </a:prstGeom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инус и косинус - копия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928670"/>
            <a:ext cx="8501090" cy="451168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4282" y="214290"/>
            <a:ext cx="892971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400" b="1" i="1" dirty="0" smtClean="0">
                <a:solidFill>
                  <a:srgbClr val="C00000"/>
                </a:solidFill>
              </a:rPr>
              <a:t>Производные тригонометрических функций</a:t>
            </a:r>
            <a:endParaRPr lang="ru-RU" sz="3400" b="1" i="1" dirty="0">
              <a:solidFill>
                <a:srgbClr val="C00000"/>
              </a:solidFill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936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1074738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1485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0" y="1485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0" y="5715016"/>
            <a:ext cx="4357686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800" b="1" i="0" u="none" strike="noStrike" cap="none" normalizeH="0" baseline="0" dirty="0" smtClean="0">
                <a:ln>
                  <a:noFill/>
                </a:ln>
                <a:solidFill>
                  <a:srgbClr val="63242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(sin </a:t>
            </a:r>
            <a:r>
              <a:rPr kumimoji="0" lang="en-US" sz="4800" b="1" i="1" u="none" strike="noStrike" cap="none" normalizeH="0" baseline="0" dirty="0" smtClean="0">
                <a:ln>
                  <a:noFill/>
                </a:ln>
                <a:solidFill>
                  <a:srgbClr val="63242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x</a:t>
            </a:r>
            <a:r>
              <a:rPr kumimoji="0" lang="en-US" sz="4800" b="1" i="0" u="none" strike="noStrike" cap="none" normalizeH="0" baseline="0" dirty="0" smtClean="0">
                <a:ln>
                  <a:noFill/>
                </a:ln>
                <a:solidFill>
                  <a:srgbClr val="63242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)ˊ = cos </a:t>
            </a:r>
            <a:r>
              <a:rPr kumimoji="0" lang="en-US" sz="4800" b="1" i="1" u="none" strike="noStrike" cap="none" normalizeH="0" baseline="0" dirty="0" smtClean="0">
                <a:ln>
                  <a:noFill/>
                </a:ln>
                <a:solidFill>
                  <a:srgbClr val="63242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x</a:t>
            </a:r>
            <a:endParaRPr kumimoji="0" lang="en-US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500530" y="5715016"/>
            <a:ext cx="464347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dirty="0" smtClean="0">
                <a:solidFill>
                  <a:schemeClr val="accent1">
                    <a:lumMod val="50000"/>
                  </a:schemeClr>
                </a:solidFill>
              </a:rPr>
              <a:t>(cos </a:t>
            </a:r>
            <a:r>
              <a:rPr lang="en-US" sz="4800" b="1" i="1" dirty="0" smtClean="0">
                <a:solidFill>
                  <a:schemeClr val="accent1">
                    <a:lumMod val="50000"/>
                  </a:schemeClr>
                </a:solidFill>
              </a:rPr>
              <a:t>x</a:t>
            </a:r>
            <a:r>
              <a:rPr lang="en-US" sz="4800" b="1" dirty="0" smtClean="0">
                <a:solidFill>
                  <a:schemeClr val="accent1">
                    <a:lumMod val="50000"/>
                  </a:schemeClr>
                </a:solidFill>
              </a:rPr>
              <a:t>)ˊ =  ̶  sin </a:t>
            </a:r>
            <a:r>
              <a:rPr lang="en-US" sz="4800" b="1" i="1" dirty="0" smtClean="0">
                <a:solidFill>
                  <a:schemeClr val="accent1">
                    <a:lumMod val="50000"/>
                  </a:schemeClr>
                </a:solidFill>
              </a:rPr>
              <a:t>x</a:t>
            </a:r>
            <a:endParaRPr lang="ru-RU" sz="48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8" grpId="0"/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465373">
            <a:off x="586267" y="696668"/>
            <a:ext cx="1641224" cy="25688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43174" y="357166"/>
            <a:ext cx="6254970" cy="3176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3" y="3857628"/>
            <a:ext cx="5242491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6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81584" y="4071942"/>
            <a:ext cx="2465843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857224" y="5143512"/>
            <a:ext cx="75009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</a:rPr>
              <a:t>Дома: </a:t>
            </a:r>
            <a:r>
              <a:rPr lang="ru-RU" sz="3600" b="1" i="1" dirty="0" smtClean="0">
                <a:solidFill>
                  <a:schemeClr val="tx2">
                    <a:lumMod val="50000"/>
                  </a:schemeClr>
                </a:solidFill>
              </a:rPr>
              <a:t>стр.333, вывод формулы  производной функции</a:t>
            </a:r>
            <a:r>
              <a:rPr lang="ru-RU" sz="3600" b="1" i="1" dirty="0" smtClean="0">
                <a:solidFill>
                  <a:srgbClr val="C00000"/>
                </a:solidFill>
              </a:rPr>
              <a:t> </a:t>
            </a:r>
            <a:r>
              <a:rPr lang="en-US" sz="3600" b="1" i="1" dirty="0" smtClean="0">
                <a:solidFill>
                  <a:srgbClr val="C00000"/>
                </a:solidFill>
              </a:rPr>
              <a:t>f(x) = sin x</a:t>
            </a:r>
            <a:endParaRPr lang="ru-RU" sz="36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Лагранж фото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214290"/>
            <a:ext cx="2928958" cy="364669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000496" y="285728"/>
            <a:ext cx="400052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i="1" dirty="0" smtClean="0">
                <a:solidFill>
                  <a:srgbClr val="C00000"/>
                </a:solidFill>
              </a:rPr>
              <a:t>Жозеф Луи ЛАГРАНЖ</a:t>
            </a:r>
            <a:endParaRPr lang="ru-RU" sz="5400" b="1" i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6248" y="2071678"/>
            <a:ext cx="371477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000" b="1" dirty="0" smtClean="0">
                <a:solidFill>
                  <a:schemeClr val="accent3">
                    <a:lumMod val="50000"/>
                  </a:schemeClr>
                </a:solidFill>
              </a:rPr>
              <a:t>1736 – 1813</a:t>
            </a:r>
            <a:endParaRPr lang="ru-RU" sz="50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14942" y="3000372"/>
            <a:ext cx="50006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i="1" dirty="0" smtClean="0">
                <a:solidFill>
                  <a:srgbClr val="002060"/>
                </a:solidFill>
              </a:rPr>
              <a:t>f</a:t>
            </a:r>
            <a:endParaRPr lang="ru-RU" sz="8000" i="1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15008" y="2857496"/>
            <a:ext cx="1428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>
                <a:solidFill>
                  <a:schemeClr val="accent1">
                    <a:lumMod val="50000"/>
                  </a:schemeClr>
                </a:solidFill>
              </a:rPr>
              <a:t>ˊ</a:t>
            </a:r>
            <a:endParaRPr lang="ru-RU" sz="9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00760" y="3071810"/>
            <a:ext cx="14287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 smtClean="0">
                <a:solidFill>
                  <a:schemeClr val="accent1">
                    <a:lumMod val="50000"/>
                  </a:schemeClr>
                </a:solidFill>
              </a:rPr>
              <a:t>(</a:t>
            </a:r>
            <a:r>
              <a:rPr lang="en-US" sz="8000" i="1" dirty="0" smtClean="0">
                <a:solidFill>
                  <a:schemeClr val="accent1">
                    <a:lumMod val="50000"/>
                  </a:schemeClr>
                </a:solidFill>
              </a:rPr>
              <a:t>x</a:t>
            </a:r>
            <a:r>
              <a:rPr lang="en-US" sz="8000" dirty="0" smtClean="0">
                <a:solidFill>
                  <a:schemeClr val="accent1">
                    <a:lumMod val="50000"/>
                  </a:schemeClr>
                </a:solidFill>
              </a:rPr>
              <a:t>)</a:t>
            </a:r>
            <a:endParaRPr lang="ru-RU" sz="8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0034" y="4500570"/>
            <a:ext cx="800105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i="1" dirty="0" smtClean="0"/>
              <a:t>	</a:t>
            </a:r>
            <a:r>
              <a:rPr lang="ru-RU" sz="4400" b="1" i="1" dirty="0" smtClean="0">
                <a:solidFill>
                  <a:srgbClr val="C00000"/>
                </a:solidFill>
              </a:rPr>
              <a:t>«Я сделал своё дело… Я никогда </a:t>
            </a:r>
            <a:r>
              <a:rPr lang="en-US" sz="4400" b="1" i="1" dirty="0" smtClean="0">
                <a:solidFill>
                  <a:srgbClr val="C00000"/>
                </a:solidFill>
              </a:rPr>
              <a:t> </a:t>
            </a:r>
            <a:r>
              <a:rPr lang="ru-RU" sz="4400" b="1" i="1" dirty="0" smtClean="0">
                <a:solidFill>
                  <a:srgbClr val="C00000"/>
                </a:solidFill>
              </a:rPr>
              <a:t>никого не ненавидел, и не делал никому зла»</a:t>
            </a:r>
            <a:endParaRPr lang="ru-RU" sz="44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57158" y="285728"/>
            <a:ext cx="5143536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5000" b="1" i="0" u="none" strike="noStrike" cap="none" normalizeH="0" baseline="0" dirty="0" smtClean="0">
                <a:ln>
                  <a:noFill/>
                </a:ln>
                <a:solidFill>
                  <a:srgbClr val="63242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(sin</a:t>
            </a:r>
            <a:r>
              <a:rPr kumimoji="0" lang="ru-RU" sz="5000" b="1" i="0" u="none" strike="noStrike" cap="none" normalizeH="0" baseline="0" dirty="0" smtClean="0">
                <a:ln>
                  <a:noFill/>
                </a:ln>
                <a:solidFill>
                  <a:srgbClr val="63242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</a:t>
            </a:r>
            <a:r>
              <a:rPr kumimoji="0" lang="en-US" sz="5000" b="1" i="0" u="none" strike="noStrike" cap="none" normalizeH="0" baseline="0" dirty="0" smtClean="0">
                <a:ln>
                  <a:noFill/>
                </a:ln>
                <a:solidFill>
                  <a:srgbClr val="63242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5000" b="1" i="0" u="none" strike="noStrike" cap="none" normalizeH="0" baseline="0" dirty="0" smtClean="0">
                <a:ln>
                  <a:noFill/>
                </a:ln>
                <a:solidFill>
                  <a:srgbClr val="63242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en-US" sz="5000" b="1" i="1" u="none" strike="noStrike" cap="none" normalizeH="0" baseline="0" dirty="0" smtClean="0">
                <a:ln>
                  <a:noFill/>
                </a:ln>
                <a:solidFill>
                  <a:srgbClr val="63242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x</a:t>
            </a:r>
            <a:r>
              <a:rPr kumimoji="0" lang="ru-RU" sz="5000" b="1" i="0" u="none" strike="noStrike" cap="none" normalizeH="0" baseline="0" dirty="0" smtClean="0">
                <a:ln>
                  <a:noFill/>
                </a:ln>
                <a:solidFill>
                  <a:srgbClr val="63242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+ 1</a:t>
            </a:r>
            <a:r>
              <a:rPr kumimoji="0" lang="en-US" sz="5000" b="1" i="0" u="none" strike="noStrike" cap="none" normalizeH="0" baseline="0" dirty="0" smtClean="0">
                <a:ln>
                  <a:noFill/>
                </a:ln>
                <a:solidFill>
                  <a:srgbClr val="63242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r>
              <a:rPr kumimoji="0" lang="ru-RU" sz="5000" b="1" i="0" u="none" strike="noStrike" cap="none" normalizeH="0" baseline="0" dirty="0" smtClean="0">
                <a:ln>
                  <a:noFill/>
                </a:ln>
                <a:solidFill>
                  <a:srgbClr val="63242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r>
              <a:rPr kumimoji="0" lang="en-US" sz="5000" b="1" i="0" u="none" strike="noStrike" cap="none" normalizeH="0" baseline="0" dirty="0" smtClean="0">
                <a:ln>
                  <a:noFill/>
                </a:ln>
                <a:solidFill>
                  <a:srgbClr val="63242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ˊ</a:t>
            </a:r>
            <a:r>
              <a:rPr kumimoji="0" lang="ru-RU" sz="5000" b="1" i="0" u="none" strike="noStrike" cap="none" normalizeH="0" baseline="0" dirty="0" smtClean="0">
                <a:ln>
                  <a:noFill/>
                </a:ln>
                <a:solidFill>
                  <a:srgbClr val="63242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= ?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16110202-Русская-традиция-матрешк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8860" y="1357298"/>
            <a:ext cx="3806216" cy="4879764"/>
          </a:xfrm>
          <a:prstGeom prst="rect">
            <a:avLst/>
          </a:prstGeom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976" y="214290"/>
            <a:ext cx="592935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000" b="1" i="1" dirty="0" smtClean="0">
                <a:solidFill>
                  <a:srgbClr val="C00000"/>
                </a:solidFill>
              </a:rPr>
              <a:t>Сложная функция </a:t>
            </a:r>
            <a:endParaRPr lang="ru-RU" sz="5000" b="1" i="1" dirty="0">
              <a:solidFill>
                <a:srgbClr val="C00000"/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214282" y="928670"/>
            <a:ext cx="1928794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ru-RU" sz="5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</a:t>
            </a:r>
            <a:r>
              <a:rPr kumimoji="0" lang="ru-RU" sz="5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+ 1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1357290" y="1714488"/>
            <a:ext cx="2500330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(2</a:t>
            </a:r>
            <a:r>
              <a:rPr kumimoji="0" lang="ru-RU" sz="50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</a:t>
            </a:r>
            <a:r>
              <a:rPr kumimoji="0" lang="ru-RU" sz="5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+ 1)</a:t>
            </a:r>
            <a:r>
              <a:rPr kumimoji="0" lang="ru-RU" sz="5000" b="1" i="0" u="none" strike="noStrike" cap="none" normalizeH="0" baseline="3000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3214678" y="2643182"/>
            <a:ext cx="3786214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50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sin </a:t>
            </a:r>
            <a:r>
              <a:rPr kumimoji="0" lang="ru-RU" sz="50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(2</a:t>
            </a:r>
            <a:r>
              <a:rPr kumimoji="0" lang="ru-RU" sz="50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</a:t>
            </a:r>
            <a:r>
              <a:rPr kumimoji="0" lang="ru-RU" sz="50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+ 1)</a:t>
            </a:r>
            <a:r>
              <a:rPr kumimoji="0" lang="ru-RU" sz="5000" b="1" i="0" u="none" strike="noStrike" cap="none" normalizeH="0" baseline="3000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9463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9462" name="Picture 6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3429000"/>
            <a:ext cx="3611563" cy="1676400"/>
          </a:xfrm>
          <a:prstGeom prst="rect">
            <a:avLst/>
          </a:prstGeom>
          <a:noFill/>
        </p:spPr>
      </p:pic>
      <p:sp>
        <p:nvSpPr>
          <p:cNvPr id="19466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9467" name="Rectangle 11"/>
          <p:cNvSpPr>
            <a:spLocks noChangeArrowheads="1"/>
          </p:cNvSpPr>
          <p:nvPr/>
        </p:nvSpPr>
        <p:spPr bwMode="auto">
          <a:xfrm>
            <a:off x="0" y="28194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469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9468" name="Picture 1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29124" y="4143380"/>
            <a:ext cx="4098925" cy="2362200"/>
          </a:xfrm>
          <a:prstGeom prst="rect">
            <a:avLst/>
          </a:prstGeom>
          <a:noFill/>
        </p:spPr>
      </p:pic>
      <p:sp>
        <p:nvSpPr>
          <p:cNvPr id="19470" name="Rectangle 14"/>
          <p:cNvSpPr>
            <a:spLocks noChangeArrowheads="1"/>
          </p:cNvSpPr>
          <p:nvPr/>
        </p:nvSpPr>
        <p:spPr bwMode="auto">
          <a:xfrm>
            <a:off x="0" y="28194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9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19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19457" grpId="0"/>
      <p:bldP spid="1945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357166"/>
            <a:ext cx="750099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 smtClean="0">
                <a:solidFill>
                  <a:srgbClr val="C00000"/>
                </a:solidFill>
              </a:rPr>
              <a:t>Производная сложной  функции</a:t>
            </a:r>
            <a:endParaRPr lang="ru-RU" sz="4000" b="1" i="1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2714620"/>
            <a:ext cx="51435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54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(sin</a:t>
            </a:r>
            <a:r>
              <a:rPr lang="ru-RU" sz="54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(2</a:t>
            </a:r>
            <a:r>
              <a:rPr lang="en-US" sz="54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x</a:t>
            </a:r>
            <a:r>
              <a:rPr lang="ru-RU" sz="54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+ 1</a:t>
            </a:r>
            <a:r>
              <a:rPr lang="en-US" sz="54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r>
              <a:rPr lang="ru-RU" sz="54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r>
              <a:rPr lang="en-US" sz="54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ˊ</a:t>
            </a:r>
            <a:r>
              <a:rPr lang="ru-RU" sz="54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= </a:t>
            </a:r>
            <a:endParaRPr lang="ru-RU" sz="5400" dirty="0" smtClean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357158" y="3929066"/>
            <a:ext cx="471490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5400" b="1" i="0" u="none" strike="noStrike" cap="none" normalizeH="0" baseline="0" dirty="0" smtClean="0">
                <a:ln>
                  <a:noFill/>
                </a:ln>
                <a:solidFill>
                  <a:srgbClr val="63242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= </a:t>
            </a:r>
            <a:r>
              <a:rPr kumimoji="0" lang="en-US" sz="54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(cos </a:t>
            </a: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(2</a:t>
            </a:r>
            <a:r>
              <a:rPr kumimoji="0" lang="en-US" sz="5400" b="1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x</a:t>
            </a: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+ 1</a:t>
            </a:r>
            <a:r>
              <a:rPr kumimoji="0" lang="en-US" sz="54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857752" y="3929066"/>
            <a:ext cx="397416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b="1" dirty="0" smtClean="0">
                <a:solidFill>
                  <a:schemeClr val="accent4">
                    <a:lumMod val="50000"/>
                  </a:schemeClr>
                </a:solidFill>
              </a:rPr>
              <a:t>· ( 2</a:t>
            </a:r>
            <a:r>
              <a:rPr lang="en-US" sz="5400" b="1" i="1" dirty="0" smtClean="0">
                <a:solidFill>
                  <a:schemeClr val="accent4">
                    <a:lumMod val="50000"/>
                  </a:schemeClr>
                </a:solidFill>
              </a:rPr>
              <a:t>x</a:t>
            </a:r>
            <a:r>
              <a:rPr lang="en-US" sz="5400" b="1" dirty="0" smtClean="0">
                <a:solidFill>
                  <a:schemeClr val="accent4">
                    <a:lumMod val="50000"/>
                  </a:schemeClr>
                </a:solidFill>
              </a:rPr>
              <a:t> + 1)ˊ = </a:t>
            </a:r>
            <a:endParaRPr lang="ru-RU" sz="54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1285860"/>
            <a:ext cx="35719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5400" b="1" i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(f</a:t>
            </a:r>
            <a:r>
              <a:rPr lang="ru-RU" sz="5400" b="1" i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</a:t>
            </a:r>
            <a:r>
              <a:rPr lang="en-US" sz="5400" b="1" i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g(x))</a:t>
            </a:r>
            <a:r>
              <a:rPr lang="ru-RU" sz="5400" b="1" i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r>
              <a:rPr lang="en-US" sz="54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ˊ</a:t>
            </a:r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= </a:t>
            </a:r>
            <a:endParaRPr lang="ru-RU" sz="540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786182" y="1285860"/>
            <a:ext cx="30003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54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</a:t>
            </a:r>
            <a:r>
              <a:rPr lang="ru-RU" sz="54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ˊ(</a:t>
            </a:r>
            <a:r>
              <a:rPr lang="en-US" sz="54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g(x)</a:t>
            </a:r>
            <a:r>
              <a:rPr lang="ru-RU" sz="54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r>
              <a:rPr lang="en-US" sz="5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·</a:t>
            </a:r>
            <a:r>
              <a:rPr lang="ru-RU" sz="5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sz="5400" dirty="0" smtClean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357950" y="1285860"/>
            <a:ext cx="203132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i="1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</a:t>
            </a:r>
            <a:r>
              <a:rPr lang="en-US" sz="5400" b="1" i="1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g(x)</a:t>
            </a:r>
            <a:r>
              <a:rPr lang="ru-RU" sz="5400" b="1" i="1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r>
              <a:rPr lang="en-US" sz="5400" b="1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ˊ</a:t>
            </a:r>
            <a:endParaRPr lang="ru-RU" sz="5400" dirty="0">
              <a:solidFill>
                <a:srgbClr val="7030A0"/>
              </a:solidFill>
            </a:endParaRP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1928794" y="5143512"/>
            <a:ext cx="4429156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50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= 2 cos </a:t>
            </a:r>
            <a:r>
              <a:rPr kumimoji="0" lang="ru-RU" sz="50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(2</a:t>
            </a:r>
            <a:r>
              <a:rPr kumimoji="0" lang="en-US" sz="5000" b="1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x</a:t>
            </a:r>
            <a:r>
              <a:rPr kumimoji="0" lang="ru-RU" sz="50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+ 1</a:t>
            </a:r>
            <a:r>
              <a:rPr kumimoji="0" lang="en-US" sz="50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21507" grpId="0"/>
      <p:bldP spid="6" grpId="0"/>
      <p:bldP spid="7" grpId="0"/>
      <p:bldP spid="8" grpId="0"/>
      <p:bldP spid="9" grpId="0"/>
      <p:bldP spid="10" grpId="0"/>
    </p:bldLst>
  </p:timing>
</p:sld>
</file>

<file path=ppt/theme/theme1.xml><?xml version="1.0" encoding="utf-8"?>
<a:theme xmlns:a="http://schemas.openxmlformats.org/drawingml/2006/main" name="Тема Office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560</TotalTime>
  <Words>654</Words>
  <PresentationFormat>Экран (4:3)</PresentationFormat>
  <Paragraphs>100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Комарова</dc:creator>
  <cp:lastModifiedBy>Комарова</cp:lastModifiedBy>
  <cp:revision>56</cp:revision>
  <dcterms:created xsi:type="dcterms:W3CDTF">2018-02-22T16:23:35Z</dcterms:created>
  <dcterms:modified xsi:type="dcterms:W3CDTF">2018-02-27T20:44:08Z</dcterms:modified>
</cp:coreProperties>
</file>