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6"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76" autoAdjust="0"/>
  </p:normalViewPr>
  <p:slideViewPr>
    <p:cSldViewPr>
      <p:cViewPr varScale="1">
        <p:scale>
          <a:sx n="87" d="100"/>
          <a:sy n="87" d="100"/>
        </p:scale>
        <p:origin x="-146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13.03.2018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13.03.2018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ru-RU" smtClean="0"/>
              <a:t>Образец заголовка</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13.03.2018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4C71EC6-210F-42DE-9C53-41977AD35B3D}" type="datetimeFigureOut">
              <a:rPr lang="ru-RU" smtClean="0"/>
              <a:t>13.03.2018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13.03.2018</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13.03.2018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ru-RU" smtClean="0"/>
              <a:t>Образец текста</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13.03.2018</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
        <p:nvSpPr>
          <p:cNvPr id="10" name="Title 9"/>
          <p:cNvSpPr>
            <a:spLocks noGrp="1"/>
          </p:cNvSpPr>
          <p:nvPr>
            <p:ph type="title"/>
          </p:nvPr>
        </p:nvSpPr>
        <p:spPr/>
        <p:txBody>
          <a:body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13.03.2018</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13.03.2018</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ru-RU" smtClean="0"/>
              <a:t>Образец заголовка</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13.03.2018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13.03.2018</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ru-RU" smtClean="0"/>
              <a:t>Образец заголовка</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4C71EC6-210F-42DE-9C53-41977AD35B3D}" type="datetimeFigureOut">
              <a:rPr lang="ru-RU" smtClean="0"/>
              <a:t>13.03.2018</a:t>
            </a:fld>
            <a:endParaRPr lang="ru-RU"/>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a:p>
        </p:txBody>
      </p:sp>
      <p:sp>
        <p:nvSpPr>
          <p:cNvPr id="2" name="Заголовок 1"/>
          <p:cNvSpPr>
            <a:spLocks noGrp="1"/>
          </p:cNvSpPr>
          <p:nvPr>
            <p:ph type="ctrTitle"/>
          </p:nvPr>
        </p:nvSpPr>
        <p:spPr>
          <a:xfrm>
            <a:off x="107504" y="116632"/>
            <a:ext cx="9036495" cy="6741368"/>
          </a:xfrm>
        </p:spPr>
        <p:txBody>
          <a:bodyPr/>
          <a:lstStyle/>
          <a:p>
            <a:pPr marL="182880" indent="0" algn="ctr">
              <a:spcAft>
                <a:spcPts val="0"/>
              </a:spcAft>
              <a:buNone/>
            </a:pPr>
            <a:r>
              <a:rPr lang="ru-RU" sz="1800" dirty="0">
                <a:effectLst/>
                <a:latin typeface="Times New Roman"/>
                <a:ea typeface="Times New Roman"/>
              </a:rPr>
              <a:t>ООО «Столичный учебный центр»</a:t>
            </a:r>
            <a:r>
              <a:rPr lang="ru-RU" sz="1600" dirty="0">
                <a:effectLst/>
                <a:latin typeface="Times New Roman"/>
                <a:ea typeface="Times New Roman"/>
              </a:rPr>
              <a:t/>
            </a:r>
            <a:br>
              <a:rPr lang="ru-RU" sz="1600" dirty="0">
                <a:effectLst/>
                <a:latin typeface="Times New Roman"/>
                <a:ea typeface="Times New Roman"/>
              </a:rPr>
            </a:br>
            <a:r>
              <a:rPr lang="ru-RU" sz="1800" dirty="0">
                <a:effectLst/>
                <a:latin typeface="Times New Roman"/>
                <a:ea typeface="Times New Roman"/>
              </a:rPr>
              <a:t>ОТЧЕТ </a:t>
            </a:r>
            <a:r>
              <a:rPr lang="ru-RU" sz="1100" dirty="0">
                <a:effectLst/>
                <a:latin typeface="Times New Roman"/>
                <a:ea typeface="Times New Roman"/>
              </a:rPr>
              <a:t/>
            </a:r>
            <a:br>
              <a:rPr lang="ru-RU" sz="1100" dirty="0">
                <a:effectLst/>
                <a:latin typeface="Times New Roman"/>
                <a:ea typeface="Times New Roman"/>
              </a:rPr>
            </a:br>
            <a:r>
              <a:rPr lang="ru-RU" sz="1800" dirty="0">
                <a:effectLst/>
                <a:latin typeface="Times New Roman"/>
                <a:ea typeface="Times New Roman"/>
              </a:rPr>
              <a:t>о прохождении стажировки</a:t>
            </a:r>
            <a:r>
              <a:rPr lang="ru-RU" sz="1100" dirty="0">
                <a:effectLst/>
                <a:latin typeface="Times New Roman"/>
                <a:ea typeface="Times New Roman"/>
              </a:rPr>
              <a:t/>
            </a:r>
            <a:br>
              <a:rPr lang="ru-RU" sz="1100" dirty="0">
                <a:effectLst/>
                <a:latin typeface="Times New Roman"/>
                <a:ea typeface="Times New Roman"/>
              </a:rPr>
            </a:br>
            <a:r>
              <a:rPr lang="ru-RU" sz="1800" dirty="0">
                <a:effectLst/>
                <a:latin typeface="Times New Roman"/>
                <a:ea typeface="Times New Roman"/>
              </a:rPr>
              <a:t>(педагогической практики)</a:t>
            </a:r>
            <a:r>
              <a:rPr lang="ru-RU" sz="1100" dirty="0">
                <a:effectLst/>
                <a:latin typeface="Times New Roman"/>
                <a:ea typeface="Times New Roman"/>
              </a:rPr>
              <a:t/>
            </a:r>
            <a:br>
              <a:rPr lang="ru-RU" sz="1100" dirty="0">
                <a:effectLst/>
                <a:latin typeface="Times New Roman"/>
                <a:ea typeface="Times New Roman"/>
              </a:rPr>
            </a:br>
            <a:r>
              <a:rPr lang="ru-RU" sz="1800" dirty="0" err="1">
                <a:effectLst/>
                <a:latin typeface="Times New Roman"/>
                <a:ea typeface="Times New Roman"/>
              </a:rPr>
              <a:t>Печеневой</a:t>
            </a:r>
            <a:r>
              <a:rPr lang="ru-RU" sz="1800" dirty="0">
                <a:effectLst/>
                <a:latin typeface="Times New Roman"/>
                <a:ea typeface="Times New Roman"/>
              </a:rPr>
              <a:t> Натальи Владимировны,</a:t>
            </a:r>
            <a:r>
              <a:rPr lang="ru-RU" sz="1100" dirty="0">
                <a:effectLst/>
                <a:latin typeface="Times New Roman"/>
                <a:ea typeface="Times New Roman"/>
              </a:rPr>
              <a:t/>
            </a:r>
            <a:br>
              <a:rPr lang="ru-RU" sz="1100" dirty="0">
                <a:effectLst/>
                <a:latin typeface="Times New Roman"/>
                <a:ea typeface="Times New Roman"/>
              </a:rPr>
            </a:br>
            <a:r>
              <a:rPr lang="ru-RU" sz="1800" dirty="0">
                <a:effectLst/>
                <a:latin typeface="Times New Roman"/>
                <a:ea typeface="Times New Roman"/>
              </a:rPr>
              <a:t>слушателя-практиканта </a:t>
            </a:r>
            <a:r>
              <a:rPr lang="ru-RU" sz="1100" dirty="0">
                <a:effectLst/>
                <a:latin typeface="Times New Roman"/>
                <a:ea typeface="Times New Roman"/>
              </a:rPr>
              <a:t/>
            </a:r>
            <a:br>
              <a:rPr lang="ru-RU" sz="1100" dirty="0">
                <a:effectLst/>
                <a:latin typeface="Times New Roman"/>
                <a:ea typeface="Times New Roman"/>
              </a:rPr>
            </a:br>
            <a:r>
              <a:rPr lang="ru-RU" sz="1800" dirty="0">
                <a:effectLst/>
                <a:latin typeface="Times New Roman"/>
                <a:ea typeface="Times New Roman"/>
              </a:rPr>
              <a:t>курсов профессиональной переподготовки </a:t>
            </a:r>
            <a:r>
              <a:rPr lang="ru-RU" sz="1100" dirty="0">
                <a:effectLst/>
                <a:latin typeface="Times New Roman"/>
                <a:ea typeface="Times New Roman"/>
              </a:rPr>
              <a:t/>
            </a:r>
            <a:br>
              <a:rPr lang="ru-RU" sz="1100" dirty="0">
                <a:effectLst/>
                <a:latin typeface="Times New Roman"/>
                <a:ea typeface="Times New Roman"/>
              </a:rPr>
            </a:br>
            <a:r>
              <a:rPr lang="ru-RU" sz="1800" dirty="0">
                <a:effectLst/>
                <a:latin typeface="Times New Roman"/>
                <a:ea typeface="Times New Roman"/>
              </a:rPr>
              <a:t> </a:t>
            </a:r>
            <a:r>
              <a:rPr lang="ru-RU" sz="1100" dirty="0">
                <a:effectLst/>
                <a:latin typeface="Times New Roman"/>
                <a:ea typeface="Times New Roman"/>
              </a:rPr>
              <a:t/>
            </a:r>
            <a:br>
              <a:rPr lang="ru-RU" sz="1100" dirty="0">
                <a:effectLst/>
                <a:latin typeface="Times New Roman"/>
                <a:ea typeface="Times New Roman"/>
              </a:rPr>
            </a:br>
            <a:r>
              <a:rPr lang="ru-RU" sz="1800" u="sng" dirty="0">
                <a:solidFill>
                  <a:srgbClr val="000000"/>
                </a:solidFill>
                <a:effectLst/>
                <a:latin typeface="Times New Roman"/>
                <a:ea typeface="Times New Roman"/>
              </a:rPr>
              <a:t>Курс профессиональной переподготовки «ОВЗ: Теория и методика организации образовательного процесса для обучающихся с ограниченными возможностями здоровья» (300 часов)</a:t>
            </a:r>
            <a:r>
              <a:rPr lang="ru-RU" sz="1800" i="1" dirty="0">
                <a:effectLst/>
                <a:latin typeface="Times New Roman"/>
                <a:ea typeface="Times New Roman"/>
              </a:rPr>
              <a:t>,</a:t>
            </a:r>
            <a:r>
              <a:rPr lang="ru-RU" sz="1100" dirty="0">
                <a:effectLst/>
                <a:latin typeface="Times New Roman"/>
                <a:ea typeface="Times New Roman"/>
              </a:rPr>
              <a:t/>
            </a:r>
            <a:br>
              <a:rPr lang="ru-RU" sz="1100" dirty="0">
                <a:effectLst/>
                <a:latin typeface="Times New Roman"/>
                <a:ea typeface="Times New Roman"/>
              </a:rPr>
            </a:br>
            <a:r>
              <a:rPr lang="ru-RU" sz="1800" dirty="0">
                <a:effectLst/>
                <a:latin typeface="Times New Roman"/>
                <a:ea typeface="Times New Roman"/>
              </a:rPr>
              <a:t>проходившего педагогическую практику в </a:t>
            </a:r>
            <a:r>
              <a:rPr lang="ru-RU" sz="1100" dirty="0">
                <a:effectLst/>
                <a:latin typeface="Times New Roman"/>
                <a:ea typeface="Times New Roman"/>
              </a:rPr>
              <a:t/>
            </a:r>
            <a:br>
              <a:rPr lang="ru-RU" sz="1100" dirty="0">
                <a:effectLst/>
                <a:latin typeface="Times New Roman"/>
                <a:ea typeface="Times New Roman"/>
              </a:rPr>
            </a:br>
            <a:r>
              <a:rPr lang="ru-RU" sz="1800" dirty="0">
                <a:solidFill>
                  <a:srgbClr val="000000"/>
                </a:solidFill>
                <a:effectLst/>
                <a:latin typeface="Times New Roman"/>
                <a:ea typeface="Times New Roman"/>
              </a:rPr>
              <a:t>муниципальном бюджетном общеобразовательном учреждении </a:t>
            </a:r>
            <a:r>
              <a:rPr lang="ru-RU" sz="1800" dirty="0" smtClean="0">
                <a:solidFill>
                  <a:srgbClr val="000000"/>
                </a:solidFill>
                <a:effectLst/>
                <a:latin typeface="Times New Roman"/>
                <a:ea typeface="Times New Roman"/>
              </a:rPr>
              <a:t/>
            </a:r>
            <a:br>
              <a:rPr lang="ru-RU" sz="1800" dirty="0" smtClean="0">
                <a:solidFill>
                  <a:srgbClr val="000000"/>
                </a:solidFill>
                <a:effectLst/>
                <a:latin typeface="Times New Roman"/>
                <a:ea typeface="Times New Roman"/>
              </a:rPr>
            </a:br>
            <a:r>
              <a:rPr lang="ru-RU" sz="1800" dirty="0" smtClean="0">
                <a:solidFill>
                  <a:srgbClr val="000000"/>
                </a:solidFill>
                <a:effectLst/>
                <a:latin typeface="Times New Roman"/>
                <a:ea typeface="Times New Roman"/>
              </a:rPr>
              <a:t>"</a:t>
            </a:r>
            <a:r>
              <a:rPr lang="ru-RU" sz="1800" dirty="0" err="1">
                <a:solidFill>
                  <a:srgbClr val="000000"/>
                </a:solidFill>
                <a:effectLst/>
                <a:latin typeface="Times New Roman"/>
                <a:ea typeface="Times New Roman"/>
              </a:rPr>
              <a:t>Решотинская</a:t>
            </a:r>
            <a:r>
              <a:rPr lang="ru-RU" sz="1800" dirty="0">
                <a:solidFill>
                  <a:srgbClr val="000000"/>
                </a:solidFill>
                <a:effectLst/>
                <a:latin typeface="Times New Roman"/>
                <a:ea typeface="Times New Roman"/>
              </a:rPr>
              <a:t> средняя школа №10 имени Героя Советского Союза </a:t>
            </a:r>
            <a:r>
              <a:rPr lang="ru-RU" sz="1800" dirty="0" err="1">
                <a:solidFill>
                  <a:srgbClr val="000000"/>
                </a:solidFill>
                <a:effectLst/>
                <a:latin typeface="Times New Roman"/>
                <a:ea typeface="Times New Roman"/>
              </a:rPr>
              <a:t>В.В.Женченко</a:t>
            </a:r>
            <a:r>
              <a:rPr lang="ru-RU" sz="1800" dirty="0">
                <a:solidFill>
                  <a:srgbClr val="000000"/>
                </a:solidFill>
                <a:effectLst/>
                <a:latin typeface="Times New Roman"/>
                <a:ea typeface="Times New Roman"/>
              </a:rPr>
              <a:t>", </a:t>
            </a:r>
            <a:r>
              <a:rPr lang="ru-RU" sz="1800" dirty="0" err="1">
                <a:solidFill>
                  <a:srgbClr val="000000"/>
                </a:solidFill>
                <a:effectLst/>
                <a:latin typeface="Times New Roman"/>
                <a:ea typeface="Times New Roman"/>
              </a:rPr>
              <a:t>пос.Нижняя</a:t>
            </a:r>
            <a:r>
              <a:rPr lang="ru-RU" sz="1800" dirty="0">
                <a:solidFill>
                  <a:srgbClr val="000000"/>
                </a:solidFill>
                <a:effectLst/>
                <a:latin typeface="Times New Roman"/>
                <a:ea typeface="Times New Roman"/>
              </a:rPr>
              <a:t> Пойма</a:t>
            </a:r>
            <a:r>
              <a:rPr lang="ru-RU" sz="1100" dirty="0">
                <a:effectLst/>
                <a:latin typeface="Times New Roman"/>
                <a:ea typeface="Times New Roman"/>
              </a:rPr>
              <a:t/>
            </a:r>
            <a:br>
              <a:rPr lang="ru-RU" sz="1100" dirty="0">
                <a:effectLst/>
                <a:latin typeface="Times New Roman"/>
                <a:ea typeface="Times New Roman"/>
              </a:rPr>
            </a:br>
            <a:r>
              <a:rPr lang="ru-RU" sz="1800" dirty="0">
                <a:effectLst/>
                <a:latin typeface="Times New Roman"/>
                <a:ea typeface="Times New Roman"/>
              </a:rPr>
              <a:t> в </a:t>
            </a:r>
            <a:r>
              <a:rPr lang="ru-RU" sz="1800" i="1" dirty="0">
                <a:effectLst/>
                <a:latin typeface="Times New Roman"/>
                <a:ea typeface="Times New Roman"/>
              </a:rPr>
              <a:t>1б</a:t>
            </a:r>
            <a:r>
              <a:rPr lang="ru-RU" sz="1800" dirty="0">
                <a:effectLst/>
                <a:latin typeface="Times New Roman"/>
                <a:ea typeface="Times New Roman"/>
              </a:rPr>
              <a:t> классе </a:t>
            </a:r>
            <a:r>
              <a:rPr lang="ru-RU" sz="1100" dirty="0">
                <a:effectLst/>
                <a:latin typeface="Times New Roman"/>
                <a:ea typeface="Times New Roman"/>
              </a:rPr>
              <a:t/>
            </a:r>
            <a:br>
              <a:rPr lang="ru-RU" sz="1100" dirty="0">
                <a:effectLst/>
                <a:latin typeface="Times New Roman"/>
                <a:ea typeface="Times New Roman"/>
              </a:rPr>
            </a:br>
            <a:r>
              <a:rPr lang="ru-RU" sz="1800" dirty="0">
                <a:effectLst/>
                <a:latin typeface="Times New Roman"/>
                <a:ea typeface="Times New Roman"/>
              </a:rPr>
              <a:t>в период с 05.03.2018 по 13.03.2018 года.  </a:t>
            </a:r>
            <a:r>
              <a:rPr lang="ru-RU" sz="1100" dirty="0">
                <a:effectLst/>
                <a:latin typeface="Times New Roman"/>
                <a:ea typeface="Times New Roman"/>
              </a:rPr>
              <a:t/>
            </a:r>
            <a:br>
              <a:rPr lang="ru-RU" sz="1100" dirty="0">
                <a:effectLst/>
                <a:latin typeface="Times New Roman"/>
                <a:ea typeface="Times New Roman"/>
              </a:rPr>
            </a:br>
            <a:r>
              <a:rPr lang="ru-RU" sz="1800" dirty="0">
                <a:effectLst/>
                <a:latin typeface="Times New Roman"/>
                <a:ea typeface="Times New Roman"/>
              </a:rPr>
              <a:t> </a:t>
            </a:r>
            <a:r>
              <a:rPr lang="ru-RU" sz="1100" dirty="0" smtClean="0">
                <a:effectLst/>
                <a:latin typeface="Times New Roman"/>
                <a:ea typeface="Times New Roman"/>
              </a:rPr>
              <a:t/>
            </a:r>
            <a:br>
              <a:rPr lang="ru-RU" sz="1100" dirty="0" smtClean="0">
                <a:effectLst/>
                <a:latin typeface="Times New Roman"/>
                <a:ea typeface="Times New Roman"/>
              </a:rPr>
            </a:br>
            <a:r>
              <a:rPr lang="ru-RU" sz="1800" dirty="0" smtClean="0">
                <a:effectLst/>
                <a:latin typeface="Times New Roman"/>
                <a:ea typeface="Times New Roman"/>
              </a:rPr>
              <a:t>Руководитель </a:t>
            </a:r>
            <a:r>
              <a:rPr lang="ru-RU" sz="1800" dirty="0">
                <a:effectLst/>
                <a:latin typeface="Times New Roman"/>
                <a:ea typeface="Times New Roman"/>
              </a:rPr>
              <a:t>практики: </a:t>
            </a:r>
            <a:r>
              <a:rPr lang="ru-RU" sz="1100" dirty="0" smtClean="0">
                <a:effectLst/>
                <a:latin typeface="Times New Roman"/>
                <a:ea typeface="Times New Roman"/>
              </a:rPr>
              <a:t>  </a:t>
            </a:r>
            <a:r>
              <a:rPr lang="ru-RU" sz="1800" dirty="0" smtClean="0">
                <a:effectLst/>
                <a:latin typeface="Times New Roman"/>
                <a:ea typeface="Times New Roman"/>
              </a:rPr>
              <a:t>заместитель </a:t>
            </a:r>
            <a:r>
              <a:rPr lang="ru-RU" sz="1800" dirty="0">
                <a:effectLst/>
                <a:latin typeface="Times New Roman"/>
                <a:ea typeface="Times New Roman"/>
              </a:rPr>
              <a:t>директора по УВР        Соколова М.В.</a:t>
            </a:r>
            <a:r>
              <a:rPr lang="ru-RU" sz="1100" dirty="0">
                <a:effectLst/>
                <a:latin typeface="Times New Roman"/>
                <a:ea typeface="Times New Roman"/>
              </a:rPr>
              <a:t/>
            </a:r>
            <a:br>
              <a:rPr lang="ru-RU" sz="1100" dirty="0">
                <a:effectLst/>
                <a:latin typeface="Times New Roman"/>
                <a:ea typeface="Times New Roman"/>
              </a:rPr>
            </a:br>
            <a:r>
              <a:rPr lang="ru-RU" sz="1800" dirty="0">
                <a:effectLst/>
                <a:latin typeface="Times New Roman"/>
                <a:ea typeface="Times New Roman"/>
              </a:rPr>
              <a:t> </a:t>
            </a:r>
            <a:r>
              <a:rPr lang="ru-RU" sz="1800" dirty="0" smtClean="0">
                <a:effectLst/>
                <a:latin typeface="Times New Roman"/>
                <a:ea typeface="Times New Roman"/>
              </a:rPr>
              <a:t/>
            </a:r>
            <a:br>
              <a:rPr lang="ru-RU" sz="1800" dirty="0" smtClean="0">
                <a:effectLst/>
                <a:latin typeface="Times New Roman"/>
                <a:ea typeface="Times New Roman"/>
              </a:rPr>
            </a:br>
            <a:r>
              <a:rPr lang="ru-RU" sz="1800" dirty="0" smtClean="0">
                <a:effectLst/>
                <a:latin typeface="Times New Roman"/>
                <a:ea typeface="Times New Roman"/>
              </a:rPr>
              <a:t>Руководитель </a:t>
            </a:r>
            <a:r>
              <a:rPr lang="ru-RU" sz="1800" dirty="0">
                <a:effectLst/>
                <a:latin typeface="Times New Roman"/>
                <a:ea typeface="Times New Roman"/>
              </a:rPr>
              <a:t>ОО                                </a:t>
            </a:r>
            <a:r>
              <a:rPr lang="ru-RU" sz="1800" dirty="0" err="1">
                <a:effectLst/>
                <a:latin typeface="Times New Roman"/>
                <a:ea typeface="Times New Roman"/>
              </a:rPr>
              <a:t>Дэр</a:t>
            </a:r>
            <a:r>
              <a:rPr lang="ru-RU" sz="1800" dirty="0">
                <a:effectLst/>
                <a:latin typeface="Times New Roman"/>
                <a:ea typeface="Times New Roman"/>
              </a:rPr>
              <a:t> Ю.В.</a:t>
            </a:r>
            <a:r>
              <a:rPr lang="ru-RU" sz="1100" dirty="0">
                <a:effectLst/>
                <a:latin typeface="Times New Roman"/>
                <a:ea typeface="Times New Roman"/>
              </a:rPr>
              <a:t/>
            </a:r>
            <a:br>
              <a:rPr lang="ru-RU" sz="1100" dirty="0">
                <a:effectLst/>
                <a:latin typeface="Times New Roman"/>
                <a:ea typeface="Times New Roman"/>
              </a:rPr>
            </a:br>
            <a:endParaRPr lang="ru-RU" sz="1800" dirty="0"/>
          </a:p>
        </p:txBody>
      </p:sp>
    </p:spTree>
    <p:extLst>
      <p:ext uri="{BB962C8B-B14F-4D97-AF65-F5344CB8AC3E}">
        <p14:creationId xmlns:p14="http://schemas.microsoft.com/office/powerpoint/2010/main" val="22815366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a:xfrm>
            <a:off x="395536" y="116632"/>
            <a:ext cx="8352928" cy="6480720"/>
          </a:xfrm>
        </p:spPr>
        <p:txBody>
          <a:bodyPr>
            <a:normAutofit/>
          </a:bodyPr>
          <a:lstStyle/>
          <a:p>
            <a:pPr marL="45720" indent="0" algn="ctr">
              <a:buNone/>
            </a:pPr>
            <a:r>
              <a:rPr lang="ru-RU" b="1" dirty="0" smtClean="0">
                <a:solidFill>
                  <a:srgbClr val="FF0000"/>
                </a:solidFill>
              </a:rPr>
              <a:t>Форма обучения –</a:t>
            </a:r>
            <a:r>
              <a:rPr lang="ru-RU" b="1" dirty="0" smtClean="0"/>
              <a:t> </a:t>
            </a:r>
            <a:r>
              <a:rPr lang="ru-RU" b="1" dirty="0" smtClean="0">
                <a:solidFill>
                  <a:schemeClr val="tx1"/>
                </a:solidFill>
              </a:rPr>
              <a:t>индивидуальное </a:t>
            </a:r>
            <a:r>
              <a:rPr lang="ru-RU" b="1" dirty="0">
                <a:solidFill>
                  <a:schemeClr val="tx1"/>
                </a:solidFill>
              </a:rPr>
              <a:t>обучение</a:t>
            </a:r>
            <a:r>
              <a:rPr lang="ru-RU" b="1" dirty="0" smtClean="0">
                <a:solidFill>
                  <a:schemeClr val="tx1"/>
                </a:solidFill>
              </a:rPr>
              <a:t>.</a:t>
            </a:r>
          </a:p>
          <a:p>
            <a:pPr marL="45720" indent="0" algn="ctr">
              <a:buNone/>
            </a:pPr>
            <a:r>
              <a:rPr lang="ru-RU" b="1" dirty="0" smtClean="0">
                <a:solidFill>
                  <a:srgbClr val="FF0000"/>
                </a:solidFill>
              </a:rPr>
              <a:t>Материально-техническое </a:t>
            </a:r>
            <a:r>
              <a:rPr lang="ru-RU" b="1" dirty="0">
                <a:solidFill>
                  <a:srgbClr val="FF0000"/>
                </a:solidFill>
              </a:rPr>
              <a:t>оснащение </a:t>
            </a:r>
            <a:r>
              <a:rPr lang="ru-RU" b="1" dirty="0">
                <a:solidFill>
                  <a:schemeClr val="tx1"/>
                </a:solidFill>
              </a:rPr>
              <a:t>образовательной организации в соответствии с потребностями обучающихся по адаптированной образовательной программе лёгкой степени умственной отсталости (нарушение интеллекта</a:t>
            </a:r>
            <a:r>
              <a:rPr lang="ru-RU" b="1" dirty="0" smtClean="0">
                <a:solidFill>
                  <a:schemeClr val="tx1"/>
                </a:solidFill>
              </a:rPr>
              <a:t>):</a:t>
            </a:r>
          </a:p>
          <a:p>
            <a:pPr marL="45720" indent="0" algn="ctr">
              <a:buNone/>
            </a:pPr>
            <a:r>
              <a:rPr lang="ru-RU" b="1" dirty="0">
                <a:solidFill>
                  <a:srgbClr val="FF0000"/>
                </a:solidFill>
              </a:rPr>
              <a:t>а) Организация </a:t>
            </a:r>
            <a:r>
              <a:rPr lang="ru-RU" b="1" dirty="0" smtClean="0">
                <a:solidFill>
                  <a:srgbClr val="FF0000"/>
                </a:solidFill>
              </a:rPr>
              <a:t>пространства</a:t>
            </a:r>
            <a:r>
              <a:rPr lang="ru-RU" dirty="0" smtClean="0"/>
              <a:t> </a:t>
            </a:r>
          </a:p>
          <a:p>
            <a:pPr marL="45720" indent="0" algn="ctr">
              <a:buNone/>
            </a:pPr>
            <a:r>
              <a:rPr lang="ru-RU" b="1" dirty="0" smtClean="0"/>
              <a:t>Здание </a:t>
            </a:r>
            <a:r>
              <a:rPr lang="ru-RU" b="1" dirty="0"/>
              <a:t>школы и прилегающая территория соответствует общим требованиям, предъявляемым к образовательным организациям. Имеется беспрепятственный доступ к объектам инфраструктуры образовательной организации. В помещениях школы предусмотрено специальное оборудование, которое позволяет оптимизировать образовательный процесс, присмотр за обучающимся, а также обеспечивать максимально возможную самостоятельность в передвижении, коммуникации, осуществлении учебной деятельности.</a:t>
            </a:r>
            <a:endParaRPr lang="ru-RU" b="1" dirty="0">
              <a:solidFill>
                <a:schemeClr val="tx1"/>
              </a:solidFill>
            </a:endParaRPr>
          </a:p>
        </p:txBody>
      </p:sp>
    </p:spTree>
    <p:extLst>
      <p:ext uri="{BB962C8B-B14F-4D97-AF65-F5344CB8AC3E}">
        <p14:creationId xmlns:p14="http://schemas.microsoft.com/office/powerpoint/2010/main" val="2847588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116632"/>
            <a:ext cx="8496944" cy="7236520"/>
          </a:xfrm>
          <a:prstGeom prst="rect">
            <a:avLst/>
          </a:prstGeom>
        </p:spPr>
        <p:txBody>
          <a:bodyPr wrap="square">
            <a:spAutoFit/>
          </a:bodyPr>
          <a:lstStyle/>
          <a:p>
            <a:pPr algn="ctr"/>
            <a:r>
              <a:rPr lang="ru-RU" b="1" dirty="0">
                <a:solidFill>
                  <a:srgbClr val="FF0000"/>
                </a:solidFill>
              </a:rPr>
              <a:t>б)   Организация временного режима </a:t>
            </a:r>
            <a:r>
              <a:rPr lang="ru-RU" b="1" dirty="0" smtClean="0">
                <a:solidFill>
                  <a:srgbClr val="FF0000"/>
                </a:solidFill>
              </a:rPr>
              <a:t>обучения </a:t>
            </a:r>
          </a:p>
          <a:p>
            <a:pPr algn="ctr"/>
            <a:endParaRPr lang="ru-RU" b="1" dirty="0" smtClean="0">
              <a:solidFill>
                <a:srgbClr val="FF0000"/>
              </a:solidFill>
            </a:endParaRPr>
          </a:p>
          <a:p>
            <a:pPr algn="ctr"/>
            <a:r>
              <a:rPr lang="ru-RU" b="1" dirty="0" smtClean="0"/>
              <a:t>Временной </a:t>
            </a:r>
            <a:r>
              <a:rPr lang="ru-RU" b="1" dirty="0"/>
              <a:t>режим образования обучающегося установлен в соответствии с законодательно закрепленными нормативами (ФЗ «Об образовании в РФ», СанПиН, приказы Министерства образования и др.), а также локальными актами образовательной организации.</a:t>
            </a:r>
          </a:p>
          <a:p>
            <a:pPr algn="ctr"/>
            <a:r>
              <a:rPr lang="ru-RU" b="1" dirty="0"/>
              <a:t>      Учебный день включает в себя специально организованные занятия /</a:t>
            </a:r>
          </a:p>
          <a:p>
            <a:pPr algn="ctr"/>
            <a:r>
              <a:rPr lang="ru-RU" b="1" dirty="0"/>
              <a:t>уроки, а также паузу, время прогулки и процесс выполнения повседневных</a:t>
            </a:r>
          </a:p>
          <a:p>
            <a:pPr algn="ctr"/>
            <a:r>
              <a:rPr lang="ru-RU" b="1" dirty="0"/>
              <a:t>ритуалов. Обучение и воспитание происходит, как в ходе занятий / уроков, так и во время другой (внеурочной) деятельности обучающегося в течение учебного дня. Продолжительность специально организованного занятия / урока с обучающимся 35 минут</a:t>
            </a:r>
            <a:r>
              <a:rPr lang="ru-RU" b="1" dirty="0" smtClean="0"/>
              <a:t>.</a:t>
            </a:r>
          </a:p>
          <a:p>
            <a:endParaRPr lang="ru-RU" b="1" dirty="0"/>
          </a:p>
          <a:p>
            <a:pPr algn="ctr"/>
            <a:r>
              <a:rPr lang="ru-RU" b="1" dirty="0">
                <a:solidFill>
                  <a:srgbClr val="FF0000"/>
                </a:solidFill>
              </a:rPr>
              <a:t>в)  Организация учебного места </a:t>
            </a:r>
            <a:r>
              <a:rPr lang="ru-RU" b="1" dirty="0" smtClean="0">
                <a:solidFill>
                  <a:srgbClr val="FF0000"/>
                </a:solidFill>
              </a:rPr>
              <a:t>обучающегося </a:t>
            </a:r>
          </a:p>
          <a:p>
            <a:pPr algn="ctr"/>
            <a:r>
              <a:rPr lang="ru-RU" b="1" dirty="0" smtClean="0"/>
              <a:t>Рабочее </a:t>
            </a:r>
            <a:r>
              <a:rPr lang="ru-RU" b="1" dirty="0"/>
              <a:t>/ учебное место обучающегося создано с учетом его индивидуальных возможностей и особых образовательных потребностей.</a:t>
            </a:r>
          </a:p>
          <a:p>
            <a:pPr algn="ctr"/>
            <a:r>
              <a:rPr lang="ru-RU" b="1" dirty="0"/>
              <a:t>      При организации учебного места учитывались возможности и особенности моторики, восприятия, внимания, памяти ребенка. Для создания оптимальных  условий  обучения  организовано  учебное  место  для проведения  индивидуальной формы обучения. В помещении класса созданы специальные зоны для отдыха и проведения свободного времени. </a:t>
            </a:r>
          </a:p>
          <a:p>
            <a:r>
              <a:rPr lang="ru-RU" b="1" dirty="0"/>
              <a:t>      </a:t>
            </a:r>
          </a:p>
          <a:p>
            <a:endParaRPr lang="ru-RU" dirty="0"/>
          </a:p>
        </p:txBody>
      </p:sp>
    </p:spTree>
    <p:extLst>
      <p:ext uri="{BB962C8B-B14F-4D97-AF65-F5344CB8AC3E}">
        <p14:creationId xmlns:p14="http://schemas.microsoft.com/office/powerpoint/2010/main" val="874937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16632"/>
            <a:ext cx="8640960" cy="5632311"/>
          </a:xfrm>
          <a:prstGeom prst="rect">
            <a:avLst/>
          </a:prstGeom>
        </p:spPr>
        <p:txBody>
          <a:bodyPr wrap="square">
            <a:spAutoFit/>
          </a:bodyPr>
          <a:lstStyle/>
          <a:p>
            <a:pPr algn="ctr"/>
            <a:r>
              <a:rPr lang="ru-RU" b="1" dirty="0"/>
              <a:t>В связи с особенностью  восприятия  данного обучающегося используется  большой объем наглядного (графического) материала, которое размещено в поле зрения ребёнка: магнитная доска, сменные стенды, интерактивная доска, ноутбук и т.д.</a:t>
            </a:r>
          </a:p>
          <a:p>
            <a:pPr algn="ctr"/>
            <a:r>
              <a:rPr lang="ru-RU" b="1" dirty="0"/>
              <a:t>      Предусмотрены мобильные учебные места в соответствующих помещениях для формирования навыков самообслуживания: одевание / раздевание, гигиенические навыки, которые формируются в процессе обыденной</a:t>
            </a:r>
          </a:p>
          <a:p>
            <a:pPr algn="ctr"/>
            <a:r>
              <a:rPr lang="ru-RU" b="1" dirty="0"/>
              <a:t>деятельности согласно распорядку дня. </a:t>
            </a:r>
            <a:endParaRPr lang="ru-RU" b="1" dirty="0" smtClean="0"/>
          </a:p>
          <a:p>
            <a:pPr algn="ctr"/>
            <a:endParaRPr lang="ru-RU" b="1" dirty="0" smtClean="0"/>
          </a:p>
          <a:p>
            <a:pPr algn="ctr"/>
            <a:r>
              <a:rPr lang="ru-RU" b="1" dirty="0" smtClean="0">
                <a:solidFill>
                  <a:srgbClr val="FF0000"/>
                </a:solidFill>
              </a:rPr>
              <a:t>г</a:t>
            </a:r>
            <a:r>
              <a:rPr lang="ru-RU" b="1" dirty="0">
                <a:solidFill>
                  <a:srgbClr val="FF0000"/>
                </a:solidFill>
              </a:rPr>
              <a:t>)   Технические средства </a:t>
            </a:r>
            <a:r>
              <a:rPr lang="ru-RU" b="1" dirty="0" smtClean="0">
                <a:solidFill>
                  <a:srgbClr val="FF0000"/>
                </a:solidFill>
              </a:rPr>
              <a:t>обучения </a:t>
            </a:r>
          </a:p>
          <a:p>
            <a:pPr algn="ctr"/>
            <a:endParaRPr lang="ru-RU" b="1" dirty="0">
              <a:solidFill>
                <a:srgbClr val="FF0000"/>
              </a:solidFill>
            </a:endParaRPr>
          </a:p>
          <a:p>
            <a:pPr algn="ctr"/>
            <a:r>
              <a:rPr lang="ru-RU" b="1" dirty="0"/>
              <a:t>Чтобы ребенку получить адаптированный доступ к образованию используются технические средства обучения: ноутбук, интерактивная доска, проектор, мультимедиа, различные тренажеры, которые дают возможность удовлетворить особые образовательные потребности обучающегося, способствуют мотивации к учебной деятельности, позволяют получить результат, даже когда возможности ребенка существенно ограничены.</a:t>
            </a:r>
          </a:p>
          <a:p>
            <a:pPr algn="ctr"/>
            <a:endParaRPr lang="ru-RU" b="1" dirty="0"/>
          </a:p>
        </p:txBody>
      </p:sp>
    </p:spTree>
    <p:extLst>
      <p:ext uri="{BB962C8B-B14F-4D97-AF65-F5344CB8AC3E}">
        <p14:creationId xmlns:p14="http://schemas.microsoft.com/office/powerpoint/2010/main" val="41854984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4650135"/>
            <a:ext cx="9036496" cy="10618291"/>
          </a:xfrm>
          <a:prstGeom prst="rect">
            <a:avLst/>
          </a:prstGeom>
        </p:spPr>
        <p:txBody>
          <a:bodyPr wrap="square">
            <a:spAutoFit/>
          </a:bodyPr>
          <a:lstStyle/>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pPr algn="ctr"/>
            <a:r>
              <a:rPr lang="ru-RU" b="1" dirty="0" smtClean="0">
                <a:solidFill>
                  <a:srgbClr val="FF0000"/>
                </a:solidFill>
              </a:rPr>
              <a:t>д</a:t>
            </a:r>
            <a:r>
              <a:rPr lang="ru-RU" b="1" dirty="0">
                <a:solidFill>
                  <a:srgbClr val="FF0000"/>
                </a:solidFill>
              </a:rPr>
              <a:t>)   Специальный учебный и дидактический </a:t>
            </a:r>
            <a:r>
              <a:rPr lang="ru-RU" b="1" dirty="0" smtClean="0">
                <a:solidFill>
                  <a:srgbClr val="FF0000"/>
                </a:solidFill>
              </a:rPr>
              <a:t>материал</a:t>
            </a:r>
          </a:p>
          <a:p>
            <a:pPr algn="ctr"/>
            <a:endParaRPr lang="ru-RU" b="1" dirty="0" smtClean="0">
              <a:solidFill>
                <a:srgbClr val="FF0000"/>
              </a:solidFill>
            </a:endParaRPr>
          </a:p>
          <a:p>
            <a:pPr algn="ctr"/>
            <a:r>
              <a:rPr lang="ru-RU" b="1" dirty="0" smtClean="0"/>
              <a:t>Для </a:t>
            </a:r>
            <a:r>
              <a:rPr lang="ru-RU" b="1" dirty="0"/>
              <a:t>развития вербальной (речевой) коммуникации используются:</a:t>
            </a:r>
          </a:p>
          <a:p>
            <a:pPr algn="ctr"/>
            <a:r>
              <a:rPr lang="ru-RU" b="1" dirty="0"/>
              <a:t>• алфавитные доски  (таблицы букв, карточки с напечатанными словами для  </a:t>
            </a:r>
          </a:p>
          <a:p>
            <a:pPr algn="ctr"/>
            <a:r>
              <a:rPr lang="ru-RU" b="1" dirty="0"/>
              <a:t>  «глобального чтения»),</a:t>
            </a:r>
          </a:p>
          <a:p>
            <a:pPr algn="ctr"/>
            <a:r>
              <a:rPr lang="ru-RU" b="1" dirty="0"/>
              <a:t>• электронные средства (ноутбук).</a:t>
            </a:r>
          </a:p>
          <a:p>
            <a:pPr algn="ctr"/>
            <a:r>
              <a:rPr lang="ru-RU" b="1" dirty="0"/>
              <a:t>     Для освоения содержательной области «Математика» используется разнообразный дидактический материал в виде:</a:t>
            </a:r>
          </a:p>
          <a:p>
            <a:pPr algn="ctr"/>
            <a:r>
              <a:rPr lang="ru-RU" b="1" dirty="0"/>
              <a:t>• предметов различной формы, величины, цвета;</a:t>
            </a:r>
          </a:p>
          <a:p>
            <a:pPr algn="ctr"/>
            <a:r>
              <a:rPr lang="ru-RU" b="1" dirty="0"/>
              <a:t>• изображений предметов, людей, объектов природы, цифр и др.;</a:t>
            </a:r>
          </a:p>
          <a:p>
            <a:pPr algn="ctr"/>
            <a:r>
              <a:rPr lang="ru-RU" b="1" dirty="0"/>
              <a:t>• оборудования, позволяющего выполнять упражнения на сортировку, группировку различных предметов, их соотнесения по определенным признакам;</a:t>
            </a:r>
          </a:p>
          <a:p>
            <a:pPr algn="ctr"/>
            <a:r>
              <a:rPr lang="ru-RU" b="1" dirty="0"/>
              <a:t>• программное обеспечение для ноутбука, с помощью которого выполняются упражнения по формированию доступных математических представлений;</a:t>
            </a:r>
          </a:p>
          <a:p>
            <a:pPr algn="ctr"/>
            <a:r>
              <a:rPr lang="ru-RU" b="1" dirty="0"/>
              <a:t>• УМК Кирилла и </a:t>
            </a:r>
            <a:r>
              <a:rPr lang="ru-RU" b="1" dirty="0" err="1"/>
              <a:t>Мефодия</a:t>
            </a:r>
            <a:r>
              <a:rPr lang="ru-RU" b="1" dirty="0"/>
              <a:t>.</a:t>
            </a:r>
          </a:p>
          <a:p>
            <a:pPr algn="ctr"/>
            <a:r>
              <a:rPr lang="ru-RU" b="1" dirty="0"/>
              <a:t>     Формирование  доступных  представлений  о  мире  и  практики взаимодействия с окружающим миром  происходит  с  использованием  традиционных дидактических средств, с применением видео, проекционного оборудования, интернет  ресурсов  и  печатных  материалов</a:t>
            </a:r>
          </a:p>
          <a:p>
            <a:pPr algn="ctr"/>
            <a:r>
              <a:rPr lang="ru-RU" b="1" dirty="0"/>
              <a:t>          </a:t>
            </a:r>
            <a:endParaRPr lang="ru-RU" dirty="0"/>
          </a:p>
        </p:txBody>
      </p:sp>
    </p:spTree>
    <p:extLst>
      <p:ext uri="{BB962C8B-B14F-4D97-AF65-F5344CB8AC3E}">
        <p14:creationId xmlns:p14="http://schemas.microsoft.com/office/powerpoint/2010/main" val="2044453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2"/>
            <a:ext cx="8856984" cy="3693319"/>
          </a:xfrm>
          <a:prstGeom prst="rect">
            <a:avLst/>
          </a:prstGeom>
        </p:spPr>
        <p:txBody>
          <a:bodyPr wrap="square">
            <a:spAutoFit/>
          </a:bodyPr>
          <a:lstStyle/>
          <a:p>
            <a:pPr algn="ctr"/>
            <a:r>
              <a:rPr lang="ru-RU" dirty="0"/>
              <a:t> </a:t>
            </a:r>
            <a:r>
              <a:rPr lang="ru-RU" b="1" dirty="0"/>
              <a:t>Для освоения практики изобразительной деятельности, художественного ремесла и художественного творчества используются инструменты (ножницы, кисточки и др.), позволяющие ребенку овладевать отдельными операциями в процессе совместных со взрослым действий, большой объем расходных материалов (бумага, краски, пластилин, глина, клей и др.). </a:t>
            </a:r>
          </a:p>
          <a:p>
            <a:pPr algn="ctr"/>
            <a:r>
              <a:rPr lang="ru-RU" b="1" dirty="0" smtClean="0"/>
              <a:t>На </a:t>
            </a:r>
            <a:r>
              <a:rPr lang="ru-RU" b="1" dirty="0"/>
              <a:t>занятиях музыкой обучающимся используется оснащение актового зала с  воспроизводящим, звукоусиливающим оборудованием.</a:t>
            </a:r>
          </a:p>
          <a:p>
            <a:pPr algn="ctr"/>
            <a:r>
              <a:rPr lang="ru-RU" b="1" dirty="0"/>
              <a:t>    Для обеспечения  обучающимся  возможности  физического самосовершенствования используется оснащение физкультурного зала, в котором предусмотрено специальное адаптированное (</a:t>
            </a:r>
            <a:r>
              <a:rPr lang="ru-RU" b="1" dirty="0" err="1"/>
              <a:t>ассистивное</a:t>
            </a:r>
            <a:r>
              <a:rPr lang="ru-RU" b="1" dirty="0"/>
              <a:t>) оборудование (тренажеры</a:t>
            </a:r>
            <a:r>
              <a:rPr lang="ru-RU" b="1" dirty="0" smtClean="0"/>
              <a:t>).</a:t>
            </a:r>
          </a:p>
          <a:p>
            <a:pPr algn="ctr"/>
            <a:endParaRPr lang="ru-RU" b="1" dirty="0"/>
          </a:p>
          <a:p>
            <a:pPr algn="ctr"/>
            <a:endParaRPr lang="ru-RU" b="1" dirty="0"/>
          </a:p>
        </p:txBody>
      </p:sp>
      <p:pic>
        <p:nvPicPr>
          <p:cNvPr id="10242" name="Picture 2" descr="C:\Users\НАТАША\Desktop\115429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3429000"/>
            <a:ext cx="8064896" cy="27287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96628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6632"/>
            <a:ext cx="8856984" cy="6463308"/>
          </a:xfrm>
          <a:prstGeom prst="rect">
            <a:avLst/>
          </a:prstGeom>
        </p:spPr>
        <p:txBody>
          <a:bodyPr wrap="square">
            <a:spAutoFit/>
          </a:bodyPr>
          <a:lstStyle/>
          <a:p>
            <a:pPr algn="ctr"/>
            <a:r>
              <a:rPr lang="ru-RU" b="1" dirty="0" smtClean="0">
                <a:solidFill>
                  <a:srgbClr val="FF0000"/>
                </a:solidFill>
              </a:rPr>
              <a:t>Потребность обучающегося </a:t>
            </a:r>
            <a:r>
              <a:rPr lang="ru-RU" b="1" dirty="0">
                <a:solidFill>
                  <a:srgbClr val="FF0000"/>
                </a:solidFill>
              </a:rPr>
              <a:t>в </a:t>
            </a:r>
            <a:r>
              <a:rPr lang="ru-RU" b="1" dirty="0" smtClean="0">
                <a:solidFill>
                  <a:srgbClr val="FF0000"/>
                </a:solidFill>
              </a:rPr>
              <a:t>специализированном </a:t>
            </a:r>
            <a:r>
              <a:rPr lang="ru-RU" b="1" dirty="0">
                <a:solidFill>
                  <a:srgbClr val="FF0000"/>
                </a:solidFill>
              </a:rPr>
              <a:t>сопровождении образовательного процесса </a:t>
            </a:r>
            <a:endParaRPr lang="ru-RU" b="1" dirty="0" smtClean="0">
              <a:solidFill>
                <a:srgbClr val="FF0000"/>
              </a:solidFill>
            </a:endParaRPr>
          </a:p>
          <a:p>
            <a:pPr algn="ctr"/>
            <a:endParaRPr lang="ru-RU" b="1" dirty="0" smtClean="0">
              <a:solidFill>
                <a:srgbClr val="FF0000"/>
              </a:solidFill>
            </a:endParaRPr>
          </a:p>
          <a:p>
            <a:pPr algn="ctr"/>
            <a:r>
              <a:rPr lang="ru-RU" b="1" dirty="0"/>
              <a:t>Для обучающегося характерны следующие специфические образовательные потребности:</a:t>
            </a:r>
          </a:p>
          <a:p>
            <a:pPr algn="ctr"/>
            <a:r>
              <a:rPr lang="ru-RU" b="1" dirty="0"/>
              <a:t>•	 раннее получение специальной помощи средствами образования; </a:t>
            </a:r>
          </a:p>
          <a:p>
            <a:pPr algn="ctr"/>
            <a:r>
              <a:rPr lang="ru-RU" b="1" dirty="0"/>
              <a:t>• обязательность непрерывности коррекционно-развивающего процесса, реализуемого, как через содержание предметных областей, так и в процессе коррекционной работы;</a:t>
            </a:r>
          </a:p>
          <a:p>
            <a:pPr algn="ctr"/>
            <a:r>
              <a:rPr lang="ru-RU" b="1" dirty="0"/>
              <a:t>• научный, практико-ориентированный, действенный характер содержания образования;</a:t>
            </a:r>
          </a:p>
          <a:p>
            <a:pPr algn="ctr"/>
            <a:r>
              <a:rPr lang="ru-RU" b="1" dirty="0"/>
              <a:t>• доступность содержания познавательных задач, реализуемых в процессе образования;</a:t>
            </a:r>
          </a:p>
          <a:p>
            <a:pPr algn="ctr"/>
            <a:r>
              <a:rPr lang="ru-RU" b="1" dirty="0"/>
              <a:t>• систематическая актуализация сформированных у обучающихся знаний и умений; специальное обучение их «переносу» с учетом изменяющихся условий учебных, познавательных, трудовых и других ситуаций;</a:t>
            </a:r>
          </a:p>
          <a:p>
            <a:pPr algn="ctr"/>
            <a:r>
              <a:rPr lang="ru-RU" b="1" dirty="0"/>
              <a:t>• обеспечении особой пространственной и временной организации общеобразовательной среды с учетом функционального состояния центральной нервной системы и </a:t>
            </a:r>
            <a:r>
              <a:rPr lang="ru-RU" b="1" dirty="0" err="1"/>
              <a:t>нейродинамики</a:t>
            </a:r>
            <a:r>
              <a:rPr lang="ru-RU" b="1" dirty="0"/>
              <a:t> психических процессов обучающихся с умственной отсталостью (интеллектуальными нарушениями);</a:t>
            </a:r>
          </a:p>
          <a:p>
            <a:pPr algn="ctr"/>
            <a:endParaRPr lang="ru-RU" b="1" dirty="0" smtClean="0"/>
          </a:p>
          <a:p>
            <a:pPr algn="ctr"/>
            <a:endParaRPr lang="ru-RU" b="1" dirty="0">
              <a:solidFill>
                <a:srgbClr val="FF0000"/>
              </a:solidFill>
            </a:endParaRPr>
          </a:p>
        </p:txBody>
      </p:sp>
    </p:spTree>
    <p:extLst>
      <p:ext uri="{BB962C8B-B14F-4D97-AF65-F5344CB8AC3E}">
        <p14:creationId xmlns:p14="http://schemas.microsoft.com/office/powerpoint/2010/main" val="11620032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88640"/>
            <a:ext cx="8424936" cy="3416320"/>
          </a:xfrm>
          <a:prstGeom prst="rect">
            <a:avLst/>
          </a:prstGeom>
        </p:spPr>
        <p:txBody>
          <a:bodyPr wrap="square">
            <a:spAutoFit/>
          </a:bodyPr>
          <a:lstStyle/>
          <a:p>
            <a:r>
              <a:rPr lang="ru-RU" b="1" dirty="0"/>
              <a:t>• использование преимущественно позитивных средств  стимуляции деятельности и поведения обучающихся, демонстрирующих доброжелательное и уважительное отношение к ним;</a:t>
            </a:r>
          </a:p>
          <a:p>
            <a:r>
              <a:rPr lang="ru-RU" b="1" dirty="0"/>
              <a:t>•	развитие мотивации и интереса к познанию окружающего мира с учетом возрастных и индивидуальных особенностей ребенка к обучению и социальному взаимодействию со средой;</a:t>
            </a:r>
          </a:p>
          <a:p>
            <a:r>
              <a:rPr lang="ru-RU" b="1" dirty="0"/>
              <a:t>•	специальное обучение способам усвоения общественного опыта ― умений действовать совместно с взрослым, по показу, подражанию по словесной инструкции;</a:t>
            </a:r>
          </a:p>
          <a:p>
            <a:r>
              <a:rPr lang="ru-RU" b="1" dirty="0"/>
              <a:t>• стимуляция познавательной активности, формирование позитивного отношения к окружающему миру.</a:t>
            </a:r>
          </a:p>
          <a:p>
            <a:endParaRPr lang="ru-RU" dirty="0"/>
          </a:p>
        </p:txBody>
      </p:sp>
      <p:pic>
        <p:nvPicPr>
          <p:cNvPr id="11266" name="Picture 2" descr="C:\Users\НАТАША\Desktop\i(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934" y="3604960"/>
            <a:ext cx="861060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59934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928992" cy="7848302"/>
          </a:xfrm>
          <a:prstGeom prst="rect">
            <a:avLst/>
          </a:prstGeom>
        </p:spPr>
        <p:txBody>
          <a:bodyPr wrap="square">
            <a:spAutoFit/>
          </a:bodyPr>
          <a:lstStyle/>
          <a:p>
            <a:pPr algn="ctr"/>
            <a:r>
              <a:rPr lang="ru-RU" b="1" dirty="0" smtClean="0">
                <a:solidFill>
                  <a:srgbClr val="FF0000"/>
                </a:solidFill>
              </a:rPr>
              <a:t>Описание специализированных </a:t>
            </a:r>
            <a:r>
              <a:rPr lang="ru-RU" b="1" dirty="0">
                <a:solidFill>
                  <a:srgbClr val="FF0000"/>
                </a:solidFill>
              </a:rPr>
              <a:t>педагогических  технологии, применимых к </a:t>
            </a:r>
            <a:r>
              <a:rPr lang="ru-RU" b="1" dirty="0" smtClean="0">
                <a:solidFill>
                  <a:srgbClr val="FF0000"/>
                </a:solidFill>
              </a:rPr>
              <a:t>обучающемуся</a:t>
            </a:r>
          </a:p>
          <a:p>
            <a:pPr algn="ctr"/>
            <a:endParaRPr lang="ru-RU" b="1" dirty="0" smtClean="0">
              <a:solidFill>
                <a:srgbClr val="FF0000"/>
              </a:solidFill>
            </a:endParaRPr>
          </a:p>
          <a:p>
            <a:pPr algn="ctr"/>
            <a:r>
              <a:rPr lang="ru-RU" b="1" dirty="0" smtClean="0">
                <a:solidFill>
                  <a:srgbClr val="FF0000"/>
                </a:solidFill>
              </a:rPr>
              <a:t>Информационно </a:t>
            </a:r>
            <a:r>
              <a:rPr lang="ru-RU" b="1" dirty="0">
                <a:solidFill>
                  <a:srgbClr val="FF0000"/>
                </a:solidFill>
              </a:rPr>
              <a:t>– коммуникативные технологии (ИКТ</a:t>
            </a:r>
            <a:r>
              <a:rPr lang="ru-RU" b="1" dirty="0" smtClean="0">
                <a:solidFill>
                  <a:srgbClr val="FF0000"/>
                </a:solidFill>
              </a:rPr>
              <a:t>)</a:t>
            </a:r>
            <a:endParaRPr lang="ru-RU" b="1" dirty="0">
              <a:solidFill>
                <a:srgbClr val="FF0000"/>
              </a:solidFill>
            </a:endParaRPr>
          </a:p>
          <a:p>
            <a:pPr algn="ctr"/>
            <a:r>
              <a:rPr lang="ru-RU" b="1" dirty="0"/>
              <a:t>Для   детей с нарушением интеллекта информация должна поступать небольшими порциями и постоянно повторяться, при этом необходимо создать эффекты, которые привлекали бы внимание учащихся</a:t>
            </a:r>
          </a:p>
          <a:p>
            <a:pPr algn="ctr"/>
            <a:r>
              <a:rPr lang="ru-RU" b="1" dirty="0"/>
              <a:t>В своей практике я использую следующие  типы  урока для умственно отсталых детей:</a:t>
            </a:r>
          </a:p>
          <a:p>
            <a:pPr algn="ctr"/>
            <a:r>
              <a:rPr lang="ru-RU" b="1" dirty="0"/>
              <a:t>-  урок усвоения новых знаний (компьютерная презентация);</a:t>
            </a:r>
          </a:p>
          <a:p>
            <a:pPr algn="ctr"/>
            <a:r>
              <a:rPr lang="ru-RU" b="1" dirty="0"/>
              <a:t>- урок  практических занятий, отработка полученных знаний  (УМК Кирилла и </a:t>
            </a:r>
            <a:r>
              <a:rPr lang="ru-RU" b="1" dirty="0" err="1"/>
              <a:t>Мефодия</a:t>
            </a:r>
            <a:r>
              <a:rPr lang="ru-RU" b="1" dirty="0"/>
              <a:t>);</a:t>
            </a:r>
          </a:p>
          <a:p>
            <a:pPr algn="ctr"/>
            <a:r>
              <a:rPr lang="ru-RU" b="1" dirty="0"/>
              <a:t>-  урок проверки  усвоенных знаний (компьютерные тренажёры);</a:t>
            </a:r>
          </a:p>
          <a:p>
            <a:pPr algn="ctr"/>
            <a:r>
              <a:rPr lang="ru-RU" b="1" dirty="0"/>
              <a:t>-  комбинированные уроки.</a:t>
            </a:r>
          </a:p>
          <a:p>
            <a:pPr algn="ctr"/>
            <a:r>
              <a:rPr lang="ru-RU" b="1" dirty="0"/>
              <a:t>Приступая к  обучению детей с нарушением интеллекта,  я изучила большое количество методов организации учебно-познавательной деятельности.  Из многообразия методов в своей педагогической практике с обучающимся я использую  те методы, которые, по моему  мнению,  наиболее полно решают задачи развития детей.</a:t>
            </a:r>
          </a:p>
          <a:p>
            <a:pPr algn="ctr"/>
            <a:r>
              <a:rPr lang="ru-RU" b="1" dirty="0">
                <a:solidFill>
                  <a:srgbClr val="FF0000"/>
                </a:solidFill>
              </a:rPr>
              <a:t>Словесные:</a:t>
            </a:r>
          </a:p>
          <a:p>
            <a:pPr algn="ctr"/>
            <a:r>
              <a:rPr lang="ru-RU" b="1" dirty="0"/>
              <a:t>- метод демонстраций (презентаций, фильмов, слайдов);</a:t>
            </a:r>
          </a:p>
          <a:p>
            <a:pPr algn="ctr"/>
            <a:r>
              <a:rPr lang="ru-RU" b="1" dirty="0"/>
              <a:t>- метод  иллюстраций (презентаций, слайдов);</a:t>
            </a:r>
          </a:p>
          <a:p>
            <a:pPr algn="ctr"/>
            <a:r>
              <a:rPr lang="ru-RU" b="1" dirty="0"/>
              <a:t>- интернет ресурсы;</a:t>
            </a:r>
          </a:p>
          <a:p>
            <a:pPr algn="ctr"/>
            <a:r>
              <a:rPr lang="ru-RU" b="1" dirty="0"/>
              <a:t>- интерактивная доска.</a:t>
            </a:r>
          </a:p>
          <a:p>
            <a:pPr algn="ctr"/>
            <a:endParaRPr lang="ru-RU" b="1" dirty="0"/>
          </a:p>
          <a:p>
            <a:pPr algn="ctr"/>
            <a:endParaRPr lang="ru-RU" b="1" dirty="0" smtClean="0">
              <a:solidFill>
                <a:srgbClr val="FF0000"/>
              </a:solidFill>
            </a:endParaRPr>
          </a:p>
          <a:p>
            <a:pPr algn="ctr"/>
            <a:endParaRPr lang="ru-RU" b="1" dirty="0">
              <a:solidFill>
                <a:srgbClr val="FF0000"/>
              </a:solidFill>
            </a:endParaRPr>
          </a:p>
          <a:p>
            <a:pPr algn="ctr"/>
            <a:endParaRPr lang="ru-RU" b="1" dirty="0">
              <a:solidFill>
                <a:srgbClr val="FF0000"/>
              </a:solidFill>
            </a:endParaRPr>
          </a:p>
        </p:txBody>
      </p:sp>
    </p:spTree>
    <p:extLst>
      <p:ext uri="{BB962C8B-B14F-4D97-AF65-F5344CB8AC3E}">
        <p14:creationId xmlns:p14="http://schemas.microsoft.com/office/powerpoint/2010/main" val="35791763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7910" y="116632"/>
            <a:ext cx="8784976" cy="7017306"/>
          </a:xfrm>
          <a:prstGeom prst="rect">
            <a:avLst/>
          </a:prstGeom>
        </p:spPr>
        <p:txBody>
          <a:bodyPr wrap="square">
            <a:spAutoFit/>
          </a:bodyPr>
          <a:lstStyle/>
          <a:p>
            <a:pPr algn="ctr"/>
            <a:r>
              <a:rPr lang="ru-RU" b="1" dirty="0">
                <a:solidFill>
                  <a:srgbClr val="FF0000"/>
                </a:solidFill>
              </a:rPr>
              <a:t>Наглядные</a:t>
            </a:r>
            <a:r>
              <a:rPr lang="ru-RU" b="1" dirty="0" smtClean="0">
                <a:solidFill>
                  <a:srgbClr val="FF0000"/>
                </a:solidFill>
              </a:rPr>
              <a:t>:</a:t>
            </a:r>
          </a:p>
          <a:p>
            <a:pPr algn="ctr"/>
            <a:endParaRPr lang="ru-RU" b="1" dirty="0">
              <a:solidFill>
                <a:srgbClr val="FF0000"/>
              </a:solidFill>
            </a:endParaRPr>
          </a:p>
          <a:p>
            <a:pPr algn="ctr"/>
            <a:r>
              <a:rPr lang="ru-RU" b="1" dirty="0"/>
              <a:t>- объяснение материала с использованием слайдов, презентаций, интерактивной доски;</a:t>
            </a:r>
          </a:p>
          <a:p>
            <a:pPr algn="ctr"/>
            <a:r>
              <a:rPr lang="ru-RU" b="1" dirty="0"/>
              <a:t>- рассказ (по слайдам, презентациям и  интерактивной доске).</a:t>
            </a:r>
          </a:p>
          <a:p>
            <a:pPr algn="ctr"/>
            <a:endParaRPr lang="ru-RU" b="1" dirty="0" smtClean="0">
              <a:solidFill>
                <a:srgbClr val="FF0000"/>
              </a:solidFill>
            </a:endParaRPr>
          </a:p>
          <a:p>
            <a:pPr algn="ctr"/>
            <a:r>
              <a:rPr lang="ru-RU" b="1" dirty="0" smtClean="0">
                <a:solidFill>
                  <a:srgbClr val="FF0000"/>
                </a:solidFill>
              </a:rPr>
              <a:t>Практические:</a:t>
            </a:r>
          </a:p>
          <a:p>
            <a:pPr algn="ctr"/>
            <a:endParaRPr lang="ru-RU" b="1" dirty="0">
              <a:solidFill>
                <a:srgbClr val="FF0000"/>
              </a:solidFill>
            </a:endParaRPr>
          </a:p>
          <a:p>
            <a:pPr algn="ctr"/>
            <a:r>
              <a:rPr lang="ru-RU" b="1" dirty="0"/>
              <a:t>- упражнения (применяются при изучении всех предметов и на различных этапах учебного процесса)</a:t>
            </a:r>
          </a:p>
          <a:p>
            <a:pPr algn="ctr"/>
            <a:r>
              <a:rPr lang="ru-RU" b="1" dirty="0"/>
              <a:t>- устные упражнения и  письменные упражнения;</a:t>
            </a:r>
          </a:p>
          <a:p>
            <a:pPr algn="ctr"/>
            <a:r>
              <a:rPr lang="ru-RU" b="1" dirty="0"/>
              <a:t>- практические работы (использование тренажёров).</a:t>
            </a:r>
          </a:p>
          <a:p>
            <a:pPr algn="ctr"/>
            <a:r>
              <a:rPr lang="ru-RU" b="1" dirty="0"/>
              <a:t>Уроки с использованием информационно-коммуникативных технологий способствуют лучшему запоминанию и закреплению  пройденного материала</a:t>
            </a:r>
            <a:r>
              <a:rPr lang="ru-RU" b="1" dirty="0" smtClean="0"/>
              <a:t>.</a:t>
            </a:r>
          </a:p>
          <a:p>
            <a:pPr algn="ctr"/>
            <a:endParaRPr lang="ru-RU" b="1" dirty="0" smtClean="0"/>
          </a:p>
          <a:p>
            <a:pPr algn="ctr"/>
            <a:r>
              <a:rPr lang="ru-RU" b="1" dirty="0" err="1" smtClean="0">
                <a:solidFill>
                  <a:srgbClr val="FF0000"/>
                </a:solidFill>
              </a:rPr>
              <a:t>Здоровьесберегающие</a:t>
            </a:r>
            <a:r>
              <a:rPr lang="ru-RU" b="1" dirty="0" smtClean="0">
                <a:solidFill>
                  <a:srgbClr val="FF0000"/>
                </a:solidFill>
              </a:rPr>
              <a:t> технологии</a:t>
            </a:r>
          </a:p>
          <a:p>
            <a:pPr algn="ctr"/>
            <a:endParaRPr lang="ru-RU" b="1" dirty="0">
              <a:solidFill>
                <a:srgbClr val="FF0000"/>
              </a:solidFill>
            </a:endParaRPr>
          </a:p>
          <a:p>
            <a:pPr algn="ctr"/>
            <a:r>
              <a:rPr lang="ru-RU" b="1" dirty="0"/>
              <a:t> </a:t>
            </a:r>
            <a:r>
              <a:rPr lang="ru-RU" b="1" dirty="0" err="1"/>
              <a:t>Здоровьесберегающие</a:t>
            </a:r>
            <a:r>
              <a:rPr lang="ru-RU" b="1" dirty="0"/>
              <a:t> технологии направлены на сохранение, формирование и укрепление здоровья воспитанников с интеллектуальной недостаточностью.</a:t>
            </a:r>
          </a:p>
          <a:p>
            <a:pPr algn="ctr"/>
            <a:r>
              <a:rPr lang="ru-RU" b="1" dirty="0"/>
              <a:t>Обучение умственно отсталого ребёнка с применением </a:t>
            </a:r>
            <a:r>
              <a:rPr lang="ru-RU" b="1" dirty="0" err="1"/>
              <a:t>здоровьесберегающих</a:t>
            </a:r>
            <a:r>
              <a:rPr lang="ru-RU" b="1" dirty="0"/>
              <a:t>  методик,  имеет решающее значение для развития и их реабилитации в обществе.</a:t>
            </a:r>
          </a:p>
          <a:p>
            <a:pPr algn="ctr"/>
            <a:endParaRPr lang="ru-RU" b="1" dirty="0"/>
          </a:p>
        </p:txBody>
      </p:sp>
    </p:spTree>
    <p:extLst>
      <p:ext uri="{BB962C8B-B14F-4D97-AF65-F5344CB8AC3E}">
        <p14:creationId xmlns:p14="http://schemas.microsoft.com/office/powerpoint/2010/main" val="2238052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1187648"/>
            <a:ext cx="8856984" cy="7017306"/>
          </a:xfrm>
          <a:prstGeom prst="rect">
            <a:avLst/>
          </a:prstGeom>
        </p:spPr>
        <p:txBody>
          <a:bodyPr wrap="square">
            <a:spAutoFit/>
          </a:bodyPr>
          <a:lstStyle/>
          <a:p>
            <a:endParaRPr lang="ru-RU" dirty="0" smtClean="0"/>
          </a:p>
          <a:p>
            <a:endParaRPr lang="ru-RU" dirty="0"/>
          </a:p>
          <a:p>
            <a:endParaRPr lang="ru-RU" dirty="0" smtClean="0"/>
          </a:p>
          <a:p>
            <a:endParaRPr lang="ru-RU" dirty="0"/>
          </a:p>
          <a:p>
            <a:endParaRPr lang="ru-RU" dirty="0"/>
          </a:p>
          <a:p>
            <a:pPr algn="ctr"/>
            <a:r>
              <a:rPr lang="ru-RU" b="1" dirty="0" smtClean="0">
                <a:solidFill>
                  <a:srgbClr val="FF0000"/>
                </a:solidFill>
              </a:rPr>
              <a:t>Принципы     </a:t>
            </a:r>
            <a:r>
              <a:rPr lang="ru-RU" b="1" dirty="0" err="1">
                <a:solidFill>
                  <a:srgbClr val="FF0000"/>
                </a:solidFill>
              </a:rPr>
              <a:t>здоровьесберегающих</a:t>
            </a:r>
            <a:r>
              <a:rPr lang="ru-RU" b="1" dirty="0">
                <a:solidFill>
                  <a:srgbClr val="FF0000"/>
                </a:solidFill>
              </a:rPr>
              <a:t> </a:t>
            </a:r>
            <a:r>
              <a:rPr lang="ru-RU" b="1" dirty="0" smtClean="0">
                <a:solidFill>
                  <a:srgbClr val="FF0000"/>
                </a:solidFill>
              </a:rPr>
              <a:t>технологий</a:t>
            </a:r>
            <a:endParaRPr lang="ru-RU" b="1" dirty="0">
              <a:solidFill>
                <a:srgbClr val="FF0000"/>
              </a:solidFill>
            </a:endParaRPr>
          </a:p>
          <a:p>
            <a:pPr algn="ctr"/>
            <a:r>
              <a:rPr lang="ru-RU" b="1" dirty="0"/>
              <a:t>1.Создание образовательной среды, обеспечивающей снятие всех </a:t>
            </a:r>
            <a:r>
              <a:rPr lang="ru-RU" b="1" dirty="0" err="1"/>
              <a:t>стрессообразующих</a:t>
            </a:r>
            <a:r>
              <a:rPr lang="ru-RU" b="1" dirty="0"/>
              <a:t> факторов учебно-воспитательного процесса.</a:t>
            </a:r>
          </a:p>
          <a:p>
            <a:pPr algn="ctr"/>
            <a:r>
              <a:rPr lang="ru-RU" b="1" dirty="0"/>
              <a:t>В своей работе с учащимся стараюсь создать  атмосферу доброжелательности,  вселить веру  в силы ребенка, осуществляю индивидуальный подход в обучении, создаю ситуацию успеха.  </a:t>
            </a:r>
          </a:p>
          <a:p>
            <a:pPr algn="ctr"/>
            <a:endParaRPr lang="ru-RU" b="1" dirty="0" smtClean="0"/>
          </a:p>
          <a:p>
            <a:pPr algn="ctr"/>
            <a:r>
              <a:rPr lang="ru-RU" b="1" dirty="0" smtClean="0"/>
              <a:t>2</a:t>
            </a:r>
            <a:r>
              <a:rPr lang="ru-RU" b="1" dirty="0"/>
              <a:t>. Развитие двигательной активности. </a:t>
            </a:r>
          </a:p>
          <a:p>
            <a:pPr algn="ctr"/>
            <a:r>
              <a:rPr lang="ru-RU" b="1" dirty="0"/>
              <a:t>Сочетание методик оздоровления и воспитания позволяет добиться стойкой адаптации ребенка, сохранить и укрепить здоровье в условиях  учреждения.   Провожу беседы по укреплению и сохранению здоровья («Азбука здорового питания», «Режим дня», «Правила закаливания») </a:t>
            </a:r>
          </a:p>
          <a:p>
            <a:pPr algn="ctr"/>
            <a:endParaRPr lang="ru-RU" b="1" dirty="0" smtClean="0"/>
          </a:p>
          <a:p>
            <a:pPr algn="ctr"/>
            <a:r>
              <a:rPr lang="ru-RU" b="1" dirty="0" smtClean="0"/>
              <a:t> </a:t>
            </a:r>
            <a:r>
              <a:rPr lang="ru-RU" b="1" dirty="0"/>
              <a:t>3. Обеспечение адекватного восстановления сил. </a:t>
            </a:r>
          </a:p>
          <a:p>
            <a:pPr algn="ctr"/>
            <a:r>
              <a:rPr lang="ru-RU" b="1" dirty="0"/>
              <a:t>Смена видов деятельности, регулярное чередование периодов напряженной работы и расслабления, смена произвольной и эмоциональной активации необходима во избежание переутомления. Провожу  </a:t>
            </a:r>
            <a:r>
              <a:rPr lang="ru-RU" b="1" dirty="0" err="1"/>
              <a:t>физминутки</a:t>
            </a:r>
            <a:r>
              <a:rPr lang="ru-RU" b="1" dirty="0"/>
              <a:t>, гимнастику для глаз,  дыхательная гимнастику,  пальчиковую гимнастику, гимнастика для развития кистей рук, упражнения на релаксацию.</a:t>
            </a:r>
          </a:p>
        </p:txBody>
      </p:sp>
    </p:spTree>
    <p:extLst>
      <p:ext uri="{BB962C8B-B14F-4D97-AF65-F5344CB8AC3E}">
        <p14:creationId xmlns:p14="http://schemas.microsoft.com/office/powerpoint/2010/main" val="6173176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372168"/>
            <a:ext cx="8496943" cy="1143000"/>
          </a:xfrm>
        </p:spPr>
        <p:txBody>
          <a:bodyPr/>
          <a:lstStyle/>
          <a:p>
            <a:pPr marL="0" indent="0" algn="ctr">
              <a:buNone/>
            </a:pPr>
            <a:r>
              <a:rPr lang="ru-RU" sz="3600" dirty="0" smtClean="0"/>
              <a:t>Программа </a:t>
            </a:r>
            <a:br>
              <a:rPr lang="ru-RU" sz="3600" dirty="0" smtClean="0"/>
            </a:br>
            <a:r>
              <a:rPr lang="ru-RU" sz="3600" dirty="0" smtClean="0"/>
              <a:t>«Индивидуального реабилитационного маршрута»</a:t>
            </a:r>
            <a:endParaRPr lang="ru-RU" sz="3600" dirty="0"/>
          </a:p>
        </p:txBody>
      </p:sp>
      <p:sp>
        <p:nvSpPr>
          <p:cNvPr id="3" name="Объект 2"/>
          <p:cNvSpPr>
            <a:spLocks noGrp="1"/>
          </p:cNvSpPr>
          <p:nvPr>
            <p:ph sz="quarter" idx="13"/>
          </p:nvPr>
        </p:nvSpPr>
        <p:spPr/>
        <p:txBody>
          <a:bodyPr/>
          <a:lstStyle/>
          <a:p>
            <a:pPr marL="45720" indent="0">
              <a:buNone/>
            </a:pPr>
            <a:endParaRPr lang="ru-RU" dirty="0"/>
          </a:p>
        </p:txBody>
      </p:sp>
      <p:pic>
        <p:nvPicPr>
          <p:cNvPr id="1027" name="Picture 3" descr="C:\Users\НАТАША\Desktop\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188640"/>
            <a:ext cx="6696744" cy="42682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97296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116632"/>
            <a:ext cx="8856984" cy="4524315"/>
          </a:xfrm>
          <a:prstGeom prst="rect">
            <a:avLst/>
          </a:prstGeom>
        </p:spPr>
        <p:txBody>
          <a:bodyPr wrap="square">
            <a:spAutoFit/>
          </a:bodyPr>
          <a:lstStyle/>
          <a:p>
            <a:pPr algn="ctr"/>
            <a:r>
              <a:rPr lang="ru-RU" b="1" dirty="0">
                <a:solidFill>
                  <a:srgbClr val="FF0000"/>
                </a:solidFill>
              </a:rPr>
              <a:t>Игровые  </a:t>
            </a:r>
            <a:r>
              <a:rPr lang="ru-RU" b="1" dirty="0" smtClean="0">
                <a:solidFill>
                  <a:srgbClr val="FF0000"/>
                </a:solidFill>
              </a:rPr>
              <a:t>технологии</a:t>
            </a:r>
          </a:p>
          <a:p>
            <a:pPr algn="ctr"/>
            <a:endParaRPr lang="ru-RU" b="1" dirty="0">
              <a:solidFill>
                <a:srgbClr val="FF0000"/>
              </a:solidFill>
            </a:endParaRPr>
          </a:p>
          <a:p>
            <a:pPr algn="ctr"/>
            <a:r>
              <a:rPr lang="ru-RU" b="1" dirty="0"/>
              <a:t>Работая с ребёнком с нарушением интеллекта,  пришла к выводу, что в обучении такого ребёнка обязательно необходимо использовать игровые технологии.  </a:t>
            </a:r>
          </a:p>
          <a:p>
            <a:pPr algn="ctr"/>
            <a:r>
              <a:rPr lang="ru-RU" b="1" dirty="0"/>
              <a:t>Игры проводим   в виде сказочных путешествий (например: «путешествие по подводному царству», «погуляем по  зоопарку»), фантазий, когда ребёнок  сам придумывает встречи с животными. </a:t>
            </a:r>
            <a:endParaRPr lang="ru-RU" b="1" dirty="0" smtClean="0"/>
          </a:p>
          <a:p>
            <a:pPr algn="ctr"/>
            <a:endParaRPr lang="ru-RU" b="1" dirty="0"/>
          </a:p>
          <a:p>
            <a:pPr algn="ctr"/>
            <a:r>
              <a:rPr lang="ru-RU" b="1" dirty="0"/>
              <a:t>   Применение перечисленных педагогических технологий в процессе обучения детей с нарушением интеллекта способствует: повышению самооценки,  коррекции психических процессов, совершенствованию умений и навыков, которые помогут  в дальнейшей успешной адаптации  в современном обществе. </a:t>
            </a:r>
            <a:endParaRPr lang="ru-RU" b="1" dirty="0" smtClean="0"/>
          </a:p>
          <a:p>
            <a:pPr algn="ctr"/>
            <a:endParaRPr lang="ru-RU" b="1" dirty="0"/>
          </a:p>
          <a:p>
            <a:pPr algn="ctr"/>
            <a:endParaRPr lang="ru-RU" b="1" dirty="0"/>
          </a:p>
        </p:txBody>
      </p:sp>
      <p:pic>
        <p:nvPicPr>
          <p:cNvPr id="12290" name="Picture 2" descr="C:\Users\НАТАША\Desktop\0046-0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68" y="4005064"/>
            <a:ext cx="4104456" cy="26231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83642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772150"/>
            <a:ext cx="8784976" cy="5909310"/>
          </a:xfrm>
          <a:prstGeom prst="rect">
            <a:avLst/>
          </a:prstGeom>
        </p:spPr>
        <p:txBody>
          <a:bodyPr wrap="square">
            <a:spAutoFit/>
          </a:bodyPr>
          <a:lstStyle/>
          <a:p>
            <a:endParaRPr lang="ru-RU" dirty="0" smtClean="0"/>
          </a:p>
          <a:p>
            <a:endParaRPr lang="ru-RU" dirty="0"/>
          </a:p>
          <a:p>
            <a:endParaRPr lang="ru-RU" dirty="0" smtClean="0"/>
          </a:p>
          <a:p>
            <a:endParaRPr lang="ru-RU" dirty="0"/>
          </a:p>
          <a:p>
            <a:pPr algn="ctr"/>
            <a:r>
              <a:rPr lang="ru-RU" b="1" dirty="0" smtClean="0">
                <a:solidFill>
                  <a:srgbClr val="FF0000"/>
                </a:solidFill>
              </a:rPr>
              <a:t>Планируемые </a:t>
            </a:r>
            <a:r>
              <a:rPr lang="ru-RU" b="1" dirty="0">
                <a:solidFill>
                  <a:srgbClr val="FF0000"/>
                </a:solidFill>
              </a:rPr>
              <a:t>результаты коррекционной работы </a:t>
            </a:r>
          </a:p>
          <a:p>
            <a:pPr algn="ctr"/>
            <a:endParaRPr lang="ru-RU" b="1" dirty="0"/>
          </a:p>
          <a:p>
            <a:pPr algn="ctr"/>
            <a:r>
              <a:rPr lang="ru-RU" b="1" dirty="0"/>
              <a:t>         Результатом коррекции развития учащегося может считаться не столько успешное освоение им основной образовательной программы, сколько освоение жизненно значимых компетенций: </a:t>
            </a:r>
          </a:p>
          <a:p>
            <a:pPr algn="ctr"/>
            <a:r>
              <a:rPr lang="ru-RU" b="1" dirty="0"/>
              <a:t>     - развитие адекватных представлений о собственных возможностях и ограничениях, о насущно необходимом жизнеобеспечении, способности вступать в коммуникацию со взрослыми по вопросам медицинского сопровождения и созданию специальных условий для пребывания в техникуме, своих нуждах и правах в организации обучения; </a:t>
            </a:r>
          </a:p>
          <a:p>
            <a:pPr algn="ctr"/>
            <a:r>
              <a:rPr lang="ru-RU" b="1" dirty="0"/>
              <a:t>    - овладение социально-бытовыми умениями, используемыми в повседневной жизни; </a:t>
            </a:r>
          </a:p>
          <a:p>
            <a:pPr algn="ctr"/>
            <a:r>
              <a:rPr lang="ru-RU" b="1" dirty="0"/>
              <a:t>    - овладение навыками коммуникации; </a:t>
            </a:r>
          </a:p>
          <a:p>
            <a:pPr algn="ctr"/>
            <a:r>
              <a:rPr lang="ru-RU" b="1" dirty="0"/>
              <a:t>    - дифференциация и осмысление картины мира и ее временно-пространственной организации; </a:t>
            </a:r>
          </a:p>
          <a:p>
            <a:pPr algn="ctr"/>
            <a:r>
              <a:rPr lang="ru-RU" b="1" dirty="0"/>
              <a:t>    - осмысление своего социального окружения и освоение соответствующей возрасту системы ценностей. </a:t>
            </a:r>
          </a:p>
        </p:txBody>
      </p:sp>
    </p:spTree>
    <p:extLst>
      <p:ext uri="{BB962C8B-B14F-4D97-AF65-F5344CB8AC3E}">
        <p14:creationId xmlns:p14="http://schemas.microsoft.com/office/powerpoint/2010/main" val="4229309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sz="quarter" idx="13"/>
          </p:nvPr>
        </p:nvSpPr>
        <p:spPr>
          <a:xfrm>
            <a:off x="251520" y="188640"/>
            <a:ext cx="8712968" cy="4824536"/>
          </a:xfrm>
        </p:spPr>
        <p:txBody>
          <a:bodyPr>
            <a:normAutofit/>
          </a:bodyPr>
          <a:lstStyle/>
          <a:p>
            <a:pPr marL="45720" indent="0" algn="ctr">
              <a:buNone/>
            </a:pPr>
            <a:r>
              <a:rPr lang="ru-RU" b="1" dirty="0" smtClean="0">
                <a:solidFill>
                  <a:srgbClr val="FF0000"/>
                </a:solidFill>
              </a:rPr>
              <a:t>      Индивидуальный реабилитационный маршрут – </a:t>
            </a:r>
          </a:p>
          <a:p>
            <a:pPr marL="45720" indent="0">
              <a:buNone/>
            </a:pPr>
            <a:r>
              <a:rPr lang="ru-RU" b="1" dirty="0">
                <a:solidFill>
                  <a:schemeClr val="tx1"/>
                </a:solidFill>
              </a:rPr>
              <a:t>ц</a:t>
            </a:r>
            <a:r>
              <a:rPr lang="ru-RU" b="1" dirty="0" smtClean="0">
                <a:solidFill>
                  <a:schemeClr val="tx1"/>
                </a:solidFill>
              </a:rPr>
              <a:t>еленаправленно проектируемая дифференцированная программа, система конкретных совместных действий администрации, педагогов, специалистов образовательного учреждения, родителей в процессе развития ребёнка с ограниченными возможностями здоровья.</a:t>
            </a:r>
          </a:p>
          <a:p>
            <a:pPr marL="45720" indent="0" algn="ctr">
              <a:buNone/>
            </a:pPr>
            <a:r>
              <a:rPr lang="ru-RU" b="1" dirty="0" smtClean="0">
                <a:solidFill>
                  <a:srgbClr val="FF0000"/>
                </a:solidFill>
              </a:rPr>
              <a:t>Цель создания индивидуального реабилитационного маршрута: </a:t>
            </a:r>
          </a:p>
          <a:p>
            <a:pPr marL="45720" indent="0">
              <a:buNone/>
            </a:pPr>
            <a:r>
              <a:rPr lang="ru-RU" b="1" dirty="0" smtClean="0">
                <a:solidFill>
                  <a:schemeClr val="tx1"/>
                </a:solidFill>
              </a:rPr>
              <a:t>максимальная реализация образовательных  и социальных потребностей детей, имеющих ограниченные возможности здоровья.</a:t>
            </a:r>
          </a:p>
          <a:p>
            <a:pPr marL="45720" indent="0">
              <a:buNone/>
            </a:pPr>
            <a:endParaRPr lang="ru-RU" b="1" dirty="0" smtClean="0">
              <a:solidFill>
                <a:srgbClr val="FF0000"/>
              </a:solidFill>
            </a:endParaRPr>
          </a:p>
          <a:p>
            <a:pPr marL="45720" indent="0">
              <a:buNone/>
            </a:pPr>
            <a:endParaRPr lang="ru-RU" b="1" dirty="0">
              <a:solidFill>
                <a:srgbClr val="FF0000"/>
              </a:solidFill>
            </a:endParaRPr>
          </a:p>
        </p:txBody>
      </p:sp>
      <p:pic>
        <p:nvPicPr>
          <p:cNvPr id="2050" name="Picture 2" descr="C:\Users\НАТАША\Desktop\inclusive-kid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4293096"/>
            <a:ext cx="8064896" cy="23762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4663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a:xfrm>
            <a:off x="323528" y="260648"/>
            <a:ext cx="8568952" cy="3945592"/>
          </a:xfrm>
        </p:spPr>
        <p:txBody>
          <a:bodyPr/>
          <a:lstStyle/>
          <a:p>
            <a:pPr marL="45720" indent="0" algn="ctr">
              <a:buNone/>
            </a:pPr>
            <a:r>
              <a:rPr lang="ru-RU" b="1" dirty="0" smtClean="0">
                <a:solidFill>
                  <a:srgbClr val="FF0000"/>
                </a:solidFill>
              </a:rPr>
              <a:t>Обучающийся с ограниченными возможностями здоровья – </a:t>
            </a:r>
          </a:p>
          <a:p>
            <a:pPr marL="45720" indent="0">
              <a:buNone/>
            </a:pPr>
            <a:r>
              <a:rPr lang="ru-RU" b="1" dirty="0"/>
              <a:t>ф</a:t>
            </a:r>
            <a:r>
              <a:rPr lang="ru-RU" b="1" dirty="0" smtClean="0"/>
              <a:t>изическое лицо, имеющее недостатки в физическом и/или психическом развитии, подтверждённые ПМПК и препятствующие получению образования без создания специальных условий.</a:t>
            </a:r>
            <a:endParaRPr lang="ru-RU" b="1" dirty="0"/>
          </a:p>
        </p:txBody>
      </p:sp>
      <p:pic>
        <p:nvPicPr>
          <p:cNvPr id="3074" name="Picture 2" descr="C:\Users\НАТАША\Desktop\ei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3080" y="2276872"/>
            <a:ext cx="5211209" cy="43978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33240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sz="quarter" idx="13"/>
          </p:nvPr>
        </p:nvSpPr>
        <p:spPr>
          <a:xfrm>
            <a:off x="323528" y="188640"/>
            <a:ext cx="8568952" cy="6336704"/>
          </a:xfrm>
        </p:spPr>
        <p:txBody>
          <a:bodyPr>
            <a:normAutofit lnSpcReduction="10000"/>
          </a:bodyPr>
          <a:lstStyle/>
          <a:p>
            <a:pPr marL="45720" indent="0">
              <a:buNone/>
            </a:pPr>
            <a:r>
              <a:rPr lang="ru-RU" b="1" dirty="0" smtClean="0">
                <a:solidFill>
                  <a:srgbClr val="FF0000"/>
                </a:solidFill>
              </a:rPr>
              <a:t>   Педагогическая </a:t>
            </a:r>
            <a:r>
              <a:rPr lang="ru-RU" b="1" dirty="0">
                <a:solidFill>
                  <a:srgbClr val="FF0000"/>
                </a:solidFill>
              </a:rPr>
              <a:t>характеристика обучающегося</a:t>
            </a:r>
            <a:r>
              <a:rPr lang="ru-RU" dirty="0"/>
              <a:t>  </a:t>
            </a:r>
            <a:r>
              <a:rPr lang="ru-RU" b="1" dirty="0">
                <a:solidFill>
                  <a:srgbClr val="FF0000"/>
                </a:solidFill>
              </a:rPr>
              <a:t>с </a:t>
            </a:r>
            <a:r>
              <a:rPr lang="ru-RU" b="1" dirty="0" smtClean="0">
                <a:solidFill>
                  <a:srgbClr val="FF0000"/>
                </a:solidFill>
              </a:rPr>
              <a:t>ОВЗ</a:t>
            </a:r>
          </a:p>
          <a:p>
            <a:pPr marL="45720" indent="0">
              <a:buNone/>
            </a:pPr>
            <a:r>
              <a:rPr lang="ru-RU" b="1" dirty="0" smtClean="0">
                <a:solidFill>
                  <a:schemeClr val="tx1"/>
                </a:solidFill>
              </a:rPr>
              <a:t>   Мальчик </a:t>
            </a:r>
            <a:r>
              <a:rPr lang="ru-RU" b="1" dirty="0">
                <a:solidFill>
                  <a:schemeClr val="tx1"/>
                </a:solidFill>
              </a:rPr>
              <a:t>обучается в данном образовательном учреждении с 1 сентября 2017 года. До поступления в школу посещал детский сад. На основании заключения ПМПК с 13 ноября 2017 года находится на индивидуальном очно-заочном обучении.</a:t>
            </a:r>
          </a:p>
          <a:p>
            <a:pPr marL="45720" indent="0">
              <a:buNone/>
            </a:pPr>
            <a:r>
              <a:rPr lang="ru-RU" b="1" dirty="0">
                <a:solidFill>
                  <a:schemeClr val="tx1"/>
                </a:solidFill>
              </a:rPr>
              <a:t>   У ребёнка не сформированы умения и навыки для усвоения учебного материала. Мальчик абсолютно не воспринимает учебный материал. На уроках русского языка с большим трудом прописывает (копирует) элементы букв и буквы в прописи на печатной основе. Самостоятельно писать и выполнять задания не может, постоянно требуется помощь учителя. Мальчик не понимает, не усваивает, что такое буквы, звуки, не понимает отличие гласных от согласных звуков, не различает твёрдые и мягкие согласные звуки, не может делить слова на слоги, составлять схему слова, выделять ударный слог в слове, не может определить количество слов в предложении. </a:t>
            </a:r>
          </a:p>
          <a:p>
            <a:pPr marL="45720" indent="0">
              <a:buNone/>
            </a:pPr>
            <a:endParaRPr lang="ru-RU" b="1" dirty="0" smtClean="0">
              <a:solidFill>
                <a:schemeClr val="tx1"/>
              </a:solidFill>
            </a:endParaRPr>
          </a:p>
        </p:txBody>
      </p:sp>
    </p:spTree>
    <p:extLst>
      <p:ext uri="{BB962C8B-B14F-4D97-AF65-F5344CB8AC3E}">
        <p14:creationId xmlns:p14="http://schemas.microsoft.com/office/powerpoint/2010/main" val="859912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a:xfrm>
            <a:off x="467544" y="116632"/>
            <a:ext cx="8424936" cy="6480720"/>
          </a:xfrm>
        </p:spPr>
        <p:txBody>
          <a:bodyPr>
            <a:normAutofit/>
          </a:bodyPr>
          <a:lstStyle/>
          <a:p>
            <a:pPr marL="45720" indent="0">
              <a:buNone/>
            </a:pPr>
            <a:r>
              <a:rPr lang="ru-RU" b="1" dirty="0" smtClean="0"/>
              <a:t>   На </a:t>
            </a:r>
            <a:r>
              <a:rPr lang="ru-RU" b="1" dirty="0"/>
              <a:t>уроках математики не может посчитать в пределах 10, назвать предыдущее и последующее число, соседей числа. Не знает состав чисел первого десятка, не понимает, что такое геометрические фигуры, их названия и отличия, не умеет читать математические выражения.</a:t>
            </a:r>
          </a:p>
          <a:p>
            <a:pPr marL="45720" indent="0">
              <a:buNone/>
            </a:pPr>
            <a:r>
              <a:rPr lang="ru-RU" b="1" dirty="0"/>
              <a:t>   У ребёнка далеко недостаточный объем знаний и представлений об окружающем мире. Мальчик не знает что такое Родина, малая Родина, не знает названия нашей страны, её столицу и символику, не знает сведения о себе, родственные связи. Не понимает, не знает что такое Луна, планеты, созвездия. С трудом распределяет предметы на группы по цвету, форме, размеру. На уроках технологии всегда требует повышенного контроля, приходится забирать ножницы, т.к. с ними он играет, а клей, пластилин и краски он ест.   </a:t>
            </a:r>
          </a:p>
          <a:p>
            <a:pPr marL="45720" indent="0">
              <a:buNone/>
            </a:pPr>
            <a:r>
              <a:rPr lang="ru-RU" b="1" dirty="0"/>
              <a:t>   Самостоятельно выполнить работу ребёнок не может, начинает всё рвать  и плакать. Рисовать на заданную тему не может. Рисует человечков, чаще всего однотипных. </a:t>
            </a:r>
          </a:p>
          <a:p>
            <a:pPr marL="45720" indent="0">
              <a:buNone/>
            </a:pPr>
            <a:endParaRPr lang="ru-RU" dirty="0"/>
          </a:p>
        </p:txBody>
      </p:sp>
    </p:spTree>
    <p:extLst>
      <p:ext uri="{BB962C8B-B14F-4D97-AF65-F5344CB8AC3E}">
        <p14:creationId xmlns:p14="http://schemas.microsoft.com/office/powerpoint/2010/main" val="7076204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sz="quarter" idx="13"/>
          </p:nvPr>
        </p:nvSpPr>
        <p:spPr>
          <a:xfrm>
            <a:off x="251520" y="188640"/>
            <a:ext cx="8640960" cy="6480720"/>
          </a:xfrm>
        </p:spPr>
        <p:txBody>
          <a:bodyPr>
            <a:normAutofit fontScale="92500" lnSpcReduction="10000"/>
          </a:bodyPr>
          <a:lstStyle/>
          <a:p>
            <a:pPr marL="45720" indent="0">
              <a:buNone/>
            </a:pPr>
            <a:r>
              <a:rPr lang="ru-RU" b="1" dirty="0" smtClean="0"/>
              <a:t>   Уровень </a:t>
            </a:r>
            <a:r>
              <a:rPr lang="ru-RU" b="1" dirty="0"/>
              <a:t>развития речи ребёнка не соответствует возрастной норме. Мальчик не понимает смысл многих слов обиходного значения, простые инструкции, состоящие из одного звена. Отмечается наличие очень бедного словарного запаса, одним или двумя словами он объясняет свои желания или потребности, а иногда показывает жестами. Ученик испытывает значительные трудности в составлении даже простых разговорных предложений. Речь невнятная, поэтому в общении встречает удивление и непонимание сверстников.</a:t>
            </a:r>
          </a:p>
          <a:p>
            <a:pPr marL="45720" indent="0">
              <a:buNone/>
            </a:pPr>
            <a:r>
              <a:rPr lang="ru-RU" b="1" dirty="0"/>
              <a:t>   Учебная деятельность на очень низком уровне. Познавательные интересы в учебной сфере не сформированы вообще. Мальчик не овладевает программным материалом, обнаруживаются не сформированные основные не только учебные умения и навыки, но и простейшие навыки самообслуживания и уходу за собой. Воспроизведение учебной информации (текстов, содержания задач) нулевое.</a:t>
            </a:r>
          </a:p>
          <a:p>
            <a:pPr marL="45720" indent="0">
              <a:buNone/>
            </a:pPr>
            <a:r>
              <a:rPr lang="ru-RU" b="1" dirty="0"/>
              <a:t>    Слабо развита мелкая моторика рук, точные и тонкие движения мышц кисти и пальцев далеко не совершенны, плохо держит ручку.</a:t>
            </a:r>
          </a:p>
          <a:p>
            <a:pPr marL="45720" indent="0">
              <a:buNone/>
            </a:pPr>
            <a:r>
              <a:rPr lang="ru-RU" b="1" dirty="0"/>
              <a:t>    На замечания реагирует агрессивно, кричит, мычит, может встать и выйти из класса.</a:t>
            </a:r>
          </a:p>
          <a:p>
            <a:pPr marL="45720" indent="0">
              <a:buNone/>
            </a:pPr>
            <a:endParaRPr lang="ru-RU" dirty="0"/>
          </a:p>
        </p:txBody>
      </p:sp>
    </p:spTree>
    <p:extLst>
      <p:ext uri="{BB962C8B-B14F-4D97-AF65-F5344CB8AC3E}">
        <p14:creationId xmlns:p14="http://schemas.microsoft.com/office/powerpoint/2010/main" val="27151113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88913"/>
            <a:ext cx="7632848" cy="6552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685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1611560"/>
            <a:ext cx="7488832" cy="8469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8557269"/>
      </p:ext>
    </p:extLst>
  </p:cSld>
  <p:clrMapOvr>
    <a:masterClrMapping/>
  </p:clrMapOvr>
</p:sld>
</file>

<file path=ppt/theme/theme1.xml><?xml version="1.0" encoding="utf-8"?>
<a:theme xmlns:a="http://schemas.openxmlformats.org/drawingml/2006/main" name="Воздушный поток">
  <a:themeElements>
    <a:clrScheme name="Воздушный поток">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Воздушный поток">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Воздушный поток">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118</TotalTime>
  <Words>1834</Words>
  <Application>Microsoft Office PowerPoint</Application>
  <PresentationFormat>Экран (4:3)</PresentationFormat>
  <Paragraphs>152</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Воздушный поток</vt:lpstr>
      <vt:lpstr>ООО «Столичный учебный центр» ОТЧЕТ  о прохождении стажировки (педагогической практики) Печеневой Натальи Владимировны, слушателя-практиканта  курсов профессиональной переподготовки    Курс профессиональной переподготовки «ОВЗ: Теория и методика организации образовательного процесса для обучающихся с ограниченными возможностями здоровья» (300 часов), проходившего педагогическую практику в  муниципальном бюджетном общеобразовательном учреждении  "Решотинская средняя школа №10 имени Героя Советского Союза В.В.Женченко", пос.Нижняя Пойма  в 1б классе  в период с 05.03.2018 по 13.03.2018 года.     Руководитель практики:   заместитель директора по УВР        Соколова М.В.   Руководитель ОО                                Дэр Ю.В. </vt:lpstr>
      <vt:lpstr>Программа  «Индивидуального реабилитационного маршрута»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НАТАША</dc:creator>
  <cp:lastModifiedBy>НАТАША</cp:lastModifiedBy>
  <cp:revision>15</cp:revision>
  <dcterms:created xsi:type="dcterms:W3CDTF">2018-03-13T13:54:29Z</dcterms:created>
  <dcterms:modified xsi:type="dcterms:W3CDTF">2018-03-13T16:04:23Z</dcterms:modified>
</cp:coreProperties>
</file>