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8" r:id="rId1"/>
    <p:sldMasterId id="2147483700" r:id="rId2"/>
    <p:sldMasterId id="2147483748" r:id="rId3"/>
    <p:sldMasterId id="2147483796" r:id="rId4"/>
    <p:sldMasterId id="2147483808" r:id="rId5"/>
  </p:sldMasterIdLst>
  <p:sldIdLst>
    <p:sldId id="317" r:id="rId6"/>
    <p:sldId id="318" r:id="rId7"/>
    <p:sldId id="304" r:id="rId8"/>
    <p:sldId id="338" r:id="rId9"/>
    <p:sldId id="339" r:id="rId10"/>
    <p:sldId id="340" r:id="rId11"/>
    <p:sldId id="326" r:id="rId12"/>
    <p:sldId id="296" r:id="rId13"/>
    <p:sldId id="295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0000FF"/>
    <a:srgbClr val="D5D5FF"/>
    <a:srgbClr val="CCCCFF"/>
    <a:srgbClr val="FFCCFF"/>
    <a:srgbClr val="FFD5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45" autoAdjust="0"/>
    <p:restoredTop sz="94660"/>
  </p:normalViewPr>
  <p:slideViewPr>
    <p:cSldViewPr>
      <p:cViewPr varScale="1">
        <p:scale>
          <a:sx n="92" d="100"/>
          <a:sy n="92" d="100"/>
        </p:scale>
        <p:origin x="-13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8C852-EF94-472D-8FC1-54A165DE0D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50581-2236-4863-A5E0-E39F74AD647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92327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8C852-EF94-472D-8FC1-54A165DE0D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50581-2236-4863-A5E0-E39F74AD647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26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8C852-EF94-472D-8FC1-54A165DE0D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50581-2236-4863-A5E0-E39F74AD647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2113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4C55-A921-4376-958C-6F92C253E9C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E2180-8024-4889-AD2A-3C1AF34AE20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773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4C55-A921-4376-958C-6F92C253E9C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E2180-8024-4889-AD2A-3C1AF34AE20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28881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4C55-A921-4376-958C-6F92C253E9C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E2180-8024-4889-AD2A-3C1AF34AE20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49850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4C55-A921-4376-958C-6F92C253E9C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E2180-8024-4889-AD2A-3C1AF34AE20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785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4C55-A921-4376-958C-6F92C253E9C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E2180-8024-4889-AD2A-3C1AF34AE20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658634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4C55-A921-4376-958C-6F92C253E9C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E2180-8024-4889-AD2A-3C1AF34AE20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30359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4C55-A921-4376-958C-6F92C253E9C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E2180-8024-4889-AD2A-3C1AF34AE20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3743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4C55-A921-4376-958C-6F92C253E9C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E2180-8024-4889-AD2A-3C1AF34AE20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13980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8C852-EF94-472D-8FC1-54A165DE0D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50581-2236-4863-A5E0-E39F74AD647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37361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4C55-A921-4376-958C-6F92C253E9C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E2180-8024-4889-AD2A-3C1AF34AE20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29569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4C55-A921-4376-958C-6F92C253E9C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E2180-8024-4889-AD2A-3C1AF34AE20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281739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424C55-A921-4376-958C-6F92C253E9C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6E2180-8024-4889-AD2A-3C1AF34AE20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12107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8C852-EF94-472D-8FC1-54A165DE0D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50581-2236-4863-A5E0-E39F74AD647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325287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8C852-EF94-472D-8FC1-54A165DE0D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50581-2236-4863-A5E0-E39F74AD647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20055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8C852-EF94-472D-8FC1-54A165DE0D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50581-2236-4863-A5E0-E39F74AD647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8505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8C852-EF94-472D-8FC1-54A165DE0D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50581-2236-4863-A5E0-E39F74AD647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2626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8C852-EF94-472D-8FC1-54A165DE0D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50581-2236-4863-A5E0-E39F74AD647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90693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8C852-EF94-472D-8FC1-54A165DE0D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50581-2236-4863-A5E0-E39F74AD647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645766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8C852-EF94-472D-8FC1-54A165DE0D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50581-2236-4863-A5E0-E39F74AD647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207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8C852-EF94-472D-8FC1-54A165DE0D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50581-2236-4863-A5E0-E39F74AD647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630518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8C852-EF94-472D-8FC1-54A165DE0D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50581-2236-4863-A5E0-E39F74AD647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47557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8C852-EF94-472D-8FC1-54A165DE0D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50581-2236-4863-A5E0-E39F74AD647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000377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8C852-EF94-472D-8FC1-54A165DE0D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50581-2236-4863-A5E0-E39F74AD647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95203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8C852-EF94-472D-8FC1-54A165DE0D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50581-2236-4863-A5E0-E39F74AD647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22946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3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B4772-EC00-4522-893A-6F1DA8C34E1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FC95A-F78E-4F34-9DE2-BAF7AA319F9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4447886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B4772-EC00-4522-893A-6F1DA8C34E1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FC95A-F78E-4F34-9DE2-BAF7AA319F9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773630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1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B4772-EC00-4522-893A-6F1DA8C34E1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FC95A-F78E-4F34-9DE2-BAF7AA319F9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28410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09600" y="1600206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600206"/>
            <a:ext cx="54102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B4772-EC00-4522-893A-6F1DA8C34E1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FC95A-F78E-4F34-9DE2-BAF7AA319F9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670668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30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30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B4772-EC00-4522-893A-6F1DA8C34E1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FC95A-F78E-4F34-9DE2-BAF7AA319F9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88650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B4772-EC00-4522-893A-6F1DA8C34E1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FC95A-F78E-4F34-9DE2-BAF7AA319F9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812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8C852-EF94-472D-8FC1-54A165DE0D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50581-2236-4863-A5E0-E39F74AD647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405958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B4772-EC00-4522-893A-6F1DA8C34E1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FC95A-F78E-4F34-9DE2-BAF7AA319F9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6750648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6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B4772-EC00-4522-893A-6F1DA8C34E1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FC95A-F78E-4F34-9DE2-BAF7AA319F9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224316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B4772-EC00-4522-893A-6F1DA8C34E1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FC95A-F78E-4F34-9DE2-BAF7AA319F9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133427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B4772-EC00-4522-893A-6F1DA8C34E1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FC95A-F78E-4F34-9DE2-BAF7AA319F9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183578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839200" y="274648"/>
            <a:ext cx="27432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48"/>
            <a:ext cx="80772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B4772-EC00-4522-893A-6F1DA8C34E1A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CFC95A-F78E-4F34-9DE2-BAF7AA319F9E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0058907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8C852-EF94-472D-8FC1-54A165DE0D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50581-2236-4863-A5E0-E39F74AD647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7376618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8C852-EF94-472D-8FC1-54A165DE0D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50581-2236-4863-A5E0-E39F74AD647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02888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8C852-EF94-472D-8FC1-54A165DE0D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50581-2236-4863-A5E0-E39F74AD647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0648195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8C852-EF94-472D-8FC1-54A165DE0D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50581-2236-4863-A5E0-E39F74AD647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93639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8C852-EF94-472D-8FC1-54A165DE0D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50581-2236-4863-A5E0-E39F74AD647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13447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8C852-EF94-472D-8FC1-54A165DE0D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50581-2236-4863-A5E0-E39F74AD647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000175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8C852-EF94-472D-8FC1-54A165DE0D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50581-2236-4863-A5E0-E39F74AD647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6531383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8C852-EF94-472D-8FC1-54A165DE0D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50581-2236-4863-A5E0-E39F74AD647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7222627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8C852-EF94-472D-8FC1-54A165DE0D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50581-2236-4863-A5E0-E39F74AD647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807577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8C852-EF94-472D-8FC1-54A165DE0D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50581-2236-4863-A5E0-E39F74AD647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406961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8C852-EF94-472D-8FC1-54A165DE0D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50581-2236-4863-A5E0-E39F74AD647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8851354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8C852-EF94-472D-8FC1-54A165DE0D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50581-2236-4863-A5E0-E39F74AD647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59474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8C852-EF94-472D-8FC1-54A165DE0D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50581-2236-4863-A5E0-E39F74AD647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053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8C852-EF94-472D-8FC1-54A165DE0D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50581-2236-4863-A5E0-E39F74AD647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36373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8C852-EF94-472D-8FC1-54A165DE0D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50581-2236-4863-A5E0-E39F74AD647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03650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F8C852-EF94-472D-8FC1-54A165DE0DE6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03.04.2018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50581-2236-4863-A5E0-E39F74AD647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7680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9F8C852-EF94-472D-8FC1-54A165DE0DE6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03.04.2018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9050581-2236-4863-A5E0-E39F74AD6473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141091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EE424C55-A921-4376-958C-6F92C253E9C1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03.04.2018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76E2180-8024-4889-AD2A-3C1AF34AE20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8391087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9F8C852-EF94-472D-8FC1-54A165DE0DE6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03.04.2018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9050581-2236-4863-A5E0-E39F74AD6473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44762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E52B4772-EC00-4522-893A-6F1DA8C34E1A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03.04.2018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CCFC95A-F78E-4F34-9DE2-BAF7AA319F9E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300819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9F8C852-EF94-472D-8FC1-54A165DE0DE6}" type="datetimeFigureOut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03.04.2018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9050581-2236-4863-A5E0-E39F74AD6473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51663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9" r:id="rId1"/>
    <p:sldLayoutId id="2147483810" r:id="rId2"/>
    <p:sldLayoutId id="2147483811" r:id="rId3"/>
    <p:sldLayoutId id="2147483812" r:id="rId4"/>
    <p:sldLayoutId id="2147483813" r:id="rId5"/>
    <p:sldLayoutId id="2147483814" r:id="rId6"/>
    <p:sldLayoutId id="2147483815" r:id="rId7"/>
    <p:sldLayoutId id="2147483816" r:id="rId8"/>
    <p:sldLayoutId id="2147483817" r:id="rId9"/>
    <p:sldLayoutId id="2147483818" r:id="rId10"/>
    <p:sldLayoutId id="214748381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5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8256" y="4221098"/>
            <a:ext cx="8784976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3600" b="1" u="sng" dirty="0" smtClean="0">
                <a:solidFill>
                  <a:prstClr val="black"/>
                </a:solidFill>
              </a:rPr>
              <a:t>Th</a:t>
            </a:r>
            <a:r>
              <a:rPr lang="en-US" sz="3600" b="1" dirty="0" smtClean="0">
                <a:solidFill>
                  <a:prstClr val="black"/>
                </a:solidFill>
              </a:rPr>
              <a:t>ree </a:t>
            </a:r>
            <a:r>
              <a:rPr lang="en-US" sz="3600" b="1" u="sng" dirty="0" smtClean="0">
                <a:solidFill>
                  <a:prstClr val="black"/>
                </a:solidFill>
              </a:rPr>
              <a:t>th</a:t>
            </a:r>
            <a:r>
              <a:rPr lang="en-US" sz="3600" b="1" dirty="0" smtClean="0">
                <a:solidFill>
                  <a:prstClr val="black"/>
                </a:solidFill>
              </a:rPr>
              <a:t>ousand soldiers are marching </a:t>
            </a:r>
            <a:r>
              <a:rPr lang="en-US" sz="3600" b="1" u="sng" dirty="0" smtClean="0">
                <a:solidFill>
                  <a:prstClr val="black"/>
                </a:solidFill>
              </a:rPr>
              <a:t>th</a:t>
            </a:r>
            <a:r>
              <a:rPr lang="en-US" sz="3600" b="1" dirty="0" smtClean="0">
                <a:solidFill>
                  <a:prstClr val="black"/>
                </a:solidFill>
              </a:rPr>
              <a:t>rough the </a:t>
            </a:r>
            <a:r>
              <a:rPr lang="en-US" sz="3600" b="1" u="sng" dirty="0" smtClean="0">
                <a:solidFill>
                  <a:prstClr val="black"/>
                </a:solidFill>
              </a:rPr>
              <a:t>th</a:t>
            </a:r>
            <a:r>
              <a:rPr lang="en-US" sz="3600" b="1" dirty="0" smtClean="0">
                <a:solidFill>
                  <a:prstClr val="black"/>
                </a:solidFill>
              </a:rPr>
              <a:t>ick forest.</a:t>
            </a:r>
            <a:endParaRPr lang="ru-RU" sz="3600" b="1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851920" y="5910303"/>
            <a:ext cx="4968552" cy="646331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3600" b="1" i="1" dirty="0" smtClean="0">
                <a:solidFill>
                  <a:prstClr val="white"/>
                </a:solidFill>
              </a:rPr>
              <a:t>Tongue Twister</a:t>
            </a:r>
            <a:endParaRPr lang="ru-RU" sz="3600" b="1" i="1" dirty="0">
              <a:solidFill>
                <a:prstClr val="white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90666" y="260648"/>
            <a:ext cx="4712566" cy="36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7545" y="1196762"/>
            <a:ext cx="2880320" cy="584775"/>
          </a:xfrm>
          <a:prstGeom prst="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3200" b="1" dirty="0" smtClean="0">
                <a:solidFill>
                  <a:prstClr val="white"/>
                </a:solidFill>
              </a:rPr>
              <a:t>Sound [Ɵ]</a:t>
            </a:r>
            <a:endParaRPr lang="ru-RU" sz="3200" b="1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5509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878470" y="4807331"/>
            <a:ext cx="4968552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>
                <a:solidFill>
                  <a:prstClr val="black"/>
                </a:solidFill>
              </a:rPr>
              <a:t>What are our objectives for today?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11588" y="5256433"/>
            <a:ext cx="5232412" cy="156966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400" dirty="0" smtClean="0">
                <a:solidFill>
                  <a:prstClr val="black"/>
                </a:solidFill>
              </a:rPr>
              <a:t>Develop reading skills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400" dirty="0" smtClean="0">
                <a:solidFill>
                  <a:prstClr val="black"/>
                </a:solidFill>
              </a:rPr>
              <a:t>Develop speaking skills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400" dirty="0" smtClean="0">
                <a:solidFill>
                  <a:prstClr val="black"/>
                </a:solidFill>
              </a:rPr>
              <a:t>Develop listening skills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2400" dirty="0" smtClean="0">
                <a:solidFill>
                  <a:prstClr val="black"/>
                </a:solidFill>
              </a:rPr>
              <a:t>Learn new vocabulary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899980" y="4315756"/>
            <a:ext cx="4968552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prstClr val="black"/>
                </a:solidFill>
              </a:rPr>
              <a:t>What is the topic of today’s class?</a:t>
            </a:r>
            <a:endParaRPr lang="ru-RU" sz="2400" dirty="0">
              <a:solidFill>
                <a:prstClr val="black"/>
              </a:solidFill>
            </a:endParaRP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839021"/>
            <a:ext cx="2533650" cy="2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236384" y="3216077"/>
            <a:ext cx="4921648" cy="1077218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3200" b="1" dirty="0" smtClean="0"/>
              <a:t>Ways to spend money. Consumers.</a:t>
            </a:r>
            <a:endParaRPr lang="ru-RU" sz="3200" b="1" dirty="0"/>
          </a:p>
        </p:txBody>
      </p:sp>
      <p:pic>
        <p:nvPicPr>
          <p:cNvPr id="1026" name="Picture 2" descr="http://mypresentation.ru/documents/2b62d2aa00eee518a8ee4e34a565e819/img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4341168" cy="3255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mypresentation.ru/documents/c4c0a34815a7a0de074e829e0af8f54c/img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2832" y="0"/>
            <a:ext cx="4341168" cy="3255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5497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3" grpId="0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73551" y="1514401"/>
            <a:ext cx="1224136" cy="46166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/>
              <a:t>money</a:t>
            </a:r>
            <a:endParaRPr lang="ru-RU" sz="2400" b="1" dirty="0"/>
          </a:p>
        </p:txBody>
      </p:sp>
      <p:cxnSp>
        <p:nvCxnSpPr>
          <p:cNvPr id="9" name="Прямая со стрелкой 8"/>
          <p:cNvCxnSpPr/>
          <p:nvPr/>
        </p:nvCxnSpPr>
        <p:spPr>
          <a:xfrm flipV="1">
            <a:off x="4932040" y="1052736"/>
            <a:ext cx="792088" cy="21602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2339752" y="1844824"/>
            <a:ext cx="720080" cy="21602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3059832" y="2276872"/>
            <a:ext cx="413719" cy="64807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355976" y="2276872"/>
            <a:ext cx="504056" cy="64807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5148064" y="1952836"/>
            <a:ext cx="720080" cy="18002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 flipV="1">
            <a:off x="4085619" y="836712"/>
            <a:ext cx="0" cy="43204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827584" y="606111"/>
            <a:ext cx="684076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/>
              <a:t>cost</a:t>
            </a:r>
            <a:endParaRPr lang="ru-RU" sz="2000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3644406" y="185366"/>
            <a:ext cx="882425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/>
              <a:t>waste</a:t>
            </a:r>
            <a:endParaRPr lang="ru-RU" sz="2000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5940152" y="620688"/>
            <a:ext cx="1080120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/>
              <a:t>borrow</a:t>
            </a:r>
            <a:endParaRPr lang="ru-RU" sz="20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4608004" y="3124999"/>
            <a:ext cx="720080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/>
              <a:t>lend</a:t>
            </a:r>
            <a:endParaRPr lang="ru-RU" sz="20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2339752" y="3109610"/>
            <a:ext cx="858389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/>
              <a:t>earn</a:t>
            </a:r>
            <a:endParaRPr lang="ru-RU" sz="20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827584" y="1952836"/>
            <a:ext cx="684076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/>
              <a:t>save</a:t>
            </a:r>
            <a:endParaRPr lang="ru-RU" sz="2000" b="1" dirty="0"/>
          </a:p>
        </p:txBody>
      </p:sp>
      <p:cxnSp>
        <p:nvCxnSpPr>
          <p:cNvPr id="30" name="Прямая со стрелкой 29"/>
          <p:cNvCxnSpPr/>
          <p:nvPr/>
        </p:nvCxnSpPr>
        <p:spPr>
          <a:xfrm flipH="1" flipV="1">
            <a:off x="2342739" y="957521"/>
            <a:ext cx="684270" cy="21602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6192374" y="1958732"/>
            <a:ext cx="648072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/>
              <a:t>pay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346190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20" grpId="0" animBg="1"/>
      <p:bldP spid="21" grpId="0" animBg="1"/>
      <p:bldP spid="22" grpId="0" animBg="1"/>
      <p:bldP spid="24" grpId="0" animBg="1"/>
      <p:bldP spid="25" grpId="0" animBg="1"/>
      <p:bldP spid="26" grpId="0" animBg="1"/>
      <p:bldP spid="3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 rot="484913">
            <a:off x="4802598" y="262060"/>
            <a:ext cx="3600400" cy="461665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dirty="0" smtClean="0"/>
              <a:t>Britain’s young consumers.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-25199" y="630290"/>
            <a:ext cx="8352928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Consumers – (a financial term) – consumer is somebody who buys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Retailer – a seller, a trader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Catch up – the process of reaching the same standard as </a:t>
            </a:r>
            <a:r>
              <a:rPr lang="en-US" sz="2400" b="1" dirty="0" err="1" smtClean="0"/>
              <a:t>sth</a:t>
            </a:r>
            <a:r>
              <a:rPr lang="en-US" sz="2400" b="1" dirty="0" smtClean="0"/>
              <a:t> else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Resist – to set one person or a thing against another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Student loan – money that you get while studying at the university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Household chores – run errands, help about the house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Afford to splash out on – be able to spend big sums of money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Spree - </a:t>
            </a:r>
            <a:r>
              <a:rPr lang="en-US" sz="2400" b="1" dirty="0"/>
              <a:t>a short period of time during which someone spends a lot of money</a:t>
            </a:r>
            <a:r>
              <a:rPr lang="en-US" sz="2400" b="1" dirty="0" smtClean="0"/>
              <a:t> 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24036" y="-16041"/>
            <a:ext cx="2749802" cy="646331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3600" b="1" dirty="0" smtClean="0"/>
              <a:t>Vocabulary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val="3010349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116632"/>
            <a:ext cx="5544616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/>
              <a:t>Listen to the text and complete the table:</a:t>
            </a:r>
            <a:endParaRPr lang="ru-RU" sz="2400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7570695"/>
              </p:ext>
            </p:extLst>
          </p:nvPr>
        </p:nvGraphicFramePr>
        <p:xfrm>
          <a:off x="611560" y="1397000"/>
          <a:ext cx="7488832" cy="426424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2208"/>
                <a:gridCol w="1872208"/>
                <a:gridCol w="1872208"/>
                <a:gridCol w="1872208"/>
              </a:tblGrid>
              <a:tr h="952651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Name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Age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City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Ways to spend money</a:t>
                      </a:r>
                      <a:endParaRPr lang="ru-RU" dirty="0"/>
                    </a:p>
                  </a:txBody>
                  <a:tcPr/>
                </a:tc>
              </a:tr>
              <a:tr h="551933">
                <a:tc>
                  <a:txBody>
                    <a:bodyPr/>
                    <a:lstStyle/>
                    <a:p>
                      <a:r>
                        <a:rPr lang="en-US" dirty="0" smtClean="0"/>
                        <a:t>1.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Swansea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51933">
                <a:tc>
                  <a:txBody>
                    <a:bodyPr/>
                    <a:lstStyle/>
                    <a:p>
                      <a:r>
                        <a:rPr lang="en-US" dirty="0" smtClean="0"/>
                        <a:t>2.Hayley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1933">
                <a:tc>
                  <a:txBody>
                    <a:bodyPr/>
                    <a:lstStyle/>
                    <a:p>
                      <a:r>
                        <a:rPr lang="en-US" dirty="0" smtClean="0"/>
                        <a:t>3.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1933">
                <a:tc>
                  <a:txBody>
                    <a:bodyPr/>
                    <a:lstStyle/>
                    <a:p>
                      <a:r>
                        <a:rPr lang="en-US" dirty="0" smtClean="0"/>
                        <a:t>4.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Enfield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1933">
                <a:tc>
                  <a:txBody>
                    <a:bodyPr/>
                    <a:lstStyle/>
                    <a:p>
                      <a:r>
                        <a:rPr lang="en-US" dirty="0" smtClean="0"/>
                        <a:t>5.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51933">
                <a:tc>
                  <a:txBody>
                    <a:bodyPr/>
                    <a:lstStyle/>
                    <a:p>
                      <a:r>
                        <a:rPr lang="en-US" dirty="0" smtClean="0"/>
                        <a:t>6.Andy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90857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188640"/>
            <a:ext cx="4536504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Vocabulary: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980728"/>
            <a:ext cx="5760640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To pay for things:</a:t>
            </a:r>
          </a:p>
          <a:p>
            <a:r>
              <a:rPr lang="en-US" sz="3200" b="1" dirty="0" smtClean="0"/>
              <a:t>- </a:t>
            </a:r>
            <a:r>
              <a:rPr lang="en-US" sz="3200" b="1" u="sng" dirty="0" smtClean="0"/>
              <a:t>In</a:t>
            </a:r>
            <a:r>
              <a:rPr lang="en-US" sz="3200" b="1" dirty="0" smtClean="0"/>
              <a:t> cash</a:t>
            </a:r>
          </a:p>
          <a:p>
            <a:r>
              <a:rPr lang="en-US" sz="3200" b="1" dirty="0" smtClean="0"/>
              <a:t>- </a:t>
            </a:r>
            <a:r>
              <a:rPr lang="en-US" sz="3200" b="1" u="sng" dirty="0" smtClean="0"/>
              <a:t>By</a:t>
            </a:r>
            <a:r>
              <a:rPr lang="en-US" sz="3200" b="1" dirty="0" smtClean="0"/>
              <a:t> credit card</a:t>
            </a:r>
          </a:p>
          <a:p>
            <a:r>
              <a:rPr lang="en-US" sz="3200" b="1" dirty="0" smtClean="0"/>
              <a:t>- </a:t>
            </a:r>
            <a:r>
              <a:rPr lang="en-US" sz="3200" b="1" i="1" u="sng" dirty="0" smtClean="0"/>
              <a:t>By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cheque</a:t>
            </a:r>
            <a:endParaRPr lang="en-US" sz="3200" b="1" dirty="0" smtClean="0"/>
          </a:p>
          <a:p>
            <a:r>
              <a:rPr lang="en-US" sz="3200" b="1" dirty="0" smtClean="0"/>
              <a:t>To lend money </a:t>
            </a:r>
            <a:r>
              <a:rPr lang="en-US" sz="3200" b="1" u="sng" dirty="0" smtClean="0"/>
              <a:t>to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sb</a:t>
            </a:r>
            <a:endParaRPr lang="en-US" sz="3200" b="1" dirty="0" smtClean="0"/>
          </a:p>
          <a:p>
            <a:r>
              <a:rPr lang="en-US" sz="3200" b="1" dirty="0" smtClean="0"/>
              <a:t>To borrow money </a:t>
            </a:r>
            <a:r>
              <a:rPr lang="en-US" sz="3200" b="1" u="sng" dirty="0" smtClean="0"/>
              <a:t>from</a:t>
            </a:r>
          </a:p>
          <a:p>
            <a:r>
              <a:rPr lang="en-US" sz="3200" b="1" dirty="0" smtClean="0"/>
              <a:t>To save up</a:t>
            </a:r>
          </a:p>
          <a:p>
            <a:r>
              <a:rPr lang="en-US" sz="3200" b="1" dirty="0" smtClean="0"/>
              <a:t>To waste/spend money </a:t>
            </a:r>
            <a:r>
              <a:rPr lang="en-US" sz="3200" b="1" u="sng" dirty="0" smtClean="0"/>
              <a:t>on</a:t>
            </a:r>
          </a:p>
          <a:p>
            <a:r>
              <a:rPr lang="en-US" sz="3200" b="1" dirty="0" smtClean="0"/>
              <a:t>To earn money</a:t>
            </a:r>
          </a:p>
          <a:p>
            <a:r>
              <a:rPr lang="en-US" sz="3200" b="1" dirty="0" err="1" smtClean="0"/>
              <a:t>Sth</a:t>
            </a:r>
            <a:r>
              <a:rPr lang="en-US" sz="3200" b="1" dirty="0" smtClean="0"/>
              <a:t> costs 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1818013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79512" y="116632"/>
            <a:ext cx="64807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Translate the following sentences:</a:t>
            </a:r>
          </a:p>
          <a:p>
            <a:endParaRPr lang="en-US" sz="2400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395536" y="1052736"/>
            <a:ext cx="806489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dirty="0" smtClean="0"/>
              <a:t>В настоящее время большинство людей расплачиваются кредитными картами. Это удобнее и быстрее.</a:t>
            </a:r>
          </a:p>
          <a:p>
            <a:pPr marL="342900" indent="-342900">
              <a:buAutoNum type="arabicPeriod"/>
            </a:pPr>
            <a:r>
              <a:rPr lang="ru-RU" dirty="0" smtClean="0"/>
              <a:t>Не стоит занимать деньги у друзей. Это может разрушить дружбу.</a:t>
            </a:r>
          </a:p>
          <a:p>
            <a:pPr marL="342900" indent="-342900">
              <a:buAutoNum type="arabicPeriod"/>
            </a:pPr>
            <a:r>
              <a:rPr lang="ru-RU" dirty="0" smtClean="0"/>
              <a:t>Его уволили месяц назад, и теперь он пытается свести концы с концами.</a:t>
            </a:r>
          </a:p>
          <a:p>
            <a:pPr marL="342900" indent="-342900">
              <a:buAutoNum type="arabicPeriod"/>
            </a:pPr>
            <a:r>
              <a:rPr lang="ru-RU" dirty="0" smtClean="0"/>
              <a:t>Уровень продаж техники почти достиг уровня продаж шоколада и конфет.</a:t>
            </a:r>
          </a:p>
          <a:p>
            <a:pPr marL="342900" indent="-342900">
              <a:buAutoNum type="arabicPeriod"/>
            </a:pPr>
            <a:r>
              <a:rPr lang="ru-RU" dirty="0" smtClean="0"/>
              <a:t>Если ты хочешь иметь дополнительные карманные деньги, тебе стоит найти работу с частичной занятостью.</a:t>
            </a:r>
          </a:p>
          <a:p>
            <a:pPr marL="342900" indent="-342900">
              <a:buAutoNum type="arabicPeriod"/>
            </a:pPr>
            <a:r>
              <a:rPr lang="ru-RU" dirty="0" smtClean="0"/>
              <a:t>Не все родители могут себе позволить тратить деньги налево и направо.</a:t>
            </a:r>
          </a:p>
          <a:p>
            <a:pPr marL="342900" indent="-342900">
              <a:buAutoNum type="arabicPeriod"/>
            </a:pPr>
            <a:r>
              <a:rPr lang="ru-RU" dirty="0" smtClean="0"/>
              <a:t>Сейчас я откладываю деньги (коплю) на новый телефон.</a:t>
            </a:r>
          </a:p>
          <a:p>
            <a:pPr marL="342900" indent="-342900">
              <a:buAutoNum type="arabicPeriod"/>
            </a:pPr>
            <a:r>
              <a:rPr lang="ru-RU" dirty="0" smtClean="0"/>
              <a:t>Я могу одолжить тебе деньги, если хочешь.</a:t>
            </a:r>
          </a:p>
          <a:p>
            <a:pPr marL="342900" indent="-342900">
              <a:buAutoNum type="arabicPeriod"/>
            </a:pPr>
            <a:r>
              <a:rPr lang="ru-RU" dirty="0" smtClean="0"/>
              <a:t>Жизнь в столице стоит дорого. </a:t>
            </a:r>
          </a:p>
          <a:p>
            <a:pPr marL="342900" indent="-342900">
              <a:buAutoNum type="arabicPeriod"/>
            </a:pPr>
            <a:r>
              <a:rPr lang="ru-RU" dirty="0" smtClean="0"/>
              <a:t>Лучше потратить деньги на образование, жилье или путешествия, чем на одежду или </a:t>
            </a:r>
            <a:r>
              <a:rPr lang="ru-RU" dirty="0" err="1" smtClean="0"/>
              <a:t>фаст</a:t>
            </a:r>
            <a:r>
              <a:rPr lang="ru-RU" dirty="0" smtClean="0"/>
              <a:t> </a:t>
            </a:r>
            <a:r>
              <a:rPr lang="ru-RU" dirty="0" err="1" smtClean="0"/>
              <a:t>фуд</a:t>
            </a:r>
            <a:r>
              <a:rPr lang="ru-RU" dirty="0" smtClean="0"/>
              <a:t>.</a:t>
            </a:r>
          </a:p>
          <a:p>
            <a:pPr marL="342900" indent="-342900">
              <a:buAutoNum type="arabicPeriod"/>
            </a:pPr>
            <a:r>
              <a:rPr lang="ru-RU" dirty="0" smtClean="0"/>
              <a:t>Марк приехал издалека, родители не могут помогать ему с деньгами, поэтому ему приходиться жить на стипендию.</a:t>
            </a:r>
          </a:p>
          <a:p>
            <a:pPr marL="342900" indent="-34290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9393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6943606"/>
              </p:ext>
            </p:extLst>
          </p:nvPr>
        </p:nvGraphicFramePr>
        <p:xfrm>
          <a:off x="0" y="2132856"/>
          <a:ext cx="9110329" cy="367241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740323"/>
                <a:gridCol w="1254047"/>
                <a:gridCol w="2317147"/>
                <a:gridCol w="1457894"/>
                <a:gridCol w="1340918"/>
              </a:tblGrid>
              <a:tr h="3672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I was… today.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active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Not passive but not very active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passive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72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72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 am …. with my work today.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satisfied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dissatisfied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72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72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 am…after the class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tired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not tired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in good mood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in bad mood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72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72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This class was … for me.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interesting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boring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useless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useful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72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72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Hometask is…for me.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easy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difficult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724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83568" y="260648"/>
            <a:ext cx="7128792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Let’s talk about our class</a:t>
            </a:r>
            <a:endParaRPr lang="ru-RU" b="1" dirty="0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980728"/>
            <a:ext cx="998820" cy="9988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969027"/>
            <a:ext cx="1187624" cy="11658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http://f.mypage.ru/553d1fc350438618bc58f1b3ce47f3a5_b4f03a266da87be80ab174565444cde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4208" y="885574"/>
            <a:ext cx="1192778" cy="1192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7529" y="987802"/>
            <a:ext cx="1158473" cy="11584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02446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7504" y="106066"/>
            <a:ext cx="85689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3600" b="1" dirty="0">
                <a:solidFill>
                  <a:prstClr val="black"/>
                </a:solidFill>
                <a:latin typeface="Calibri"/>
                <a:cs typeface="+mn-cs"/>
              </a:rPr>
              <a:t>Well done! Thank you for the class.</a:t>
            </a:r>
            <a:endParaRPr lang="ru-RU" sz="3600" b="1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1426" y="620688"/>
            <a:ext cx="92551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3600" b="1" i="1" dirty="0">
                <a:solidFill>
                  <a:prstClr val="black"/>
                </a:solidFill>
                <a:latin typeface="Calibri"/>
                <a:cs typeface="+mn-cs"/>
              </a:rPr>
              <a:t>Do you remember the objectives for the lesson today?</a:t>
            </a:r>
            <a:endParaRPr lang="ru-RU" sz="3600" b="1" i="1" dirty="0">
              <a:solidFill>
                <a:prstClr val="black"/>
              </a:solidFill>
              <a:latin typeface="Calibri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2132856"/>
            <a:ext cx="9144000" cy="747897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Our objectives for today </a:t>
            </a:r>
            <a:r>
              <a:rPr lang="en-US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were</a:t>
            </a:r>
            <a:r>
              <a:rPr lang="en-US" sz="3200" b="1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32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Vocabulary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32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speaking skills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32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Reading skills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n-US" sz="32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</a:pPr>
            <a:r>
              <a:rPr lang="en-US" sz="3200" b="1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Listening skills</a:t>
            </a: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n-US" sz="32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n-US" sz="32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n-US" sz="3200" b="1" dirty="0" smtClean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Tx/>
              <a:buChar char="-"/>
            </a:pPr>
            <a:endParaRPr lang="en-US" sz="32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en-US" sz="32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 sz="3200" b="1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299" y="3068960"/>
            <a:ext cx="576064" cy="57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 descr="http://www.fitner.ru/photos/client/27229/big/f487757bb22b21461ee60c58c6294d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124744"/>
            <a:ext cx="2051720" cy="2683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9303" y="4149080"/>
            <a:ext cx="540060" cy="540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3299" y="5085184"/>
            <a:ext cx="563447" cy="5634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0794" y="6093296"/>
            <a:ext cx="577155" cy="5813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26463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4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8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1667</TotalTime>
  <Words>462</Words>
  <Application>Microsoft Office PowerPoint</Application>
  <PresentationFormat>Экран (4:3)</PresentationFormat>
  <Paragraphs>139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Тема Office</vt:lpstr>
      <vt:lpstr>1_Тема Office</vt:lpstr>
      <vt:lpstr>4_Тема Office</vt:lpstr>
      <vt:lpstr>7_Тема Office</vt:lpstr>
      <vt:lpstr>8_Тема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Косвенная речь</dc:title>
  <dc:creator>Иванова Ольга, Галкина Нина</dc:creator>
  <cp:lastModifiedBy>qwerty</cp:lastModifiedBy>
  <cp:revision>124</cp:revision>
  <dcterms:created xsi:type="dcterms:W3CDTF">2010-01-25T12:28:33Z</dcterms:created>
  <dcterms:modified xsi:type="dcterms:W3CDTF">2018-04-03T17:20:00Z</dcterms:modified>
</cp:coreProperties>
</file>