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305" r:id="rId3"/>
    <p:sldId id="303" r:id="rId4"/>
    <p:sldId id="304" r:id="rId5"/>
    <p:sldId id="256" r:id="rId6"/>
    <p:sldId id="257" r:id="rId7"/>
    <p:sldId id="259" r:id="rId8"/>
    <p:sldId id="261" r:id="rId9"/>
    <p:sldId id="263" r:id="rId10"/>
    <p:sldId id="265" r:id="rId11"/>
    <p:sldId id="267" r:id="rId12"/>
    <p:sldId id="269" r:id="rId13"/>
    <p:sldId id="271" r:id="rId14"/>
    <p:sldId id="273" r:id="rId15"/>
    <p:sldId id="275" r:id="rId16"/>
    <p:sldId id="277" r:id="rId17"/>
    <p:sldId id="279" r:id="rId18"/>
    <p:sldId id="281" r:id="rId19"/>
    <p:sldId id="283" r:id="rId20"/>
    <p:sldId id="285" r:id="rId21"/>
    <p:sldId id="287" r:id="rId22"/>
    <p:sldId id="289" r:id="rId23"/>
    <p:sldId id="291" r:id="rId24"/>
    <p:sldId id="292" r:id="rId25"/>
    <p:sldId id="294" r:id="rId26"/>
    <p:sldId id="296" r:id="rId27"/>
    <p:sldId id="298" r:id="rId28"/>
    <p:sldId id="300" r:id="rId29"/>
    <p:sldId id="302" r:id="rId3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490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21" autoAdjust="0"/>
    <p:restoredTop sz="94660"/>
  </p:normalViewPr>
  <p:slideViewPr>
    <p:cSldViewPr>
      <p:cViewPr>
        <p:scale>
          <a:sx n="66" d="100"/>
          <a:sy n="66" d="100"/>
        </p:scale>
        <p:origin x="-163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4/3/2018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13" Type="http://schemas.openxmlformats.org/officeDocument/2006/relationships/slide" Target="slide16.xml"/><Relationship Id="rId18" Type="http://schemas.openxmlformats.org/officeDocument/2006/relationships/slide" Target="slide21.xml"/><Relationship Id="rId26" Type="http://schemas.openxmlformats.org/officeDocument/2006/relationships/slide" Target="slide2.xml"/><Relationship Id="rId3" Type="http://schemas.openxmlformats.org/officeDocument/2006/relationships/slide" Target="slide5.xml"/><Relationship Id="rId21" Type="http://schemas.openxmlformats.org/officeDocument/2006/relationships/slide" Target="slide24.xml"/><Relationship Id="rId7" Type="http://schemas.openxmlformats.org/officeDocument/2006/relationships/slide" Target="slide9.xml"/><Relationship Id="rId12" Type="http://schemas.openxmlformats.org/officeDocument/2006/relationships/slide" Target="slide15.xml"/><Relationship Id="rId17" Type="http://schemas.openxmlformats.org/officeDocument/2006/relationships/slide" Target="slide20.xml"/><Relationship Id="rId25" Type="http://schemas.openxmlformats.org/officeDocument/2006/relationships/slide" Target="slide28.xml"/><Relationship Id="rId2" Type="http://schemas.openxmlformats.org/officeDocument/2006/relationships/slide" Target="slide14.xml"/><Relationship Id="rId16" Type="http://schemas.openxmlformats.org/officeDocument/2006/relationships/slide" Target="slide19.xml"/><Relationship Id="rId20" Type="http://schemas.openxmlformats.org/officeDocument/2006/relationships/slide" Target="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27.xml"/><Relationship Id="rId5" Type="http://schemas.openxmlformats.org/officeDocument/2006/relationships/slide" Target="slide7.xml"/><Relationship Id="rId15" Type="http://schemas.openxmlformats.org/officeDocument/2006/relationships/slide" Target="slide18.xml"/><Relationship Id="rId23" Type="http://schemas.openxmlformats.org/officeDocument/2006/relationships/slide" Target="slide26.xml"/><Relationship Id="rId10" Type="http://schemas.openxmlformats.org/officeDocument/2006/relationships/slide" Target="slide12.xml"/><Relationship Id="rId19" Type="http://schemas.openxmlformats.org/officeDocument/2006/relationships/slide" Target="slide22.xml"/><Relationship Id="rId4" Type="http://schemas.openxmlformats.org/officeDocument/2006/relationships/slide" Target="slide6.xml"/><Relationship Id="rId9" Type="http://schemas.openxmlformats.org/officeDocument/2006/relationships/slide" Target="slide11.xml"/><Relationship Id="rId14" Type="http://schemas.openxmlformats.org/officeDocument/2006/relationships/slide" Target="slide17.xml"/><Relationship Id="rId22" Type="http://schemas.openxmlformats.org/officeDocument/2006/relationships/slide" Target="slide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685800"/>
            <a:ext cx="78486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Интеллектуальная игра «Колесо фортуны»</a:t>
            </a:r>
          </a:p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для учащихся </a:t>
            </a:r>
          </a:p>
          <a:p>
            <a:pPr algn="ctr"/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</a:rPr>
              <a:t>10-11 классов</a:t>
            </a:r>
          </a:p>
          <a:p>
            <a:pPr algn="ctr"/>
            <a:endParaRPr lang="ru-RU" sz="5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9000" y="5105400"/>
            <a:ext cx="5410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Подготовила:  учитель физики </a:t>
            </a:r>
          </a:p>
          <a:p>
            <a:r>
              <a:rPr lang="ru-RU" sz="2800" dirty="0" smtClean="0"/>
              <a:t>ГБОУ Школа № 1987 </a:t>
            </a:r>
          </a:p>
          <a:p>
            <a:r>
              <a:rPr lang="ru-RU" sz="2800" dirty="0" smtClean="0"/>
              <a:t> </a:t>
            </a:r>
            <a:r>
              <a:rPr lang="ru-RU" sz="2800" dirty="0" err="1" smtClean="0"/>
              <a:t>Стручкова</a:t>
            </a:r>
            <a:r>
              <a:rPr lang="ru-RU" sz="2800" dirty="0" smtClean="0"/>
              <a:t> Л.В.</a:t>
            </a:r>
            <a:endParaRPr lang="ru-RU" sz="2800" dirty="0"/>
          </a:p>
        </p:txBody>
      </p:sp>
    </p:spTree>
  </p:cSld>
  <p:clrMapOvr>
    <a:masterClrMapping/>
  </p:clrMapOvr>
  <p:transition advClick="0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7924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Американский психолог </a:t>
            </a:r>
            <a:r>
              <a:rPr lang="ru-RU" sz="3600" b="1" dirty="0" err="1" smtClean="0"/>
              <a:t>Дэйл</a:t>
            </a:r>
            <a:r>
              <a:rPr lang="ru-RU" sz="3600" b="1" dirty="0" smtClean="0"/>
              <a:t> Карнеги интересуется: « Можете ли вы изобразить то, что нельзя купить, нельзя одолжить, нельзя украсть, а можно только подарить?»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57200" y="5105400"/>
            <a:ext cx="5943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Подарить и изобразить можно улыбку.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9460" name="Picture 4" descr="http://dobre.org.ua/wp-content/uploads/2015/02/157935-thumb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" y="228600"/>
            <a:ext cx="7620000" cy="45720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457200"/>
            <a:ext cx="746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«Она, на месте пребывая, влечет за тридевять земель.</a:t>
            </a:r>
          </a:p>
          <a:p>
            <a:pPr algn="ctr"/>
            <a:r>
              <a:rPr lang="ru-RU" sz="2400" b="1" dirty="0" smtClean="0"/>
              <a:t>Без крыльев в небо увлекая, настигнет в нем любую цель.</a:t>
            </a:r>
          </a:p>
          <a:p>
            <a:pPr algn="ctr"/>
            <a:r>
              <a:rPr lang="ru-RU" sz="2400" b="1" dirty="0" smtClean="0"/>
              <a:t>Летит быстрее урагана в потоке дум вперед, вперед.</a:t>
            </a:r>
          </a:p>
          <a:p>
            <a:pPr algn="ctr"/>
            <a:r>
              <a:rPr lang="ru-RU" sz="2400" b="1" dirty="0" smtClean="0"/>
              <a:t>И нет такого океана, чтоб задержать ее полет.</a:t>
            </a:r>
          </a:p>
          <a:p>
            <a:pPr algn="ctr"/>
            <a:r>
              <a:rPr lang="ru-RU" sz="2400" b="1" dirty="0" smtClean="0"/>
              <a:t>Чтоб совершать переселенье, что нужно ей?</a:t>
            </a:r>
          </a:p>
          <a:p>
            <a:pPr algn="ctr"/>
            <a:r>
              <a:rPr lang="ru-RU" sz="2400" b="1" dirty="0" smtClean="0"/>
              <a:t>Одно мгновенье».</a:t>
            </a:r>
          </a:p>
          <a:p>
            <a:pPr algn="ctr"/>
            <a:r>
              <a:rPr lang="ru-RU" sz="2400" b="1" dirty="0" smtClean="0"/>
              <a:t>О каком приборе так образно написал Шиллер?</a:t>
            </a:r>
            <a:endParaRPr lang="ru-RU" sz="24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81000" y="4724400"/>
            <a:ext cx="6324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Это загадка Иоганна Фридриха Шиллера. Отгадка- подзорная труба.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8434" name="Picture 2" descr="https://img-fotki.yandex.ru/get/15585/45183689.90/0_1291ea_bef654ad_S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96000" y="4038600"/>
            <a:ext cx="1949301" cy="16764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838200"/>
            <a:ext cx="8534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Великий Леонардо да Винчи кроме своих открытий, картин и трактатов известен еще и тем, что очень любил сочинять загадки. Итак, загадка Леонардо да Винчи: «Что растет тем больше, чем больше отнимают?». А чтобы легче было найти отгадку, добавим:»Ответ  начинается с конца, а кончается с начала».</a:t>
            </a:r>
            <a:endParaRPr lang="ru-RU" sz="28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4343400"/>
            <a:ext cx="5943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Отгадка этой загадки – обыкновенная яма. Слово «яма» начинается с конца и кончается с начала русского алфавита.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7410" name="Picture 2" descr="http://cyber.yaroslavl.ru/ph/images/15050220313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53200" y="3505200"/>
            <a:ext cx="2133600" cy="217948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685800"/>
            <a:ext cx="876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Экс- президент США Джордж Буш – старший осилил этот труд в семнадцатилетнем возрасте с целью воспитания характера. А наша российская молодежь к этому возрасту, как утверждает статистика, справляется с этим трудом лишь в одном случае из пяти. Что это за труд?</a:t>
            </a: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4876800"/>
            <a:ext cx="6019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Этот труд – роман Льва Николаевича Толстого «Война и мир»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http://konspekta.net/studopediaorg/baza9/604567552791.files/image010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48400" y="3429000"/>
            <a:ext cx="1600200" cy="2309567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81000"/>
            <a:ext cx="8458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Английские птицеводы вывели новую породу кур. Ножки у такой курочки на 5 сантиметров короче, чем у наших пеструшек. А для чего англичане вывели таких кур?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4648200"/>
            <a:ext cx="7772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Породу коротконогих кур англичане вывели для того, чтобы сократить количество разбитых яиц.</a:t>
            </a:r>
          </a:p>
          <a:p>
            <a:r>
              <a:rPr lang="ru-RU" sz="2400" b="1" dirty="0" smtClean="0">
                <a:solidFill>
                  <a:srgbClr val="FF0000"/>
                </a:solidFill>
              </a:rPr>
              <a:t>Ведь курица в момент выпадения яйца приподнимается, и некоторые яйца бьются.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5362" name="Picture 2" descr="http://i75.photobucket.com/albums/i286/wanda46/birds_zps98e5f41b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0400" y="3048000"/>
            <a:ext cx="2438400" cy="17263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7467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«Мы тише воды, мы ниже травы.</a:t>
            </a:r>
          </a:p>
          <a:p>
            <a:r>
              <a:rPr lang="ru-RU" sz="3600" b="1" dirty="0" smtClean="0"/>
              <a:t>Мы идем, а уходите вы».</a:t>
            </a:r>
          </a:p>
          <a:p>
            <a:r>
              <a:rPr lang="ru-RU" sz="3600" b="1" dirty="0" smtClean="0"/>
              <a:t>Где должны быть размещены эти строки, с точки зрения автора?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4114800"/>
            <a:ext cx="6858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Автор этих строк – Расул Гамзатов. «Мы тише воды, ниже травы. Мы идем, а уходите вы», - эту надпись Расул </a:t>
            </a:r>
            <a:r>
              <a:rPr lang="ru-RU" sz="2800" b="1" dirty="0" err="1" smtClean="0">
                <a:solidFill>
                  <a:srgbClr val="FF0000"/>
                </a:solidFill>
              </a:rPr>
              <a:t>Газматов</a:t>
            </a:r>
            <a:r>
              <a:rPr lang="ru-RU" sz="2800" b="1" dirty="0" smtClean="0">
                <a:solidFill>
                  <a:srgbClr val="FF0000"/>
                </a:solidFill>
              </a:rPr>
              <a:t> предлагал разместить на часах.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4338" name="Picture 2" descr="http://zoovetcnab.ru/d/53349/d/alarmclocktimeflyshw7vx.gif"/>
          <p:cNvPicPr>
            <a:picLocks noChangeAspect="1" noChangeArrowheads="1" noCrop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0" y="381000"/>
            <a:ext cx="3733797" cy="2133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457200"/>
            <a:ext cx="8915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 помощью этого предмета некоторые руководители управляют  подчиненными. Управляют сегодня, как управляли и 100, и 200 лет назад. А вот до начала 19 века вместо этого предмета чего только не использовали: и собственную обувь, и камышовую трость, и даже лист бумаги. Что это за предмет? И что это за руководители?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5257800"/>
            <a:ext cx="73026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Это дирижерская палочка и дирижеры.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http://yves.marsal.free.fr/atoutgifs/musique/ymusicien08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39000" y="3886200"/>
            <a:ext cx="1047750" cy="142875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304800"/>
            <a:ext cx="8229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Во время древнеримских застолий рядом с вином в качестве предупреждений ставили нечто несъедобное, отжившее и даже пугающее. Что это?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4724400"/>
            <a:ext cx="7315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Для того чтобы отвратить от безудержного употребления вина, и как напоминание о том, к чем это может привести, римляне часто ставили на обеденный стол рядом с вином человеческий череп.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2290" name="Picture 2" descr="http://wallpaperscraft.com/image/53757/3840x24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90800" y="457200"/>
            <a:ext cx="6278880" cy="3924300"/>
          </a:xfrm>
          <a:prstGeom prst="rect">
            <a:avLst/>
          </a:prstGeom>
          <a:noFill/>
        </p:spPr>
      </p:pic>
      <p:pic>
        <p:nvPicPr>
          <p:cNvPr id="12292" name="Picture 4" descr="http://amwat.123.st/users/2915/59/49/46/album/pr/backgr18_800x6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44000" cy="73152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250"/>
                            </p:stCondLst>
                            <p:childTnLst>
                              <p:par>
                                <p:cTn id="19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925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dn.yeniakit.com.tr/images/news/625/80-bin-donum-alan-sular-altinda-kaldi-h1427555607.gif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68746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838200" y="457200"/>
            <a:ext cx="7543800" cy="228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На кого одна американская гражданка подала в суд за то, что слишком легко оделась и в результате простудилась?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4724400"/>
            <a:ext cx="6400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Эта гражданка подала в суд на метеослужбу, которая обещала в тот день сухую и теплую погоду, на самом деле в этот день шел холодный дождь.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609600"/>
            <a:ext cx="89154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Это продукт взрывной реакции. Секрет этой реакции заключается в строении исходного материала, внутри которого находится капелька воды. При нагревании эта вода превращается в пар и разрывает оболочку. Что же это за продукт взрывной реакции?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4419600"/>
            <a:ext cx="5943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Внутри каждого зернышка кукурузы находится капелька воды. При нагревании эта вода превращается в пар, разрывает оболочку зернышка и получается </a:t>
            </a:r>
            <a:r>
              <a:rPr lang="ru-RU" sz="2400" b="1" dirty="0" err="1" smtClean="0">
                <a:solidFill>
                  <a:srgbClr val="FF0000"/>
                </a:solidFill>
              </a:rPr>
              <a:t>поп-корн</a:t>
            </a:r>
            <a:r>
              <a:rPr lang="ru-RU" sz="2400" b="1" dirty="0" smtClean="0">
                <a:solidFill>
                  <a:srgbClr val="FF0000"/>
                </a:solidFill>
              </a:rPr>
              <a:t>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10242" name="Picture 2" descr="http://static.gifland.us/files/2015/03/30/1798633-20150329-00Hfpn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77000" y="3657600"/>
            <a:ext cx="2209800" cy="2209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838200"/>
            <a:ext cx="52904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Колесо фортуны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02" name="Picture 2" descr="http://gadanijaonline.ru/wp-content/uploads/2011/05/koleso-fortun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1828800"/>
            <a:ext cx="8382000" cy="399142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457200"/>
            <a:ext cx="8991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Японский профессор </a:t>
            </a:r>
            <a:r>
              <a:rPr lang="ru-RU" sz="3200" b="1" dirty="0" err="1" smtClean="0"/>
              <a:t>Ясикадзо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Накамуро</a:t>
            </a:r>
            <a:r>
              <a:rPr lang="ru-RU" sz="3200" b="1" dirty="0" smtClean="0"/>
              <a:t> утверждает, что между русскими и японскими сказками много общего. А есть сказки просто с одинаковым сюжетом. Куда ездил герой русской сказки, если герой подобной японской сказки ездил с острова </a:t>
            </a:r>
            <a:r>
              <a:rPr lang="ru-RU" sz="3200" b="1" dirty="0" err="1" smtClean="0"/>
              <a:t>Косики</a:t>
            </a:r>
            <a:r>
              <a:rPr lang="ru-RU" sz="3200" b="1" dirty="0" smtClean="0"/>
              <a:t> в город Осака?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28600" y="4267200"/>
            <a:ext cx="5943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 японский понятиям, ездить от острова </a:t>
            </a:r>
            <a:r>
              <a:rPr lang="ru-RU" sz="2000" b="1" dirty="0" err="1" smtClean="0">
                <a:solidFill>
                  <a:srgbClr val="FF0000"/>
                </a:solidFill>
              </a:rPr>
              <a:t>Косики</a:t>
            </a:r>
            <a:r>
              <a:rPr lang="ru-RU" sz="2000" b="1" dirty="0" smtClean="0">
                <a:solidFill>
                  <a:srgbClr val="FF0000"/>
                </a:solidFill>
              </a:rPr>
              <a:t> до города Осака (что составляет шестьсот с небольшим километров) – значит очень далеко». Герой русских сказок в подобных случаях ходил за тридевять земель.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220" name="Picture 4" descr="http://www.vokrug.tv/pic/product/c/c/6/e/medium_cc6e451032f125724e7413255db0f4f3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72200" y="3962400"/>
            <a:ext cx="2235200" cy="16764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81000"/>
            <a:ext cx="43434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Всем хорошо знакомы особенности коры березы. Для чего же березе нужны черные отметины?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4267200"/>
            <a:ext cx="6096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Кора березы очень плотная и не пропускает воздух, а дереву надо дышать. Именно для этого березе нужны эти черные отдушины.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http://doska24.info/_bd/8/78338336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533400"/>
            <a:ext cx="4343400" cy="289922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04800"/>
            <a:ext cx="85344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Приветливость </a:t>
            </a:r>
            <a:r>
              <a:rPr lang="ru-RU" sz="3200" b="1" dirty="0" err="1" smtClean="0"/>
              <a:t>калифорнийца</a:t>
            </a:r>
            <a:r>
              <a:rPr lang="ru-RU" sz="3200" b="1" dirty="0" smtClean="0"/>
              <a:t> Джозефа Черча буквально сводила с ума его соседей. Дело конечно было не в старичке, который просто целыми днями сидел в своем кресле-качалке… Дело в постоянном шуме клаксонов проезжающих мимо автомобилей. Что же делал Джозеф Черч?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4572000"/>
            <a:ext cx="4953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Джозеф Черч просто махал рукой автомобилям, проезжающим мимо, и водители авто, приветствуя его, сигналили.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http://avtoportal44.ru/images/photos/medium/article16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05400" y="3886200"/>
            <a:ext cx="2744916" cy="18288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«Как-то раз на исходе весны</a:t>
            </a:r>
          </a:p>
          <a:p>
            <a:pPr algn="ctr"/>
            <a:r>
              <a:rPr lang="ru-RU" sz="3200" b="1" dirty="0" smtClean="0"/>
              <a:t>Я заметила слезы сосны.</a:t>
            </a:r>
          </a:p>
          <a:p>
            <a:pPr algn="ctr"/>
            <a:r>
              <a:rPr lang="ru-RU" sz="3200" b="1" dirty="0" smtClean="0"/>
              <a:t>Пожалела тогда я сосну</a:t>
            </a:r>
          </a:p>
          <a:p>
            <a:pPr algn="ctr"/>
            <a:r>
              <a:rPr lang="ru-RU" sz="3200" b="1" dirty="0" smtClean="0"/>
              <a:t>И навеки попала в весну»</a:t>
            </a:r>
          </a:p>
          <a:p>
            <a:pPr algn="ctr"/>
            <a:r>
              <a:rPr lang="ru-RU" sz="3200" b="1" dirty="0" smtClean="0"/>
              <a:t>В кого решил перевоплотиться в этом четверостишии татарский поэт </a:t>
            </a:r>
            <a:r>
              <a:rPr lang="ru-RU" sz="3200" b="1" dirty="0" err="1" smtClean="0"/>
              <a:t>Исса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Абдураман</a:t>
            </a:r>
            <a:r>
              <a:rPr lang="ru-RU" sz="3200" b="1" dirty="0" smtClean="0"/>
              <a:t>, и где в итоге оказался объект этого перевоплощения?</a:t>
            </a:r>
            <a:endParaRPr lang="ru-RU" sz="32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5105400"/>
            <a:ext cx="6172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Татарский поэт </a:t>
            </a:r>
            <a:r>
              <a:rPr lang="ru-RU" sz="2400" b="1" dirty="0" err="1" smtClean="0">
                <a:solidFill>
                  <a:srgbClr val="FF0000"/>
                </a:solidFill>
              </a:rPr>
              <a:t>Исса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 smtClean="0">
                <a:solidFill>
                  <a:srgbClr val="FF0000"/>
                </a:solidFill>
              </a:rPr>
              <a:t>Абдураман</a:t>
            </a:r>
            <a:r>
              <a:rPr lang="ru-RU" sz="2400" b="1" dirty="0" smtClean="0">
                <a:solidFill>
                  <a:srgbClr val="FF0000"/>
                </a:solidFill>
              </a:rPr>
              <a:t> перевоплотился в пчелу. Это монолог пчелы, оставшейся в янтаре.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6148" name="Picture 4" descr="http://proxy10.media.online.ua/uol/r2-29a4ae5e18/54621bfba22fd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590675" y="3962400"/>
            <a:ext cx="1590675" cy="1295401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0.00624 C 0.00781 0.00301 0.01372 -0.00532 0.02188 -0.00879 C 0.02639 -0.01526 0.03455 -0.01596 0.04097 -0.01873 C 0.05243 -0.02359 0.06354 -0.0296 0.07535 -0.03215 C 0.08576 -0.03654 0.08021 -0.03492 0.09184 -0.037 C 0.09826 -0.03654 0.10451 -0.03631 0.11094 -0.03538 C 0.12292 -0.03376 0.13299 -0.02521 0.1441 -0.02035 C 0.1566 -0.00971 0.17934 -0.0037 0.19392 -0.00046 C 0.2059 0.00463 0.22292 0.0037 0.23455 0.00463 C 0.24809 0.00393 0.26858 0.00555 0.28316 -0.00046 C 0.29184 -0.00809 0.28785 -0.00601 0.29462 -0.00879 C 0.29653 -0.01133 0.29774 -0.01457 0.29948 -0.01711 C 0.30504 -0.02428 0.30191 -0.01665 0.30608 -0.02359 C 0.30712 -0.02544 0.30747 -0.02752 0.30868 -0.02891 C 0.31094 -0.03145 0.31389 -0.0333 0.31632 -0.03538 C 0.32326 -0.04093 0.32118 -0.04255 0.32517 -0.0488 C 0.32778 -0.05296 0.32813 -0.05157 0.3316 -0.05527 C 0.3342 -0.05828 0.33715 -0.06314 0.33941 -0.06707 C 0.34375 -0.0747 0.3474 -0.08279 0.35208 -0.09043 C 0.35573 -0.09598 0.35486 -0.09921 0.35938 -0.10361 C 0.3599 -0.10523 0.36007 -0.10708 0.36094 -0.1087 C 0.36163 -0.11008 0.36285 -0.11055 0.36354 -0.11193 C 0.36476 -0.11494 0.36458 -0.11887 0.36615 -0.12188 C 0.36701 -0.1235 0.36771 -0.12512 0.36858 -0.12673 C 0.36979 -0.13228 0.375 -0.14177 0.375 -0.14154 C 0.37622 -0.14709 0.38125 -0.1568 0.38125 -0.15657 C 0.3842 -0.16836 0.38177 -0.16443 0.38646 -0.16998 C 0.38681 -0.1716 0.38698 -0.17368 0.38785 -0.17507 C 0.38837 -0.17646 0.38976 -0.17715 0.39028 -0.17854 C 0.39601 -0.19403 0.38958 -0.18386 0.39531 -0.19172 C 0.40035 -0.2086 0.40365 -0.22618 0.40816 -0.24329 C 0.41042 -0.25139 0.41129 -0.26041 0.4158 -0.26665 C 0.42066 -0.28538 0.41267 -0.25624 0.41962 -0.27636 C 0.42205 -0.28353 0.42344 -0.28978 0.42604 -0.29648 C 0.42708 -0.29949 0.42795 -0.3055 0.42847 -0.30805 C 0.43056 -0.31799 0.43368 -0.32794 0.43629 -0.33788 C 0.43976 -0.35199 0.44323 -0.36633 0.44774 -0.37951 C 0.45052 -0.38853 0.45122 -0.39662 0.45538 -0.40449 C 0.45955 -0.42576 0.46441 -0.4482 0.47188 -0.46762 C 0.47413 -0.47364 0.47326 -0.47803 0.47708 -0.48265 C 0.47899 -0.49098 0.48021 -0.50139 0.48472 -0.50763 C 0.48837 -0.5222 0.48299 -0.50393 0.48854 -0.51596 C 0.49149 -0.52197 0.49115 -0.52475 0.49618 -0.52914 C 0.49844 -0.53816 0.50625 -0.54302 0.51285 -0.54579 C 0.51649 -0.55365 0.52396 -0.55643 0.53056 -0.5592 C 0.53195 -0.5599 0.53316 -0.56152 0.53455 -0.56244 C 0.54201 -0.56707 0.55035 -0.56822 0.55747 -0.57401 C 0.56701 -0.57262 0.57535 -0.5703 0.5842 -0.56591 C 0.59063 -0.56267 0.58611 -0.56475 0.59566 -0.56082 C 0.59688 -0.56036 0.59931 -0.5592 0.59931 -0.55897 C 0.60122 -0.55227 0.60504 -0.54741 0.60712 -0.54093 C 0.60886 -0.53608 0.60799 -0.5296 0.61094 -0.5259 C 0.61493 -0.52081 0.61615 -0.51734 0.61858 -0.5111 C 0.62049 -0.50601 0.62379 -0.50208 0.62639 -0.49769 C 0.62795 -0.49121 0.6309 -0.48474 0.6349 -0.48104 C 0.63698 -0.4741 0.6408 -0.46855 0.64531 -0.46438 C 0.64757 -0.4556 0.65642 -0.44126 0.66198 -0.43455 C 0.66406 -0.42576 0.66788 -0.42091 0.67222 -0.41443 C 0.6757 -0.40934 0.67587 -0.40449 0.67969 -0.3994 C 0.68195 -0.39038 0.69045 -0.38228 0.69531 -0.37465 C 0.69861 -0.36933 0.69879 -0.36494 0.70278 -0.35962 C 0.70486 -0.35037 0.70729 -0.35661 0.71042 -0.34806 C 0.71111 -0.34644 0.71094 -0.34459 0.71181 -0.3432 C 0.7132 -0.34019 0.71632 -0.33904 0.71823 -0.33626 C 0.72292 -0.32863 0.72795 -0.32054 0.73333 -0.31314 C 0.73507 -0.30643 0.73802 -0.30666 0.74115 -0.30157 C 0.74445 -0.29625 0.74566 -0.29348 0.75 -0.28978 C 0.75261 -0.28492 0.75608 -0.28284 0.75886 -0.27821 C 0.7599 -0.27636 0.76024 -0.27428 0.76146 -0.27313 C 0.7625 -0.27197 0.76406 -0.27197 0.76545 -0.27151 C 0.76945 -0.26364 0.77986 -0.25624 0.78715 -0.25324 C 0.81111 -0.2308 0.90017 -0.23844 0.90313 -0.23844 C 0.91354 -0.23612 0.90799 -0.23797 0.9184 -0.23312 C 0.91962 -0.23265 0.92222 -0.2315 0.92222 -0.23127 C 0.92309 -0.23034 0.92379 -0.22919 0.92483 -0.22849 C 0.92587 -0.22734 0.92761 -0.22757 0.92865 -0.22664 C 0.93247 -0.22294 0.9375 -0.21554 0.94011 -0.20999 C 0.94201 -0.19935 0.94601 -0.19241 0.95278 -0.18663 C 0.95608 -0.18039 0.95851 -0.17946 0.95417 -0.17345 C 0.95382 -0.1716 0.95226 -0.16998 0.95278 -0.16836 C 0.95347 -0.16651 0.95764 -0.16651 0.9566 -0.16512 C 0.95399 -0.16166 0.94896 -0.16351 0.94514 -0.16189 C 0.94636 -0.16073 0.94879 -0.1605 0.94913 -0.15842 C 0.94948 -0.1568 0.94636 -0.1568 0.94636 -0.15518 C 0.94636 -0.15356 0.94826 -0.1531 0.94913 -0.15194 C 0.94948 -0.15009 0.94948 -0.14801 0.95035 -0.14685 C 0.95122 -0.1457 0.95365 -0.14662 0.95417 -0.145 C 0.95608 -0.13853 0.94983 -0.13344 0.94636 -0.13205 C 0.95 -0.11841 0.95 -0.12535 0.94636 -0.11193 C 0.94549 -0.1087 0.94566 -0.10453 0.94392 -0.10199 C 0.94167 -0.09921 0.93767 -0.09366 0.93767 -0.09343 C 0.93941 -0.08626 0.93785 -0.08418 0.93247 -0.08187 C 0.92326 -0.07007 0.93368 -0.08187 0.92483 -0.07539 C 0.92274 -0.07377 0.92188 -0.07007 0.91962 -0.06869 C 0.91736 -0.06707 0.91441 -0.0666 0.91198 -0.06522 C 0.91076 -0.06475 0.90816 -0.0636 0.90816 -0.06337 C 0.90903 -0.06198 0.91111 -0.06059 0.91076 -0.05874 C 0.91042 -0.05712 0.90816 -0.05759 0.90695 -0.05712 C 0.90573 -0.05643 0.90434 -0.05574 0.90313 -0.05527 C 0.89549 -0.0518 0.88698 -0.04995 0.88021 -0.04371 C 0.87986 -0.04209 0.87969 -0.04024 0.87899 -0.03862 C 0.8783 -0.03723 0.87674 -0.03677 0.87622 -0.03538 C 0.875 -0.03238 0.87379 -0.02544 0.87379 -0.02521 C 0.87483 -0.01249 0.87604 -0.00116 0.88142 0.00948 C 0.88108 0.0111 0.87969 0.01272 0.88021 0.01434 C 0.88038 0.0148 0.88976 0.02382 0.89045 0.02451 C 0.89323 0.03007 0.89844 0.03631 0.90313 0.03932 C 0.90556 0.04117 0.91076 0.04278 0.91076 0.04302 C 0.92049 0.05458 0.94132 0.05759 0.95417 0.06105 C 0.96736 0.06036 0.98056 0.06013 0.99375 0.0592 C 0.99583 0.05897 1.00573 0.05458 1.00642 0.05435 C 1.00903 0.05319 1.01406 0.05111 1.01406 0.05134 C 1.01962 0.04394 1.03281 0.04255 1.04097 0.03932 C 1.06146 0.03145 1.03802 0.0407 1.05365 0.03261 C 1.06649 0.02636 1.08021 0.02359 1.09323 0.01758 C 1.09844 0.01526 1.10764 0.01341 1.11233 0.00948 C 1.11719 0.00532 1.11476 0.00694 1.12014 0.00463 C 1.1257 -0.00046 1.13264 -0.00601 1.13906 -0.00879 C 1.14844 -0.01711 1.16129 -0.01642 1.17222 -0.01873 C 1.18004 -0.02035 1.18733 -0.02197 1.19531 -0.02197 " pathEditMode="relative" rAng="0" ptsTypes="fffffffffffffffffffffffffffffffffffffffffffffffffffffffffffffffffffffffffffffffffffffffffffffffffffffffffffffffffffffffA">
                                      <p:cBhvr>
                                        <p:cTn id="13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8" y="-2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228600"/>
            <a:ext cx="8534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 знаете, конечно, знаменитый подвиг Геракла – очистку Авгиевых конюшен.</a:t>
            </a:r>
          </a:p>
          <a:p>
            <a:pPr algn="ctr"/>
            <a:r>
              <a:rPr lang="ru-RU" sz="2800" b="1" dirty="0" smtClean="0"/>
              <a:t>Геракл договорился с царем Авгием, что получит десятую часть его скота, если очистит от нечистот царские конюшни. Геракл в точности выполнил свое обещание, и все же его труд не был признан подвигом. Почему?</a:t>
            </a:r>
            <a:endParaRPr lang="ru-RU" sz="28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3505200"/>
            <a:ext cx="3886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Геракл потребовал десятую часть скота, а по убеждению греков, даже самый опасный и почетный труд, если за него потребуют плату, не может являться подвигом.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img0.liveinternet.ru/images/attach/c/4/78/672/78672606_8_Gerakl_soedinyaet_rusla_dvuh_rek_chtobuy_ochistit_Avgievuy_konyushni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114800" y="3429000"/>
            <a:ext cx="2743200" cy="32004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600"/>
            <a:ext cx="9144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Один американский дизайнер предложил перекрасить ножи, предназначенные для очистки картофеля, в один определенный цвет. После этого резко увеличилась их продажа. В какой цвет были перекрашены эти ножи?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2400" y="4267200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Американский дизайнер предложил перекрасить рукоятки в цвет кожуры картофеля, так они будут часто выкидываться вместе с кожурой. А поскольку в доме такой нож всегда нужен, его будут все время покупать.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8991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«Взгляд сокола, мудрость змеи, руки девушки, сердце  льва».</a:t>
            </a:r>
          </a:p>
          <a:p>
            <a:pPr algn="ctr"/>
            <a:r>
              <a:rPr lang="ru-RU" sz="3600" b="1" dirty="0" smtClean="0"/>
              <a:t>Человек какой профессии должен обладать этими качествами, с точки зрения ученого и философа </a:t>
            </a:r>
            <a:r>
              <a:rPr lang="en-US" sz="3600" b="1" dirty="0" smtClean="0"/>
              <a:t>XI</a:t>
            </a:r>
            <a:r>
              <a:rPr lang="ru-RU" sz="3600" b="1" dirty="0" smtClean="0"/>
              <a:t> века, жившего в средней Азии?</a:t>
            </a:r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4038600"/>
            <a:ext cx="4724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Арабский ученый и философ </a:t>
            </a:r>
            <a:r>
              <a:rPr lang="ru-RU" sz="3200" b="1" dirty="0" err="1" smtClean="0">
                <a:solidFill>
                  <a:srgbClr val="FF0000"/>
                </a:solidFill>
              </a:rPr>
              <a:t>Афиценна</a:t>
            </a:r>
            <a:r>
              <a:rPr lang="ru-RU" sz="3200" b="1" dirty="0" smtClean="0">
                <a:solidFill>
                  <a:srgbClr val="FF0000"/>
                </a:solidFill>
              </a:rPr>
              <a:t> утверждал, что все эти качества должны быть у врача.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http://4.bp.blogspot.com/-QRdcBYrSi6E/UNDazM2iE0I/AAAAAAAAMRA/EiZNkbCOa9w/s1600/aljazariapakabardunia.gif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953000" y="3810000"/>
            <a:ext cx="3733800" cy="1806676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emrielia.ge/ge/images/stories/450px-caneasyopenca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62600" y="3429000"/>
            <a:ext cx="2438400" cy="32512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2400" y="533400"/>
            <a:ext cx="8991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Однажды американец Клеон, отправляясь на пикник, забыл консервный нож и призадумался. В результате он изобрел то, чем мы пользуемся до сих пор. Что это?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4191000"/>
            <a:ext cx="6934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Клеон Фрез с досады изобрел консервную банку, которая открывается без любого ножа - самооткрывающуюся консервную банку.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eventwiki.ru/thumb/698/Media/2c890465-e50f-4499-ae04-32f5540cff4e/h97IhTaPxIhTvy6dlJrz9A-article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81000" y="3505200"/>
            <a:ext cx="5867400" cy="318232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0" y="381000"/>
            <a:ext cx="8915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Однажды один американец опоздал в кинотеатр на премьеру детективного фильма и попросил билетершу проводить его до места. Когда же она выполнила просьбу и намекнула на чаевые, прижимистый зритель наотрез отказался ее поощрить.</a:t>
            </a:r>
          </a:p>
          <a:p>
            <a:pPr algn="ctr"/>
            <a:r>
              <a:rPr lang="ru-RU" sz="2800" b="1" dirty="0" smtClean="0"/>
              <a:t>Как билетерша тут же отомстила обидчику? </a:t>
            </a:r>
            <a:endParaRPr lang="ru-RU" sz="2800" b="1" dirty="0"/>
          </a:p>
        </p:txBody>
      </p:sp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5029200"/>
            <a:ext cx="61782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Она  произнесла имя убийцы.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14400" y="1143000"/>
            <a:ext cx="6477000" cy="193899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ungsuhChe" pitchFamily="49" charset="-127"/>
                <a:ea typeface="GungsuhChe" pitchFamily="49" charset="-127"/>
              </a:rPr>
              <a:t>Ключом ко всякой науке является вопросительный знак</a:t>
            </a:r>
          </a:p>
          <a:p>
            <a:endParaRPr lang="ru-RU" sz="2400" b="1" i="1" dirty="0" smtClean="0">
              <a:latin typeface="GungsuhChe" pitchFamily="49" charset="-127"/>
              <a:ea typeface="GungsuhChe" pitchFamily="49" charset="-127"/>
            </a:endParaRPr>
          </a:p>
          <a:p>
            <a:pPr algn="r"/>
            <a:r>
              <a:rPr lang="ru-RU" sz="2400" b="1" i="1" dirty="0" smtClean="0">
                <a:latin typeface="GungsuhChe" pitchFamily="49" charset="-127"/>
                <a:ea typeface="GungsuhChe" pitchFamily="49" charset="-127"/>
              </a:rPr>
              <a:t>Бальзак</a:t>
            </a:r>
            <a:endParaRPr lang="ru-RU" sz="2400" b="1" i="1" dirty="0">
              <a:latin typeface="GungsuhChe" pitchFamily="49" charset="-127"/>
              <a:ea typeface="GungsuhChe" pitchFamily="49" charset="-127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7400" y="4038600"/>
            <a:ext cx="6477000" cy="1569660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GungsuhChe" pitchFamily="49" charset="-127"/>
                <a:ea typeface="GungsuhChe" pitchFamily="49" charset="-127"/>
              </a:rPr>
              <a:t>Образование придает человеку достоинство</a:t>
            </a:r>
          </a:p>
          <a:p>
            <a:endParaRPr lang="ru-RU" sz="2400" b="1" i="1" dirty="0" smtClean="0">
              <a:latin typeface="GungsuhChe" pitchFamily="49" charset="-127"/>
              <a:ea typeface="GungsuhChe" pitchFamily="49" charset="-127"/>
            </a:endParaRPr>
          </a:p>
          <a:p>
            <a:pPr algn="r"/>
            <a:r>
              <a:rPr lang="ru-RU" sz="2400" b="1" i="1" dirty="0" smtClean="0">
                <a:latin typeface="GungsuhChe" pitchFamily="49" charset="-127"/>
                <a:ea typeface="GungsuhChe" pitchFamily="49" charset="-127"/>
              </a:rPr>
              <a:t>Дидро</a:t>
            </a:r>
            <a:endParaRPr lang="ru-RU" sz="2400" b="1" i="1" dirty="0">
              <a:latin typeface="GungsuhChe" pitchFamily="49" charset="-127"/>
              <a:ea typeface="GungsuhChe" pitchFamily="49" charset="-127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1676400" y="0"/>
            <a:ext cx="6477000" cy="6400800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2209800" y="685800"/>
            <a:ext cx="5334000" cy="5181600"/>
          </a:xfrm>
          <a:prstGeom prst="ellipse">
            <a:avLst/>
          </a:prstGeom>
          <a:gradFill>
            <a:gsLst>
              <a:gs pos="0">
                <a:srgbClr val="A603AB"/>
              </a:gs>
              <a:gs pos="21001">
                <a:srgbClr val="0819FB"/>
              </a:gs>
              <a:gs pos="35001">
                <a:srgbClr val="1A8D48"/>
              </a:gs>
              <a:gs pos="52000">
                <a:srgbClr val="FFFF00"/>
              </a:gs>
              <a:gs pos="73000">
                <a:srgbClr val="EE3F17"/>
              </a:gs>
              <a:gs pos="88000">
                <a:srgbClr val="E81766"/>
              </a:gs>
              <a:gs pos="100000">
                <a:srgbClr val="A603AB"/>
              </a:gs>
            </a:gsLst>
            <a:lin ang="5400000" scaled="0"/>
          </a:gra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38100">
                <a:solidFill>
                  <a:schemeClr val="tx1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2438400"/>
            <a:ext cx="3886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7030A0"/>
                </a:solidFill>
                <a:latin typeface="Arial Black" pitchFamily="34" charset="0"/>
                <a:cs typeface="Andalus" pitchFamily="18" charset="-78"/>
              </a:rPr>
              <a:t>Колесо </a:t>
            </a:r>
          </a:p>
          <a:p>
            <a:r>
              <a:rPr lang="ru-RU" sz="5400" b="1" i="1" dirty="0" smtClean="0">
                <a:solidFill>
                  <a:srgbClr val="7030A0"/>
                </a:solidFill>
                <a:latin typeface="Arial Black" pitchFamily="34" charset="0"/>
                <a:cs typeface="Andalus" pitchFamily="18" charset="-78"/>
              </a:rPr>
              <a:t>фортуны</a:t>
            </a:r>
            <a:endParaRPr lang="ru-RU" sz="5400" b="1" i="1" dirty="0">
              <a:solidFill>
                <a:srgbClr val="7030A0"/>
              </a:solidFill>
              <a:latin typeface="Arial Black" pitchFamily="34" charset="0"/>
              <a:cs typeface="Andalus" pitchFamily="18" charset="-78"/>
            </a:endParaRPr>
          </a:p>
        </p:txBody>
      </p:sp>
      <p:cxnSp>
        <p:nvCxnSpPr>
          <p:cNvPr id="11" name="Прямая соединительная линия 10"/>
          <p:cNvCxnSpPr>
            <a:stCxn id="5" idx="6"/>
            <a:endCxn id="2" idx="6"/>
          </p:cNvCxnSpPr>
          <p:nvPr/>
        </p:nvCxnSpPr>
        <p:spPr>
          <a:xfrm flipH="1">
            <a:off x="7543800" y="3200400"/>
            <a:ext cx="609600" cy="7620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1676400" y="3352800"/>
            <a:ext cx="533400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5" idx="0"/>
            <a:endCxn id="2" idx="0"/>
          </p:cNvCxnSpPr>
          <p:nvPr/>
        </p:nvCxnSpPr>
        <p:spPr>
          <a:xfrm flipH="1">
            <a:off x="4876800" y="0"/>
            <a:ext cx="38100" cy="685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H="1">
            <a:off x="4876800" y="5867400"/>
            <a:ext cx="114300" cy="533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flipH="1" flipV="1">
            <a:off x="1752600" y="2514600"/>
            <a:ext cx="5334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2624935" y="937375"/>
            <a:ext cx="423065" cy="51042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2057400" y="1676400"/>
            <a:ext cx="533400" cy="3048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3352800" y="381000"/>
            <a:ext cx="304800" cy="609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4114800" y="152400"/>
            <a:ext cx="152400" cy="609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Группа 71"/>
          <p:cNvGrpSpPr/>
          <p:nvPr/>
        </p:nvGrpSpPr>
        <p:grpSpPr>
          <a:xfrm flipH="1" flipV="1">
            <a:off x="5638800" y="3810000"/>
            <a:ext cx="2362200" cy="2438400"/>
            <a:chOff x="5334000" y="3886199"/>
            <a:chExt cx="2362200" cy="2366682"/>
          </a:xfrm>
        </p:grpSpPr>
        <p:cxnSp>
          <p:nvCxnSpPr>
            <p:cNvPr id="67" name="Прямая соединительная линия 66"/>
            <p:cNvCxnSpPr/>
            <p:nvPr/>
          </p:nvCxnSpPr>
          <p:spPr>
            <a:xfrm flipH="1" flipV="1">
              <a:off x="5334000" y="6104963"/>
              <a:ext cx="533400" cy="14791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Прямая соединительная линия 67"/>
            <p:cNvCxnSpPr/>
            <p:nvPr/>
          </p:nvCxnSpPr>
          <p:spPr>
            <a:xfrm>
              <a:off x="6130134" y="4671176"/>
              <a:ext cx="346866" cy="39836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Прямая соединительная линия 68"/>
            <p:cNvCxnSpPr/>
            <p:nvPr/>
          </p:nvCxnSpPr>
          <p:spPr>
            <a:xfrm>
              <a:off x="5562600" y="5410199"/>
              <a:ext cx="457200" cy="251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Прямая соединительная линия 69"/>
            <p:cNvCxnSpPr/>
            <p:nvPr/>
          </p:nvCxnSpPr>
          <p:spPr>
            <a:xfrm>
              <a:off x="6858000" y="4114799"/>
              <a:ext cx="228600" cy="51098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Прямая соединительная линия 70"/>
            <p:cNvCxnSpPr/>
            <p:nvPr/>
          </p:nvCxnSpPr>
          <p:spPr>
            <a:xfrm>
              <a:off x="7620000" y="3886199"/>
              <a:ext cx="76200" cy="443753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4" name="Группа 83"/>
          <p:cNvGrpSpPr/>
          <p:nvPr/>
        </p:nvGrpSpPr>
        <p:grpSpPr>
          <a:xfrm rot="16200000" flipH="1" flipV="1">
            <a:off x="5600701" y="125316"/>
            <a:ext cx="2438400" cy="2514600"/>
            <a:chOff x="5257800" y="3812240"/>
            <a:chExt cx="2438400" cy="2440641"/>
          </a:xfrm>
        </p:grpSpPr>
        <p:cxnSp>
          <p:nvCxnSpPr>
            <p:cNvPr id="85" name="Прямая соединительная линия 84"/>
            <p:cNvCxnSpPr/>
            <p:nvPr/>
          </p:nvCxnSpPr>
          <p:spPr>
            <a:xfrm flipH="1" flipV="1">
              <a:off x="5257800" y="6100481"/>
              <a:ext cx="609600" cy="1524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>
              <a:endCxn id="2" idx="7"/>
            </p:cNvCxnSpPr>
            <p:nvPr/>
          </p:nvCxnSpPr>
          <p:spPr>
            <a:xfrm rot="5400000" flipV="1">
              <a:off x="6088188" y="4637302"/>
              <a:ext cx="459720" cy="441924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Прямая соединительная линия 86"/>
            <p:cNvCxnSpPr/>
            <p:nvPr/>
          </p:nvCxnSpPr>
          <p:spPr>
            <a:xfrm rot="5400000" flipV="1">
              <a:off x="5606303" y="5245472"/>
              <a:ext cx="369794" cy="6096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Прямая соединительная линия 87"/>
            <p:cNvCxnSpPr/>
            <p:nvPr/>
          </p:nvCxnSpPr>
          <p:spPr>
            <a:xfrm>
              <a:off x="6858000" y="4114799"/>
              <a:ext cx="228600" cy="51098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Прямая соединительная линия 88"/>
            <p:cNvCxnSpPr/>
            <p:nvPr/>
          </p:nvCxnSpPr>
          <p:spPr>
            <a:xfrm rot="5400000" flipV="1">
              <a:off x="7356756" y="4064467"/>
              <a:ext cx="591671" cy="872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0" name="Группа 89"/>
          <p:cNvGrpSpPr/>
          <p:nvPr/>
        </p:nvGrpSpPr>
        <p:grpSpPr>
          <a:xfrm rot="5572849" flipH="1" flipV="1">
            <a:off x="1884057" y="3871162"/>
            <a:ext cx="2198603" cy="2504157"/>
            <a:chOff x="5321842" y="3819806"/>
            <a:chExt cx="2198603" cy="2430506"/>
          </a:xfrm>
        </p:grpSpPr>
        <p:cxnSp>
          <p:nvCxnSpPr>
            <p:cNvPr id="91" name="Прямая соединительная линия 90"/>
            <p:cNvCxnSpPr/>
            <p:nvPr/>
          </p:nvCxnSpPr>
          <p:spPr>
            <a:xfrm rot="16027151" flipV="1">
              <a:off x="5492563" y="5931673"/>
              <a:ext cx="147918" cy="48936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Прямая соединительная линия 91"/>
            <p:cNvCxnSpPr/>
            <p:nvPr/>
          </p:nvCxnSpPr>
          <p:spPr>
            <a:xfrm rot="16027151" flipH="1">
              <a:off x="6115442" y="4687139"/>
              <a:ext cx="356802" cy="30933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Прямая соединительная линия 92"/>
            <p:cNvCxnSpPr/>
            <p:nvPr/>
          </p:nvCxnSpPr>
          <p:spPr>
            <a:xfrm>
              <a:off x="5562600" y="5410199"/>
              <a:ext cx="457200" cy="2510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Прямая соединительная линия 93"/>
            <p:cNvCxnSpPr/>
            <p:nvPr/>
          </p:nvCxnSpPr>
          <p:spPr>
            <a:xfrm rot="16027151" flipH="1">
              <a:off x="6696027" y="4209324"/>
              <a:ext cx="443754" cy="228312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Прямая соединительная линия 94"/>
            <p:cNvCxnSpPr/>
            <p:nvPr/>
          </p:nvCxnSpPr>
          <p:spPr>
            <a:xfrm rot="16027151" flipH="1">
              <a:off x="7223537" y="4040609"/>
              <a:ext cx="517712" cy="7610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Прямоугольник 111"/>
          <p:cNvSpPr/>
          <p:nvPr/>
        </p:nvSpPr>
        <p:spPr>
          <a:xfrm>
            <a:off x="4267200" y="57912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3" action="ppaction://hlinksldjump"/>
              </a:rPr>
              <a:t>1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16" name="Прямоугольник 115"/>
          <p:cNvSpPr/>
          <p:nvPr/>
        </p:nvSpPr>
        <p:spPr>
          <a:xfrm>
            <a:off x="5105400" y="57912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4" action="ppaction://hlinksldjump"/>
              </a:rPr>
              <a:t>2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17" name="Прямоугольник 116"/>
          <p:cNvSpPr/>
          <p:nvPr/>
        </p:nvSpPr>
        <p:spPr>
          <a:xfrm>
            <a:off x="5867400" y="5562600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noFill/>
                  <a:prstDash val="solid"/>
                </a:ln>
                <a:solidFill>
                  <a:srgbClr val="00B050"/>
                </a:solidFill>
                <a:hlinkClick r:id="rId5" action="ppaction://hlinksldjump"/>
              </a:rPr>
              <a:t>3</a:t>
            </a:r>
            <a:endParaRPr lang="ru-RU" sz="3200" b="1" cap="none" spc="0" dirty="0">
              <a:ln w="10541" cmpd="sng">
                <a:noFill/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18" name="Прямоугольник 117"/>
          <p:cNvSpPr/>
          <p:nvPr/>
        </p:nvSpPr>
        <p:spPr>
          <a:xfrm>
            <a:off x="6477000" y="51816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6" action="ppaction://hlinksldjump"/>
              </a:rPr>
              <a:t>4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19" name="Прямоугольник 118"/>
          <p:cNvSpPr/>
          <p:nvPr/>
        </p:nvSpPr>
        <p:spPr>
          <a:xfrm>
            <a:off x="7162800" y="44958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7" action="ppaction://hlinksldjump"/>
              </a:rPr>
              <a:t>5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0" name="Прямоугольник 119"/>
          <p:cNvSpPr/>
          <p:nvPr/>
        </p:nvSpPr>
        <p:spPr>
          <a:xfrm>
            <a:off x="7467600" y="3886200"/>
            <a:ext cx="457200" cy="5847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8" action="ppaction://hlinksldjump"/>
              </a:rPr>
              <a:t>6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1" name="Прямоугольник 120"/>
          <p:cNvSpPr/>
          <p:nvPr/>
        </p:nvSpPr>
        <p:spPr>
          <a:xfrm>
            <a:off x="7620000" y="32004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9" action="ppaction://hlinksldjump"/>
              </a:rPr>
              <a:t>7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2" name="Прямоугольник 121"/>
          <p:cNvSpPr/>
          <p:nvPr/>
        </p:nvSpPr>
        <p:spPr>
          <a:xfrm>
            <a:off x="7620000" y="25146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10" action="ppaction://hlinksldjump"/>
              </a:rPr>
              <a:t>8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3" name="Прямоугольник 122"/>
          <p:cNvSpPr/>
          <p:nvPr/>
        </p:nvSpPr>
        <p:spPr>
          <a:xfrm>
            <a:off x="7391400" y="1828800"/>
            <a:ext cx="457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11" action="ppaction://hlinksldjump"/>
              </a:rPr>
              <a:t>9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4" name="Прямоугольник 123"/>
          <p:cNvSpPr/>
          <p:nvPr/>
        </p:nvSpPr>
        <p:spPr>
          <a:xfrm>
            <a:off x="6858000" y="1143000"/>
            <a:ext cx="914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2" action="ppaction://hlinksldjump"/>
              </a:rPr>
              <a:t>10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5" name="Прямоугольник 124"/>
          <p:cNvSpPr/>
          <p:nvPr/>
        </p:nvSpPr>
        <p:spPr>
          <a:xfrm>
            <a:off x="6324600" y="609600"/>
            <a:ext cx="685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2" action="ppaction://hlinksldjump"/>
              </a:rPr>
              <a:t>11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6" name="Прямоугольник 125"/>
          <p:cNvSpPr/>
          <p:nvPr/>
        </p:nvSpPr>
        <p:spPr>
          <a:xfrm>
            <a:off x="5562600" y="152400"/>
            <a:ext cx="762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3" action="ppaction://hlinksldjump"/>
              </a:rPr>
              <a:t>12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7" name="Прямоугольник 126"/>
          <p:cNvSpPr/>
          <p:nvPr/>
        </p:nvSpPr>
        <p:spPr>
          <a:xfrm>
            <a:off x="4953000" y="0"/>
            <a:ext cx="685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4" action="ppaction://hlinksldjump"/>
              </a:rPr>
              <a:t>13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4191000" y="0"/>
            <a:ext cx="685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5" action="ppaction://hlinksldjump"/>
              </a:rPr>
              <a:t>14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29" name="Прямоугольник 128"/>
          <p:cNvSpPr/>
          <p:nvPr/>
        </p:nvSpPr>
        <p:spPr>
          <a:xfrm>
            <a:off x="3429000" y="152400"/>
            <a:ext cx="838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6" action="ppaction://hlinksldjump"/>
              </a:rPr>
              <a:t>15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0" name="Прямоугольник 129"/>
          <p:cNvSpPr/>
          <p:nvPr/>
        </p:nvSpPr>
        <p:spPr>
          <a:xfrm>
            <a:off x="2667000" y="609600"/>
            <a:ext cx="914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7" action="ppaction://hlinksldjump"/>
              </a:rPr>
              <a:t>16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1" name="Прямоугольник 130"/>
          <p:cNvSpPr/>
          <p:nvPr/>
        </p:nvSpPr>
        <p:spPr>
          <a:xfrm>
            <a:off x="2057400" y="1143000"/>
            <a:ext cx="914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8" action="ppaction://hlinksldjump"/>
              </a:rPr>
              <a:t>17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2" name="Прямоугольник 131"/>
          <p:cNvSpPr/>
          <p:nvPr/>
        </p:nvSpPr>
        <p:spPr>
          <a:xfrm>
            <a:off x="1752600" y="1828800"/>
            <a:ext cx="762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19" action="ppaction://hlinksldjump"/>
              </a:rPr>
              <a:t>18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3" name="Прямоугольник 132"/>
          <p:cNvSpPr/>
          <p:nvPr/>
        </p:nvSpPr>
        <p:spPr>
          <a:xfrm>
            <a:off x="1524000" y="2590800"/>
            <a:ext cx="9144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20" action="ppaction://hlinksldjump"/>
              </a:rPr>
              <a:t>19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4" name="Прямоугольник 133"/>
          <p:cNvSpPr/>
          <p:nvPr/>
        </p:nvSpPr>
        <p:spPr>
          <a:xfrm>
            <a:off x="1600200" y="3352800"/>
            <a:ext cx="8382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21" action="ppaction://hlinksldjump"/>
              </a:rPr>
              <a:t>20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5" name="Прямоугольник 134"/>
          <p:cNvSpPr/>
          <p:nvPr/>
        </p:nvSpPr>
        <p:spPr>
          <a:xfrm>
            <a:off x="1828800" y="3962400"/>
            <a:ext cx="762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effectLst/>
                <a:hlinkClick r:id="rId22" action="ppaction://hlinksldjump"/>
              </a:rPr>
              <a:t>21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6" name="Прямоугольник 135"/>
          <p:cNvSpPr/>
          <p:nvPr/>
        </p:nvSpPr>
        <p:spPr>
          <a:xfrm>
            <a:off x="2209800" y="4724400"/>
            <a:ext cx="6858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23" action="ppaction://hlinksldjump"/>
              </a:rPr>
              <a:t>22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7" name="Прямоугольник 136"/>
          <p:cNvSpPr/>
          <p:nvPr/>
        </p:nvSpPr>
        <p:spPr>
          <a:xfrm>
            <a:off x="2667000" y="5257800"/>
            <a:ext cx="9906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24" action="ppaction://hlinksldjump"/>
              </a:rPr>
              <a:t>23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138" name="Прямоугольник 137"/>
          <p:cNvSpPr/>
          <p:nvPr/>
        </p:nvSpPr>
        <p:spPr>
          <a:xfrm>
            <a:off x="3200400" y="5638800"/>
            <a:ext cx="114300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  <a:hlinkClick r:id="rId25" action="ppaction://hlinksldjump"/>
              </a:rPr>
              <a:t>24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57" name="Улыбающееся лицо 56">
            <a:hlinkClick r:id="rId26" action="ppaction://hlinksldjump"/>
          </p:cNvPr>
          <p:cNvSpPr/>
          <p:nvPr/>
        </p:nvSpPr>
        <p:spPr>
          <a:xfrm>
            <a:off x="8534400" y="6400800"/>
            <a:ext cx="381000" cy="304800"/>
          </a:xfrm>
          <a:prstGeom prst="smileyFac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4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609600"/>
            <a:ext cx="8534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Повторите остроумный ответ, который дал знаменитый парикмахер Льюис, когда его спросили: «Что вам мешает в вашей работе больше всего?».</a:t>
            </a:r>
            <a:endParaRPr lang="ru-RU" sz="3600" b="1" dirty="0"/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3886200"/>
            <a:ext cx="6629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В работе парикмахера, как свидетельствует Льюис, больше всего мешают, конечно, уши клиента.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4580" name="Picture 4" descr="http://kafanews.com/new/images/feodosiyskiy-ispolkom-oproverg-slukhi_foto-iz-intereneta_1_2013-08-9-10-22-46.jpe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24600" y="2971800"/>
            <a:ext cx="2508329" cy="2514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533400"/>
            <a:ext cx="85344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Рассказывают, что в свое время мэр румынского  города </a:t>
            </a:r>
            <a:r>
              <a:rPr lang="ru-RU" sz="3600" b="1" dirty="0" err="1" smtClean="0"/>
              <a:t>Клоужа</a:t>
            </a:r>
            <a:r>
              <a:rPr lang="ru-RU" sz="3600" b="1" dirty="0" smtClean="0"/>
              <a:t> Георгий </a:t>
            </a:r>
            <a:r>
              <a:rPr lang="ru-RU" sz="3600" b="1" dirty="0" err="1" smtClean="0"/>
              <a:t>Фунар</a:t>
            </a:r>
            <a:r>
              <a:rPr lang="ru-RU" sz="3600" b="1" dirty="0" smtClean="0"/>
              <a:t> приказал всем дворникам своего города укоротить черенки метел. Какую цель он преследовал? </a:t>
            </a:r>
          </a:p>
          <a:p>
            <a:endParaRPr lang="ru-RU" sz="3600" b="1" dirty="0"/>
          </a:p>
        </p:txBody>
      </p:sp>
      <p:sp>
        <p:nvSpPr>
          <p:cNvPr id="4" name="Управляющая кнопка: далее 3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28600" y="3810000"/>
            <a:ext cx="8382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Когда у метлы длинный черенок, то легко на нее опереться и постоять отдохнуть. Значит тем самым </a:t>
            </a:r>
            <a:r>
              <a:rPr lang="ru-RU" sz="2800" b="1" dirty="0" err="1" smtClean="0">
                <a:solidFill>
                  <a:srgbClr val="FF0000"/>
                </a:solidFill>
              </a:rPr>
              <a:t>пофилонить</a:t>
            </a:r>
            <a:r>
              <a:rPr lang="ru-RU" sz="2800" b="1" dirty="0" smtClean="0">
                <a:solidFill>
                  <a:srgbClr val="FF0000"/>
                </a:solidFill>
              </a:rPr>
              <a:t>. С коротким черенком такой номер не проходит. Соответственно, повысилась эффективность работы дворников.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3554" name="Picture 2" descr="http://s019.radikal.ru/i611/1203/91/597c74ba13f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2209800"/>
            <a:ext cx="3200400" cy="1856232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778E-17 -3.05273E-7 C 0.01528 0.00555 0.03003 0.01018 0.04566 0.01272 C 0.05747 0.01804 0.07135 0.01688 0.08316 0.01758 C 0.11354 0.02359 0.14479 0.02058 0.17569 0.01596 C 0.19097 0.00925 0.2066 0.00509 0.2217 -0.00162 C 0.22708 -0.00671 0.23316 -0.00763 0.23958 -0.00971 C 0.24531 -0.01156 0.24983 -0.01596 0.25538 -0.01781 C 0.26076 -0.01966 0.26753 -0.02035 0.27222 -0.02428 C 0.27656 -0.02798 0.2816 -0.02983 0.28663 -0.03215 C 0.28802 -0.03284 0.28889 -0.03446 0.2901 -0.03538 C 0.29792 -0.04047 0.30625 -0.04625 0.31424 -0.04995 C 0.32188 -0.05319 0.32865 -0.05735 0.33611 -0.06105 C 0.34219 -0.06406 0.33941 -0.06129 0.3441 -0.06429 C 0.3474 -0.06637 0.35069 -0.06915 0.35417 -0.07077 C 0.3566 -0.07192 0.36146 -0.07401 0.36146 -0.07377 C 0.36528 -0.07747 0.36858 -0.08141 0.37205 -0.08511 C 0.37552 -0.08858 0.38021 -0.09066 0.38316 -0.09482 C 0.38733 -0.10083 0.3849 -0.09898 0.39028 -0.10129 C 0.39462 -0.10708 0.39965 -0.11263 0.40469 -0.11725 C 0.40747 -0.1228 0.4125 -0.12974 0.41684 -0.13321 C 0.42257 -0.14454 0.41927 -0.14061 0.42517 -0.14616 C 0.42969 -0.15541 0.43628 -0.16235 0.44219 -0.17021 C 0.44514 -0.17438 0.44688 -0.17993 0.44931 -0.18478 C 0.4533 -0.19265 0.45417 -0.20883 0.4566 -0.21832 C 0.45573 -0.24052 0.45833 -0.24815 0.44809 -0.26179 C 0.44653 -0.26758 0.4375 -0.2796 0.43368 -0.28261 C 0.43142 -0.28423 0.42882 -0.28469 0.42639 -0.28585 C 0.42517 -0.28631 0.42292 -0.28747 0.42292 -0.28723 C 0.41354 -0.28561 0.41111 -0.28284 0.40347 -0.27937 C 0.39028 -0.26734 0.38646 -0.2537 0.38194 -0.2345 C 0.38056 -0.22919 0.37708 -0.22525 0.37587 -0.21993 C 0.37413 -0.20166 0.36979 -0.16466 0.38316 -0.15264 C 0.38438 -0.14662 0.38993 -0.14015 0.39392 -0.13645 C 0.3974 -0.12974 0.40503 -0.12442 0.41076 -0.12049 C 0.43038 -0.10754 0.45417 -0.10106 0.47587 -0.09806 C 0.53194 -0.09898 0.57795 -0.1006 0.63125 -0.10754 C 0.63819 -0.10985 0.64497 -0.11101 0.65174 -0.11401 C 0.65451 -0.1154 0.66111 -0.11725 0.66111 -0.11702 C 0.66719 -0.12118 0.67292 -0.12327 0.67951 -0.12535 C 0.6849 -0.13067 0.68142 -0.12789 0.68993 -0.13182 C 0.69653 -0.1346 0.69948 -0.14061 0.70556 -0.14292 C 0.71285 -0.15217 0.72153 -0.15541 0.73003 -0.16212 C 0.73611 -0.16697 0.74201 -0.17229 0.74809 -0.17669 C 0.75365 -0.18085 0.75677 -0.18548 0.76267 -0.18779 C 0.76771 -0.19241 0.77205 -0.19542 0.77708 -0.19912 C 0.78264 -0.20328 0.78611 -0.20907 0.79149 -0.21346 C 0.7934 -0.22132 0.79618 -0.22687 0.80122 -0.23127 C 0.80382 -0.24214 0.80035 -0.22872 0.80469 -0.24561 C 0.80503 -0.24722 0.8059 -0.25046 0.8059 -0.25023 C 0.80382 -0.26804 0.80295 -0.26526 0.78906 -0.26341 C 0.78125 -0.25994 0.77795 -0.25301 0.77309 -0.24399 C 0.76892 -0.23497 0.76858 -0.24422 0.76458 -0.22965 C 0.76094 -0.21369 0.75434 -0.19981 0.75174 -0.18316 C 0.75226 -0.16119 0.74757 -0.13067 0.76372 -0.11563 C 0.76875 -0.10569 0.77639 -0.10176 0.7842 -0.09644 C 0.80486 -0.08233 0.82934 -0.07817 0.85139 -0.07077 C 0.86979 -0.07123 0.88785 -0.07146 0.90573 -0.07239 C 0.91441 -0.07285 0.92378 -0.07701 0.93247 -0.07886 C 0.94809 -0.0821 0.96198 -0.08487 0.97708 -0.09158 C 0.98594 -0.09574 0.99896 -0.09598 1.00712 -0.10291 C 1.01233 -0.10731 1.02309 -0.11956 1.02847 -0.12234 C 1.04288 -0.12858 1.05556 -0.13668 1.06979 -0.14292 C 1.07396 -0.14477 1.07708 -0.1494 1.08073 -0.15264 C 1.08472 -0.15657 1.09132 -0.16027 1.09479 -0.16536 C 1.09948 -0.17114 1.10434 -0.17692 1.10955 -0.18154 C 1.11198 -0.18733 1.11615 -0.18895 1.11927 -0.19426 C 1.12674 -0.20745 1.12014 -0.20097 1.12726 -0.20722 C 1.13646 -0.22479 1.12274 -0.1982 1.13368 -0.2167 C 1.13889 -0.22572 1.14253 -0.23589 1.14688 -0.24561 C 1.14896 -0.25069 1.15174 -0.25532 1.15417 -0.26018 C 1.15573 -0.26341 1.15903 -0.26966 1.15903 -0.26943 C 1.16059 -0.27567 1.16267 -0.28307 1.16615 -0.28747 " pathEditMode="relative" rAng="0" ptsTypes="fffffffffffffffffffffffffffffffffffffffffffffffffffffffffffffffffffffffA">
                                      <p:cBhvr>
                                        <p:cTn id="13" dur="5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3" y="-1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152400"/>
            <a:ext cx="8229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Говорят что в свое время в Риге хорошая хозяйка, дабы проверить, насколько добросовестно рабочий выполнил свою работу, задавала ему один вопрос: «Что я сегодня приготовила на обед?».</a:t>
            </a:r>
          </a:p>
          <a:p>
            <a:r>
              <a:rPr lang="ru-RU" sz="2800" b="1" dirty="0" smtClean="0"/>
              <a:t>И если тот отвечал правильно, хозяйка щедро оплачивала его работу. Назовите специальность такого рабочего.</a:t>
            </a:r>
            <a:endParaRPr lang="ru-RU" sz="28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57200" y="4343400"/>
            <a:ext cx="7696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Специальность такого  рабочего – трубочист. Если труба прочищена хорошо, то трубочист без  труда определит, что на обед у хозяйки.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22530" name="Picture 2" descr="http://96.img.avito.st/1280x960/121434309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43800" y="3048000"/>
            <a:ext cx="1314450" cy="17526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2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685800"/>
            <a:ext cx="80772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Что Эрнест Хемингуэй считал самым важным предметом для писателя? С чем тот никогда не должен расставаться во время работы и должен всегда держать в своем кабинете?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4800" y="4648200"/>
            <a:ext cx="632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Самым важным предметом для писателя </a:t>
            </a:r>
            <a:r>
              <a:rPr lang="ru-RU" sz="3200" b="1" dirty="0" err="1" smtClean="0">
                <a:solidFill>
                  <a:srgbClr val="FF0000"/>
                </a:solidFill>
              </a:rPr>
              <a:t>Хэмингуэй</a:t>
            </a:r>
            <a:r>
              <a:rPr lang="ru-RU" sz="3200" b="1" dirty="0" smtClean="0">
                <a:solidFill>
                  <a:srgbClr val="FF0000"/>
                </a:solidFill>
              </a:rPr>
              <a:t> считал мусорную корзину.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://www.gifmania.ru/Animated-Gifs-Animirovannykh-Alfavitov/Animations-Various-Letters/Images-Litter-Bins-Alphabet/Litter-Bins-Alphabet-2085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72200" y="3276600"/>
            <a:ext cx="1981200" cy="2365059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457200"/>
            <a:ext cx="8305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Говорят, сам Гомер не смог отгадать эту загадку:</a:t>
            </a:r>
          </a:p>
          <a:p>
            <a:r>
              <a:rPr lang="ru-RU" sz="3600" b="1" dirty="0" smtClean="0"/>
              <a:t>Я раздобыл ее в лесу,</a:t>
            </a:r>
          </a:p>
          <a:p>
            <a:r>
              <a:rPr lang="ru-RU" sz="3600" b="1" dirty="0" smtClean="0"/>
              <a:t>Искать ее устал.</a:t>
            </a:r>
          </a:p>
          <a:p>
            <a:r>
              <a:rPr lang="ru-RU" sz="3600" b="1" dirty="0" smtClean="0"/>
              <a:t>И вот теперь домой несу,</a:t>
            </a:r>
          </a:p>
          <a:p>
            <a:r>
              <a:rPr lang="ru-RU" sz="3600" b="1" dirty="0" smtClean="0"/>
              <a:t>Поскольку не достал.</a:t>
            </a:r>
          </a:p>
          <a:p>
            <a:r>
              <a:rPr lang="ru-RU" sz="3600" b="1" dirty="0" smtClean="0"/>
              <a:t>Итак, дайте отгадку на эту загадку.</a:t>
            </a:r>
            <a:endParaRPr lang="ru-RU" sz="3600" b="1" dirty="0"/>
          </a:p>
        </p:txBody>
      </p:sp>
      <p:sp>
        <p:nvSpPr>
          <p:cNvPr id="3" name="Управляющая кнопка: далее 2">
            <a:hlinkClick r:id="rId2" action="ppaction://hlinksldjump" highlightClick="1"/>
          </p:cNvPr>
          <p:cNvSpPr/>
          <p:nvPr/>
        </p:nvSpPr>
        <p:spPr>
          <a:xfrm>
            <a:off x="7848600" y="5943600"/>
            <a:ext cx="914400" cy="609600"/>
          </a:xfrm>
          <a:prstGeom prst="actionButtonForwardNext">
            <a:avLst/>
          </a:prstGeom>
          <a:gradFill>
            <a:gsLst>
              <a:gs pos="0">
                <a:srgbClr val="FFFFFF"/>
              </a:gs>
              <a:gs pos="7001">
                <a:srgbClr val="E6E6E6"/>
              </a:gs>
              <a:gs pos="32001">
                <a:srgbClr val="7D8496"/>
              </a:gs>
              <a:gs pos="47000">
                <a:srgbClr val="E6E6E6"/>
              </a:gs>
              <a:gs pos="85001">
                <a:srgbClr val="7D8496"/>
              </a:gs>
              <a:gs pos="100000">
                <a:srgbClr val="E6E6E6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85800" y="5105400"/>
            <a:ext cx="632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Это заноза.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20482" name="Picture 2" descr="http://onich.ru/uploads/posts/2014-03/1394375089_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00" y="1143000"/>
            <a:ext cx="1946331" cy="19050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Theme">
  <a:themeElements>
    <a:clrScheme name="Другая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36FF91"/>
      </a:accent6>
      <a:hlink>
        <a:srgbClr val="00E768"/>
      </a:hlink>
      <a:folHlink>
        <a:srgbClr val="00000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709</TotalTime>
  <Words>1435</Words>
  <Application>Microsoft Office PowerPoint</Application>
  <PresentationFormat>Экран (4:3)</PresentationFormat>
  <Paragraphs>109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Office Theme</vt:lpstr>
      <vt:lpstr>Модульная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Лариса</cp:lastModifiedBy>
  <cp:revision>80</cp:revision>
  <dcterms:created xsi:type="dcterms:W3CDTF">2015-11-06T10:12:29Z</dcterms:created>
  <dcterms:modified xsi:type="dcterms:W3CDTF">2018-04-02T22:19:27Z</dcterms:modified>
</cp:coreProperties>
</file>