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3" r:id="rId4"/>
    <p:sldId id="257" r:id="rId5"/>
    <p:sldId id="262" r:id="rId6"/>
    <p:sldId id="259" r:id="rId7"/>
    <p:sldId id="260" r:id="rId8"/>
    <p:sldId id="261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F33DCC"/>
    <a:srgbClr val="0066FF"/>
    <a:srgbClr val="D0E2F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02" y="-6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0874012"/>
      </p:ext>
    </p:extLst>
  </p:cSld>
  <p:clrMapOvr>
    <a:masterClrMapping/>
  </p:clrMapOvr>
  <p:transition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004135"/>
      </p:ext>
    </p:extLst>
  </p:cSld>
  <p:clrMapOvr>
    <a:masterClrMapping/>
  </p:clrMapOvr>
  <p:transition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7074333"/>
      </p:ext>
    </p:extLst>
  </p:cSld>
  <p:clrMapOvr>
    <a:masterClrMapping/>
  </p:clrMapOvr>
  <p:transition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44265546"/>
      </p:ext>
    </p:extLst>
  </p:cSld>
  <p:clrMapOvr>
    <a:masterClrMapping/>
  </p:clrMapOvr>
  <p:transition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9550234"/>
      </p:ext>
    </p:extLst>
  </p:cSld>
  <p:clrMapOvr>
    <a:masterClrMapping/>
  </p:clrMapOvr>
  <p:transition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083979"/>
      </p:ext>
    </p:extLst>
  </p:cSld>
  <p:clrMapOvr>
    <a:masterClrMapping/>
  </p:clrMapOvr>
  <p:transition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86000564"/>
      </p:ext>
    </p:extLst>
  </p:cSld>
  <p:clrMapOvr>
    <a:masterClrMapping/>
  </p:clrMapOvr>
  <p:transition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350927"/>
      </p:ext>
    </p:extLst>
  </p:cSld>
  <p:clrMapOvr>
    <a:masterClrMapping/>
  </p:clrMapOvr>
  <p:transition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74920567"/>
      </p:ext>
    </p:extLst>
  </p:cSld>
  <p:clrMapOvr>
    <a:masterClrMapping/>
  </p:clrMapOvr>
  <p:transition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91012904"/>
      </p:ext>
    </p:extLst>
  </p:cSld>
  <p:clrMapOvr>
    <a:masterClrMapping/>
  </p:clrMapOvr>
  <p:transition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34140566"/>
      </p:ext>
    </p:extLst>
  </p:cSld>
  <p:clrMapOvr>
    <a:masterClrMapping/>
  </p:clrMapOvr>
  <p:transition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wheel/>
  </p:transition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471991" y="1382485"/>
            <a:ext cx="8410751" cy="3396343"/>
          </a:xfrm>
        </p:spPr>
        <p:txBody>
          <a:bodyPr rtlCol="0"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МАСТЕР - КЛАСС</a:t>
            </a: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НА ТЕМУ:</a:t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«Использование планшета</a:t>
            </a:r>
            <a:b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</a:br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«Логико-малыш» в ДОУ»</a:t>
            </a:r>
            <a:endParaRPr lang="ru-RU" sz="4800" b="1" spc="50" dirty="0" smtClean="0">
              <a:ln w="11430"/>
              <a:solidFill>
                <a:srgbClr val="F33DCC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AutoShape 8"/>
          <p:cNvSpPr>
            <a:spLocks noChangeArrowheads="1"/>
          </p:cNvSpPr>
          <p:nvPr/>
        </p:nvSpPr>
        <p:spPr bwMode="auto">
          <a:xfrm>
            <a:off x="6511636" y="5250873"/>
            <a:ext cx="2632364" cy="1607127"/>
          </a:xfrm>
          <a:prstGeom prst="flowChartAlternateProcess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anchor="ctr"/>
          <a:lstStyle/>
          <a:p>
            <a:pPr algn="r"/>
            <a:r>
              <a:rPr lang="ru-RU" sz="1400" dirty="0" smtClean="0">
                <a:latin typeface="Times New Roman" pitchFamily="18" charset="0"/>
              </a:rPr>
              <a:t>Подготовила</a:t>
            </a:r>
            <a:r>
              <a:rPr lang="ru-RU" sz="1400" smtClean="0">
                <a:latin typeface="Times New Roman" pitchFamily="18" charset="0"/>
              </a:rPr>
              <a:t>: воспитатель</a:t>
            </a:r>
          </a:p>
          <a:p>
            <a:pPr algn="r"/>
            <a:r>
              <a:rPr lang="ru-RU" sz="1400" smtClean="0">
                <a:latin typeface="Times New Roman" pitchFamily="18" charset="0"/>
              </a:rPr>
              <a:t>МБДОУ </a:t>
            </a:r>
            <a:r>
              <a:rPr lang="ru-RU" sz="1400" dirty="0" smtClean="0">
                <a:latin typeface="Times New Roman" pitchFamily="18" charset="0"/>
              </a:rPr>
              <a:t>детский сад </a:t>
            </a:r>
          </a:p>
          <a:p>
            <a:pPr algn="r"/>
            <a:r>
              <a:rPr lang="ru-RU" sz="1400" dirty="0" smtClean="0">
                <a:latin typeface="Times New Roman" pitchFamily="18" charset="0"/>
              </a:rPr>
              <a:t>комбинированного вида №4</a:t>
            </a:r>
          </a:p>
          <a:p>
            <a:pPr algn="r"/>
            <a:r>
              <a:rPr lang="ru-RU" sz="1400" dirty="0" smtClean="0">
                <a:latin typeface="Times New Roman" pitchFamily="18" charset="0"/>
              </a:rPr>
              <a:t>Ширяева Ю.Н</a:t>
            </a:r>
            <a:r>
              <a:rPr lang="ru-RU" sz="1400" dirty="0" smtClean="0">
                <a:latin typeface="Times New Roman" pitchFamily="18" charset="0"/>
              </a:rPr>
              <a:t>.,</a:t>
            </a:r>
            <a:endParaRPr lang="ru-RU" sz="1400" dirty="0" smtClean="0">
              <a:latin typeface="Times New Roman" pitchFamily="18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6738257" y="272143"/>
            <a:ext cx="1447800" cy="1284514"/>
          </a:xfrm>
          <a:prstGeom prst="ellipse">
            <a:avLst/>
          </a:prstGeom>
          <a:solidFill>
            <a:srgbClr val="F33DC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8011886" y="2002972"/>
            <a:ext cx="522514" cy="489857"/>
          </a:xfrm>
          <a:prstGeom prst="ellipse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909457" y="794657"/>
            <a:ext cx="729343" cy="674915"/>
          </a:xfrm>
          <a:prstGeom prst="ellipse">
            <a:avLst/>
          </a:prstGeom>
          <a:solidFill>
            <a:srgbClr val="66FF6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581399" y="326573"/>
            <a:ext cx="522514" cy="489857"/>
          </a:xfrm>
          <a:prstGeom prst="ellipse">
            <a:avLst/>
          </a:prstGeom>
          <a:solidFill>
            <a:srgbClr val="00B0F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Заголовок 1"/>
          <p:cNvSpPr>
            <a:spLocks noGrp="1"/>
          </p:cNvSpPr>
          <p:nvPr>
            <p:ph type="ctrTitle"/>
          </p:nvPr>
        </p:nvSpPr>
        <p:spPr>
          <a:xfrm>
            <a:off x="722362" y="174171"/>
            <a:ext cx="7772400" cy="1388936"/>
          </a:xfrm>
        </p:spPr>
        <p:txBody>
          <a:bodyPr rtlCol="0">
            <a:normAutofit fontScale="90000"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ПЛАНШЕТ</a:t>
            </a:r>
            <a:br>
              <a:rPr lang="ru-RU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48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 «ЛОГИКО-МАЛЫШ»</a:t>
            </a:r>
          </a:p>
        </p:txBody>
      </p:sp>
      <p:pic>
        <p:nvPicPr>
          <p:cNvPr id="1028" name="Picture 4" descr="Картинки по запросу логико-малыш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02060" y="1701552"/>
            <a:ext cx="6822032" cy="45409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153885" y="365912"/>
            <a:ext cx="6691172" cy="1077218"/>
          </a:xfrm>
          <a:prstGeom prst="rec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планшет  «</a:t>
            </a:r>
            <a:r>
              <a:rPr lang="ru-RU" sz="32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логико-малыш</a:t>
            </a:r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</a:t>
            </a:r>
          </a:p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Позволяет: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0" y="1905000"/>
            <a:ext cx="8044543" cy="794657"/>
          </a:xfrm>
          <a:prstGeom prst="roundRect">
            <a:avLst/>
          </a:prstGeom>
          <a:solidFill>
            <a:srgbClr val="F33DCC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игровой форме закреплять и систематизировать освоенный материал, учитывая индивидуальные особенности каждого ребенка;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95943" y="2906486"/>
            <a:ext cx="8044543" cy="794657"/>
          </a:xfrm>
          <a:prstGeom prst="roundRect">
            <a:avLst/>
          </a:prstGeom>
          <a:solidFill>
            <a:srgbClr val="FFFF00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Комплексно развивать логическое мышление, внимание, память, воображение и речь;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6942" y="3842657"/>
            <a:ext cx="8044543" cy="794657"/>
          </a:xfrm>
          <a:prstGeom prst="roundRect">
            <a:avLst/>
          </a:prstGeom>
          <a:solidFill>
            <a:srgbClr val="0066FF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Повторять и закреплять полученные ранее знания, используя уже имеющиеся комплекты карточек;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57943" y="4822372"/>
            <a:ext cx="8044543" cy="794657"/>
          </a:xfrm>
          <a:prstGeom prst="roundRect">
            <a:avLst/>
          </a:prstGeom>
          <a:solidFill>
            <a:srgbClr val="66FF66"/>
          </a:solidFill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Использовать "</a:t>
            </a:r>
            <a:r>
              <a:rPr lang="ru-RU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Логико-Малыш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" в любом дошкольном учреждении, вне зависимости от базовой программы.</a:t>
            </a:r>
            <a:endParaRPr lang="ru-RU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67726" y="257055"/>
            <a:ext cx="8378817" cy="584775"/>
          </a:xfrm>
          <a:prstGeom prst="rec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Что такое планшет  «</a:t>
            </a:r>
            <a:r>
              <a:rPr lang="ru-RU" sz="32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логико-малыш</a:t>
            </a:r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»?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7410" name="Picture 2" descr="Картинки по запросу человечки для презентации без фо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83893"/>
            <a:ext cx="1455005" cy="1676420"/>
          </a:xfrm>
          <a:prstGeom prst="rect">
            <a:avLst/>
          </a:prstGeom>
          <a:noFill/>
        </p:spPr>
      </p:pic>
      <p:pic>
        <p:nvPicPr>
          <p:cNvPr id="17412" name="Picture 4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40090" y="1615610"/>
            <a:ext cx="3131910" cy="3773953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4764102" y="1309102"/>
            <a:ext cx="3897086" cy="44579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Это пластмассовый планшет размером 23*28 см с подвижными фишками разных цветов и множество комплектов карточек с заданиями, которые приобретаются дополнительно. 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67726" y="257055"/>
            <a:ext cx="8378817" cy="584775"/>
          </a:xfrm>
          <a:prstGeom prst="rec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Что такое планшет  «</a:t>
            </a:r>
            <a:r>
              <a:rPr lang="ru-RU" sz="32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логико-малыш</a:t>
            </a:r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»?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9460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081" y="1105441"/>
            <a:ext cx="4058805" cy="48291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572000" y="1498938"/>
            <a:ext cx="423134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Пособие "</a:t>
            </a:r>
            <a:r>
              <a:rPr lang="ru-RU" sz="2400" b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Логико-малыш</a:t>
            </a:r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" состоит из пластикового планшета и комплектов карточек по разным направлениям развития ребенка. </a:t>
            </a:r>
          </a:p>
          <a:p>
            <a:r>
              <a:rPr lang="ru-RU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Для занятий достаточно одного планшета и разных комплектов карточек (не нужно приобретать к каждому комплекту карточек свой планшет). 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344705" y="274984"/>
            <a:ext cx="7089461" cy="1077218"/>
          </a:xfrm>
          <a:prstGeom prst="rec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Как работать с планшетом</a:t>
            </a:r>
          </a:p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«</a:t>
            </a:r>
            <a:r>
              <a:rPr lang="ru-RU" sz="32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логико-малыш</a:t>
            </a:r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»?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15362" name="Picture 2" descr="Похожее изображение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4800"/>
            <a:ext cx="2761129" cy="2510118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96190" y="3461374"/>
            <a:ext cx="226695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987" y="2323112"/>
            <a:ext cx="2076450" cy="2714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4276164" y="1517373"/>
            <a:ext cx="4572000" cy="53553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Все фишки расположите в нижнем ряду планшета;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Выберите карточку из комплекта.</a:t>
            </a:r>
          </a:p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Вставьте карточку в планшет вопросной стороной к себе (сверху зеленая полоса с вопросом);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Внимательно рассмотрите карточку. Вы видите 6 изображений на основном поле  (они отмечены кружками, стрелочками или другими знаками в цвет фишек)  и 6 изображений в правом вертикальном ряду. Между ними нужно найти логическую связь - подобрать пары;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Выберите одно изображение основного поля, найдите фишку соответствующего цвета и передвиньте ее к правильному ответу в правом ряду карточки. Таким образом выполните остальные задания.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68941"/>
            <a:ext cx="3332910" cy="3796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685800" rtl="0" eaLnBrk="1" fontAlgn="auto" latinLnBrk="0" hangingPunct="1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Переверните карточку для проверки результата. Цвета фишек на планшете и кружков на карточке должны совпасть.</a:t>
            </a:r>
          </a:p>
          <a:p>
            <a:pPr marL="0" marR="0" lvl="0" indent="0" defTabSz="685800" rtl="0" eaLnBrk="1" fontAlgn="auto" latinLnBrk="0" hangingPunct="1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 случае ошибки верните фишку на исходное место, переверните карточку и постарайтесь найти правильное решение.</a:t>
            </a:r>
          </a:p>
          <a:p>
            <a:pPr marL="342900" marR="0" lvl="0" indent="-342900" defTabSz="685800" rtl="0" eaLnBrk="1" fontAlgn="auto" latinLnBrk="0" hangingPunct="1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Снова проверьте результат на ответной стороне.</a:t>
            </a:r>
          </a:p>
          <a:p>
            <a:pPr marL="0" marR="0" lvl="0" indent="0" defTabSz="685800" rtl="0" eaLnBrk="1" fontAlgn="auto" latinLnBrk="0" hangingPunct="1">
              <a:lnSpc>
                <a:spcPct val="15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Wingdings" pitchFamily="2" charset="2"/>
              <a:buChar char="v"/>
              <a:tabLst/>
              <a:defRPr/>
            </a:pP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На ответной стороне на красной полосе расположены дополнительные вопросы или темы для бесед.</a:t>
            </a:r>
            <a:endParaRPr kumimoji="0" lang="ru-RU" b="1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Картинки по запросу человечки для презентации без фон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3648" y="4123765"/>
            <a:ext cx="2734234" cy="273423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1505" name="Picture 1" descr="C:\Users\Гость\Desktop\д.с. 4\фото детей группы 6 Ягодки с логич играми\114_FUJI\DSCF4143.JPG"/>
          <p:cNvPicPr>
            <a:picLocks noChangeAspect="1" noChangeArrowheads="1"/>
          </p:cNvPicPr>
          <p:nvPr/>
        </p:nvPicPr>
        <p:blipFill>
          <a:blip r:embed="rId3" cstate="print"/>
          <a:srcRect l="3367" t="1210" r="50494" b="119"/>
          <a:stretch>
            <a:fillRect/>
          </a:stretch>
        </p:blipFill>
        <p:spPr bwMode="auto">
          <a:xfrm>
            <a:off x="6122020" y="923593"/>
            <a:ext cx="2832410" cy="4038097"/>
          </a:xfrm>
          <a:prstGeom prst="rect">
            <a:avLst/>
          </a:prstGeom>
          <a:noFill/>
        </p:spPr>
      </p:pic>
      <p:pic>
        <p:nvPicPr>
          <p:cNvPr id="21506" name="Picture 2" descr="C:\Users\Гость\Desktop\д.с. 4\фото детей группы 6 Ягодки с логич играми\114_FUJI\DSCF4139.JPG"/>
          <p:cNvPicPr>
            <a:picLocks noChangeAspect="1" noChangeArrowheads="1"/>
          </p:cNvPicPr>
          <p:nvPr/>
        </p:nvPicPr>
        <p:blipFill>
          <a:blip r:embed="rId4" cstate="print"/>
          <a:srcRect l="21856" t="431" r="28525" b="5214"/>
          <a:stretch>
            <a:fillRect/>
          </a:stretch>
        </p:blipFill>
        <p:spPr bwMode="auto">
          <a:xfrm>
            <a:off x="3289610" y="2754352"/>
            <a:ext cx="2656483" cy="3367668"/>
          </a:xfrm>
          <a:prstGeom prst="rect">
            <a:avLst/>
          </a:prstGeom>
          <a:noFill/>
        </p:spPr>
      </p:pic>
      <p:pic>
        <p:nvPicPr>
          <p:cNvPr id="21507" name="Picture 3" descr="C:\Users\Гость\Desktop\д.с. 4\фото детей группы 6 Ягодки с логич играми\114_FUJI\DSCF4147.JPG"/>
          <p:cNvPicPr>
            <a:picLocks noChangeAspect="1" noChangeArrowheads="1"/>
          </p:cNvPicPr>
          <p:nvPr/>
        </p:nvPicPr>
        <p:blipFill>
          <a:blip r:embed="rId5" cstate="print"/>
          <a:srcRect l="28171" t="20640" r="31098"/>
          <a:stretch>
            <a:fillRect/>
          </a:stretch>
        </p:blipFill>
        <p:spPr bwMode="auto">
          <a:xfrm>
            <a:off x="178420" y="965644"/>
            <a:ext cx="2999677" cy="3896287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61787" y="211873"/>
            <a:ext cx="8436164" cy="584775"/>
          </a:xfrm>
          <a:prstGeom prst="rect">
            <a:avLst/>
          </a:prstGeom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>
            <a:bevelT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Работа с планшетом «</a:t>
            </a:r>
            <a:r>
              <a:rPr lang="ru-RU" sz="3200" b="1" cap="all" spc="0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логико-малыш</a:t>
            </a:r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20470740">
            <a:off x="487531" y="1740700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3554" name="Picture 2" descr="Картинки по запросу человечки для презентации без фо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15701" y="1909302"/>
            <a:ext cx="3780805" cy="49486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693832873"/>
      </p:ext>
    </p:extLst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326</Words>
  <Application>Microsoft Office PowerPoint</Application>
  <PresentationFormat>Экран (4:3)</PresentationFormat>
  <Paragraphs>30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МАСТЕР - КЛАСС  НА ТЕМУ:  «Использование планшета  «Логико-малыш» в ДОУ»</vt:lpstr>
      <vt:lpstr>ПЛАНШЕТ  «ЛОГИКО-МАЛЫШ»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Гость</cp:lastModifiedBy>
  <cp:revision>30</cp:revision>
  <dcterms:created xsi:type="dcterms:W3CDTF">2014-11-21T11:00:06Z</dcterms:created>
  <dcterms:modified xsi:type="dcterms:W3CDTF">2018-04-03T15:47:35Z</dcterms:modified>
</cp:coreProperties>
</file>