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55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58"/>
  </p:notesMasterIdLst>
  <p:sldIdLst>
    <p:sldId id="258" r:id="rId2"/>
    <p:sldId id="256" r:id="rId3"/>
    <p:sldId id="257" r:id="rId4"/>
    <p:sldId id="260" r:id="rId5"/>
    <p:sldId id="261" r:id="rId6"/>
    <p:sldId id="259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72" r:id="rId15"/>
    <p:sldId id="269" r:id="rId16"/>
    <p:sldId id="270" r:id="rId17"/>
    <p:sldId id="271" r:id="rId18"/>
    <p:sldId id="276" r:id="rId19"/>
    <p:sldId id="273" r:id="rId20"/>
    <p:sldId id="274" r:id="rId21"/>
    <p:sldId id="275" r:id="rId22"/>
    <p:sldId id="287" r:id="rId23"/>
    <p:sldId id="277" r:id="rId24"/>
    <p:sldId id="279" r:id="rId25"/>
    <p:sldId id="280" r:id="rId26"/>
    <p:sldId id="278" r:id="rId27"/>
    <p:sldId id="281" r:id="rId28"/>
    <p:sldId id="282" r:id="rId29"/>
    <p:sldId id="283" r:id="rId30"/>
    <p:sldId id="284" r:id="rId31"/>
    <p:sldId id="285" r:id="rId32"/>
    <p:sldId id="286" r:id="rId33"/>
    <p:sldId id="288" r:id="rId34"/>
    <p:sldId id="290" r:id="rId35"/>
    <p:sldId id="289" r:id="rId36"/>
    <p:sldId id="291" r:id="rId37"/>
    <p:sldId id="292" r:id="rId38"/>
    <p:sldId id="293" r:id="rId39"/>
    <p:sldId id="294" r:id="rId40"/>
    <p:sldId id="297" r:id="rId41"/>
    <p:sldId id="298" r:id="rId42"/>
    <p:sldId id="295" r:id="rId43"/>
    <p:sldId id="299" r:id="rId44"/>
    <p:sldId id="300" r:id="rId45"/>
    <p:sldId id="301" r:id="rId46"/>
    <p:sldId id="296" r:id="rId47"/>
    <p:sldId id="302" r:id="rId48"/>
    <p:sldId id="304" r:id="rId49"/>
    <p:sldId id="305" r:id="rId50"/>
    <p:sldId id="303" r:id="rId51"/>
    <p:sldId id="306" r:id="rId52"/>
    <p:sldId id="307" r:id="rId53"/>
    <p:sldId id="309" r:id="rId54"/>
    <p:sldId id="308" r:id="rId55"/>
    <p:sldId id="310" r:id="rId56"/>
    <p:sldId id="311" r:id="rId5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800080"/>
    <a:srgbClr val="9900CC"/>
    <a:srgbClr val="990099"/>
    <a:srgbClr val="000000"/>
    <a:srgbClr val="FF3300"/>
    <a:srgbClr val="CC66FF"/>
    <a:srgbClr val="CC3300"/>
    <a:srgbClr val="FF9966"/>
    <a:srgbClr val="CC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550166-69D8-4B10-B101-42C18B0D4925}" type="datetimeFigureOut">
              <a:rPr lang="ru-RU" smtClean="0"/>
              <a:pPr/>
              <a:t>09.03.2018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42078E-D8DF-465A-9FE1-6A0DF0B03C6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Образ слайда 3"/>
          <p:cNvSpPr txBox="1">
            <a:spLocks noRot="1" noChangeAspect="1"/>
          </p:cNvSpPr>
          <p:nvPr/>
        </p:nvSpPr>
        <p:spPr>
          <a:xfrm>
            <a:off x="1142984" y="714348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872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13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16</a:t>
            </a:fld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20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22</a:t>
            </a:fld>
            <a:endParaRPr lang="ru-RU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23</a:t>
            </a:fld>
            <a:endParaRPr lang="ru-RU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24</a:t>
            </a:fld>
            <a:endParaRPr lang="ru-RU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25</a:t>
            </a:fld>
            <a:endParaRPr lang="ru-RU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26</a:t>
            </a:fld>
            <a:endParaRPr lang="ru-RU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27</a:t>
            </a:fld>
            <a:endParaRPr lang="ru-RU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28</a:t>
            </a:fld>
            <a:endParaRPr lang="ru-RU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29</a:t>
            </a:fld>
            <a:endParaRPr lang="ru-RU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30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31</a:t>
            </a:fld>
            <a:endParaRPr lang="ru-RU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32</a:t>
            </a:fld>
            <a:endParaRPr lang="ru-RU"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33</a:t>
            </a:fld>
            <a:endParaRPr lang="ru-RU" dirty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34</a:t>
            </a:fld>
            <a:endParaRPr lang="ru-RU" dirty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35</a:t>
            </a:fld>
            <a:endParaRPr lang="ru-RU" dirty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36</a:t>
            </a:fld>
            <a:endParaRPr lang="ru-RU" dirty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37</a:t>
            </a:fld>
            <a:endParaRPr lang="ru-RU" dirty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38</a:t>
            </a:fld>
            <a:endParaRPr lang="ru-RU" dirty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39</a:t>
            </a:fld>
            <a:endParaRPr lang="ru-RU" dirty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40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41</a:t>
            </a:fld>
            <a:endParaRPr lang="ru-RU" dirty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42</a:t>
            </a:fld>
            <a:endParaRPr lang="ru-RU" dirty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43</a:t>
            </a:fld>
            <a:endParaRPr lang="ru-RU" dirty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44</a:t>
            </a:fld>
            <a:endParaRPr lang="ru-RU" dirty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45</a:t>
            </a:fld>
            <a:endParaRPr lang="ru-RU" dirty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46</a:t>
            </a:fld>
            <a:endParaRPr lang="ru-RU" dirty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47</a:t>
            </a:fld>
            <a:endParaRPr lang="ru-RU" dirty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48</a:t>
            </a:fld>
            <a:endParaRPr lang="ru-RU" dirty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49</a:t>
            </a:fld>
            <a:endParaRPr lang="ru-RU" dirty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50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51</a:t>
            </a:fld>
            <a:endParaRPr lang="ru-RU" dirty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52</a:t>
            </a:fld>
            <a:endParaRPr lang="ru-RU" dirty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53</a:t>
            </a:fld>
            <a:endParaRPr lang="ru-RU" dirty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54</a:t>
            </a:fld>
            <a:endParaRPr lang="ru-RU" dirty="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55</a:t>
            </a:fld>
            <a:endParaRPr lang="ru-RU" dirty="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56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BCDE-2AF8-4DA2-B266-632A08FB25ED}" type="datetimeFigureOut">
              <a:rPr lang="ru-RU" smtClean="0"/>
              <a:pPr/>
              <a:t>09.03.2018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12FD6-1E19-4100-9147-E10C2FA7A9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BCDE-2AF8-4DA2-B266-632A08FB25ED}" type="datetimeFigureOut">
              <a:rPr lang="ru-RU" smtClean="0"/>
              <a:pPr/>
              <a:t>09.03.2018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12FD6-1E19-4100-9147-E10C2FA7A9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BCDE-2AF8-4DA2-B266-632A08FB25ED}" type="datetimeFigureOut">
              <a:rPr lang="ru-RU" smtClean="0"/>
              <a:pPr/>
              <a:t>09.03.2018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12FD6-1E19-4100-9147-E10C2FA7A9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BCDE-2AF8-4DA2-B266-632A08FB25ED}" type="datetimeFigureOut">
              <a:rPr lang="ru-RU" smtClean="0"/>
              <a:pPr/>
              <a:t>09.03.2018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12FD6-1E19-4100-9147-E10C2FA7A9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BCDE-2AF8-4DA2-B266-632A08FB25ED}" type="datetimeFigureOut">
              <a:rPr lang="ru-RU" smtClean="0"/>
              <a:pPr/>
              <a:t>09.03.2018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12FD6-1E19-4100-9147-E10C2FA7A9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BCDE-2AF8-4DA2-B266-632A08FB25ED}" type="datetimeFigureOut">
              <a:rPr lang="ru-RU" smtClean="0"/>
              <a:pPr/>
              <a:t>09.03.2018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12FD6-1E19-4100-9147-E10C2FA7A9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BCDE-2AF8-4DA2-B266-632A08FB25ED}" type="datetimeFigureOut">
              <a:rPr lang="ru-RU" smtClean="0"/>
              <a:pPr/>
              <a:t>09.03.2018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12FD6-1E19-4100-9147-E10C2FA7A9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BCDE-2AF8-4DA2-B266-632A08FB25ED}" type="datetimeFigureOut">
              <a:rPr lang="ru-RU" smtClean="0"/>
              <a:pPr/>
              <a:t>09.03.2018</a:t>
            </a:fld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C12FD6-1E19-4100-9147-E10C2FA7A98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BCDE-2AF8-4DA2-B266-632A08FB25ED}" type="datetimeFigureOut">
              <a:rPr lang="ru-RU" smtClean="0"/>
              <a:pPr/>
              <a:t>09.03.2018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12FD6-1E19-4100-9147-E10C2FA7A9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BCDE-2AF8-4DA2-B266-632A08FB25ED}" type="datetimeFigureOut">
              <a:rPr lang="ru-RU" smtClean="0"/>
              <a:pPr/>
              <a:t>09.03.2018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67C12FD6-1E19-4100-9147-E10C2FA7A9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0C0FBCDE-2AF8-4DA2-B266-632A08FB25ED}" type="datetimeFigureOut">
              <a:rPr lang="ru-RU" smtClean="0"/>
              <a:pPr/>
              <a:t>09.03.2018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12FD6-1E19-4100-9147-E10C2FA7A9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C0FBCDE-2AF8-4DA2-B266-632A08FB25ED}" type="datetimeFigureOut">
              <a:rPr lang="ru-RU" smtClean="0"/>
              <a:pPr/>
              <a:t>09.03.2018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7C12FD6-1E19-4100-9147-E10C2FA7A9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zoom/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slide" Target="slide23.xml"/><Relationship Id="rId18" Type="http://schemas.openxmlformats.org/officeDocument/2006/relationships/slide" Target="slide50.xml"/><Relationship Id="rId26" Type="http://schemas.openxmlformats.org/officeDocument/2006/relationships/slide" Target="slide32.xml"/><Relationship Id="rId39" Type="http://schemas.openxmlformats.org/officeDocument/2006/relationships/slide" Target="slide29.xml"/><Relationship Id="rId21" Type="http://schemas.openxmlformats.org/officeDocument/2006/relationships/slide" Target="slide37.xml"/><Relationship Id="rId34" Type="http://schemas.openxmlformats.org/officeDocument/2006/relationships/slide" Target="slide34.xml"/><Relationship Id="rId42" Type="http://schemas.openxmlformats.org/officeDocument/2006/relationships/slide" Target="slide7.xml"/><Relationship Id="rId47" Type="http://schemas.openxmlformats.org/officeDocument/2006/relationships/slide" Target="slide4.xml"/><Relationship Id="rId50" Type="http://schemas.openxmlformats.org/officeDocument/2006/relationships/slide" Target="slide20.xml"/><Relationship Id="rId55" Type="http://schemas.openxmlformats.org/officeDocument/2006/relationships/slide" Target="slide19.xml"/><Relationship Id="rId7" Type="http://schemas.openxmlformats.org/officeDocument/2006/relationships/slide" Target="slide14.xml"/><Relationship Id="rId12" Type="http://schemas.openxmlformats.org/officeDocument/2006/relationships/slide" Target="slide15.xml"/><Relationship Id="rId17" Type="http://schemas.openxmlformats.org/officeDocument/2006/relationships/slide" Target="slide47.xml"/><Relationship Id="rId25" Type="http://schemas.openxmlformats.org/officeDocument/2006/relationships/slide" Target="slide9.xml"/><Relationship Id="rId33" Type="http://schemas.openxmlformats.org/officeDocument/2006/relationships/slide" Target="slide22.xml"/><Relationship Id="rId38" Type="http://schemas.openxmlformats.org/officeDocument/2006/relationships/slide" Target="slide35.xml"/><Relationship Id="rId46" Type="http://schemas.openxmlformats.org/officeDocument/2006/relationships/slide" Target="slide24.xml"/><Relationship Id="rId2" Type="http://schemas.openxmlformats.org/officeDocument/2006/relationships/notesSlide" Target="../notesSlides/notesSlide1.xml"/><Relationship Id="rId16" Type="http://schemas.openxmlformats.org/officeDocument/2006/relationships/slide" Target="slide42.xml"/><Relationship Id="rId20" Type="http://schemas.openxmlformats.org/officeDocument/2006/relationships/slide" Target="slide51.xml"/><Relationship Id="rId29" Type="http://schemas.openxmlformats.org/officeDocument/2006/relationships/slide" Target="slide44.xml"/><Relationship Id="rId41" Type="http://schemas.openxmlformats.org/officeDocument/2006/relationships/slide" Target="slide8.xml"/><Relationship Id="rId54" Type="http://schemas.openxmlformats.org/officeDocument/2006/relationships/slide" Target="slide30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3.xml"/><Relationship Id="rId11" Type="http://schemas.openxmlformats.org/officeDocument/2006/relationships/slide" Target="slide16.xml"/><Relationship Id="rId24" Type="http://schemas.openxmlformats.org/officeDocument/2006/relationships/slide" Target="slide45.xml"/><Relationship Id="rId32" Type="http://schemas.openxmlformats.org/officeDocument/2006/relationships/slide" Target="slide33.xml"/><Relationship Id="rId37" Type="http://schemas.openxmlformats.org/officeDocument/2006/relationships/slide" Target="slide31.xml"/><Relationship Id="rId40" Type="http://schemas.openxmlformats.org/officeDocument/2006/relationships/slide" Target="slide5.xml"/><Relationship Id="rId45" Type="http://schemas.openxmlformats.org/officeDocument/2006/relationships/slide" Target="slide26.xml"/><Relationship Id="rId53" Type="http://schemas.openxmlformats.org/officeDocument/2006/relationships/slide" Target="slide6.xml"/><Relationship Id="rId5" Type="http://schemas.openxmlformats.org/officeDocument/2006/relationships/slide" Target="slide56.xml"/><Relationship Id="rId15" Type="http://schemas.openxmlformats.org/officeDocument/2006/relationships/slide" Target="slide39.xml"/><Relationship Id="rId23" Type="http://schemas.openxmlformats.org/officeDocument/2006/relationships/slide" Target="slide46.xml"/><Relationship Id="rId28" Type="http://schemas.openxmlformats.org/officeDocument/2006/relationships/slide" Target="slide40.xml"/><Relationship Id="rId36" Type="http://schemas.openxmlformats.org/officeDocument/2006/relationships/slide" Target="slide41.xml"/><Relationship Id="rId49" Type="http://schemas.openxmlformats.org/officeDocument/2006/relationships/slide" Target="slide28.xml"/><Relationship Id="rId57" Type="http://schemas.openxmlformats.org/officeDocument/2006/relationships/slide" Target="slide27.xml"/><Relationship Id="rId10" Type="http://schemas.openxmlformats.org/officeDocument/2006/relationships/slide" Target="slide12.xml"/><Relationship Id="rId19" Type="http://schemas.openxmlformats.org/officeDocument/2006/relationships/slide" Target="slide48.xml"/><Relationship Id="rId31" Type="http://schemas.openxmlformats.org/officeDocument/2006/relationships/slide" Target="slide54.xml"/><Relationship Id="rId44" Type="http://schemas.openxmlformats.org/officeDocument/2006/relationships/slide" Target="slide21.xml"/><Relationship Id="rId52" Type="http://schemas.openxmlformats.org/officeDocument/2006/relationships/slide" Target="slide25.xml"/><Relationship Id="rId4" Type="http://schemas.openxmlformats.org/officeDocument/2006/relationships/slide" Target="slide55.xml"/><Relationship Id="rId9" Type="http://schemas.openxmlformats.org/officeDocument/2006/relationships/slide" Target="slide10.xml"/><Relationship Id="rId14" Type="http://schemas.openxmlformats.org/officeDocument/2006/relationships/slide" Target="slide38.xml"/><Relationship Id="rId22" Type="http://schemas.openxmlformats.org/officeDocument/2006/relationships/slide" Target="slide36.xml"/><Relationship Id="rId27" Type="http://schemas.openxmlformats.org/officeDocument/2006/relationships/slide" Target="slide52.xml"/><Relationship Id="rId30" Type="http://schemas.openxmlformats.org/officeDocument/2006/relationships/slide" Target="slide53.xml"/><Relationship Id="rId35" Type="http://schemas.openxmlformats.org/officeDocument/2006/relationships/slide" Target="slide43.xml"/><Relationship Id="rId43" Type="http://schemas.openxmlformats.org/officeDocument/2006/relationships/slide" Target="slide18.xml"/><Relationship Id="rId48" Type="http://schemas.openxmlformats.org/officeDocument/2006/relationships/slide" Target="slide11.xml"/><Relationship Id="rId56" Type="http://schemas.openxmlformats.org/officeDocument/2006/relationships/slide" Target="slide17.xml"/><Relationship Id="rId8" Type="http://schemas.openxmlformats.org/officeDocument/2006/relationships/slide" Target="slide3.xml"/><Relationship Id="rId51" Type="http://schemas.openxmlformats.org/officeDocument/2006/relationships/slide" Target="slide49.xml"/><Relationship Id="rId3" Type="http://schemas.openxmlformats.org/officeDocument/2006/relationships/image" Target="../media/image2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gi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80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>
          <a:xfrm>
            <a:off x="500034" y="2000240"/>
            <a:ext cx="8229600" cy="3714776"/>
          </a:xfrm>
        </p:spPr>
        <p:txBody>
          <a:bodyPr>
            <a:noAutofit/>
          </a:bodyPr>
          <a:lstStyle/>
          <a:p>
            <a:pPr algn="ctr"/>
            <a:r>
              <a:rPr lang="ru-RU" sz="115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Морской </a:t>
            </a:r>
            <a:br>
              <a:rPr lang="ru-RU" sz="115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115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бой</a:t>
            </a:r>
          </a:p>
        </p:txBody>
      </p:sp>
      <p:pic>
        <p:nvPicPr>
          <p:cNvPr id="7173" name="Picture 5" descr="C:\Program Files\Microsoft Office\MEDIA\CAGCAT10\j0292152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4357694"/>
            <a:ext cx="1928826" cy="2288691"/>
          </a:xfrm>
          <a:prstGeom prst="rect">
            <a:avLst/>
          </a:prstGeom>
          <a:noFill/>
        </p:spPr>
      </p:pic>
      <p:pic>
        <p:nvPicPr>
          <p:cNvPr id="15" name="Рисунок 14" descr="Корабль0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3786190"/>
            <a:ext cx="1952627" cy="2567838"/>
          </a:xfrm>
          <a:prstGeom prst="rect">
            <a:avLst/>
          </a:prstGeom>
        </p:spPr>
      </p:pic>
      <p:pic>
        <p:nvPicPr>
          <p:cNvPr id="17" name="Рисунок 16" descr="Корабль05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214290"/>
            <a:ext cx="5072098" cy="1928826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80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3" y="4429132"/>
            <a:ext cx="850112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Закончить войну с Турцией (Константинопольский мир),начать войну со Швецией.</a:t>
            </a:r>
            <a:endParaRPr lang="ru-RU" sz="3600" b="1" dirty="0"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7170" name="Picture 2" descr="http://ts1.mm.bing.net/th?&amp;id=HN.608014150944032983&amp;w=300&amp;h=300&amp;c=0&amp;pid=1.9&amp;rs=0&amp;p=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3286116" cy="378619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286116" y="0"/>
            <a:ext cx="5857884" cy="414338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latin typeface="Arial Narrow" pitchFamily="34" charset="0"/>
              </a:rPr>
              <a:t>Весной  и летом 1700 года Петр1 часто повторял: «Скорей бы закончить и скорей бы начать» Что закончить и что начать? </a:t>
            </a:r>
            <a:endParaRPr lang="ru-RU" sz="44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143372" y="214290"/>
            <a:ext cx="500062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После Нарвского поражения в Новгороде редко звонили колокола и в церквях почти не проводились службы. Почему?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9" y="4857760"/>
            <a:ext cx="850112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Колокола были сняты со звонниц и перелиты в пушки, а священники с утра до вечера рыли окопы.</a:t>
            </a:r>
            <a:endParaRPr lang="ru-RU" sz="48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5122" name="Picture 2" descr="http://ts1.mm.bing.net/th?&amp;id=HN.608025558375138627&amp;w=300&amp;h=300&amp;c=0&amp;pid=1.9&amp;rs=0&amp;p=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4143372" cy="450057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14282" y="285728"/>
            <a:ext cx="857256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После Отечественной войны 1812 года в России, в офицерской среде, появились тайные общества. Назови какие общества возникли в 1821г., кто был руководителем, какие программные документы были ими написаны?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3357562"/>
            <a:ext cx="681949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Северное и Южное. Муравьев и Пестель</a:t>
            </a:r>
          </a:p>
          <a:p>
            <a:r>
              <a:rPr lang="ru-RU" sz="48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«Конституция» и «Русская правда» </a:t>
            </a:r>
            <a:endParaRPr lang="ru-RU" sz="4800" b="1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33" name="Picture 9" descr="http://ts1.mm.bing.net/th?&amp;id=HN.607994853652365897&amp;w=300&amp;h=300&amp;c=0&amp;pid=1.9&amp;rs=0&amp;p=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2225675" cy="3000372"/>
          </a:xfrm>
          <a:prstGeom prst="rect">
            <a:avLst/>
          </a:prstGeom>
          <a:noFill/>
        </p:spPr>
      </p:pic>
      <p:pic>
        <p:nvPicPr>
          <p:cNvPr id="1035" name="Picture 11" descr="http://ts1.mm.bing.net/th?&amp;id=HN.608020640639091162&amp;w=300&amp;h=300&amp;c=0&amp;pid=1.9&amp;rs=0&amp;p=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14546" y="0"/>
            <a:ext cx="2428892" cy="3000372"/>
          </a:xfrm>
          <a:prstGeom prst="rect">
            <a:avLst/>
          </a:prstGeom>
          <a:noFill/>
        </p:spPr>
      </p:pic>
      <p:pic>
        <p:nvPicPr>
          <p:cNvPr id="1037" name="Picture 13" descr="http://ts1.mm.bing.net/th?&amp;id=HN.608050129882646476&amp;w=300&amp;h=300&amp;c=0&amp;pid=1.9&amp;rs=0&amp;p=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3438" y="0"/>
            <a:ext cx="2500330" cy="3000372"/>
          </a:xfrm>
          <a:prstGeom prst="rect">
            <a:avLst/>
          </a:prstGeom>
          <a:noFill/>
        </p:spPr>
      </p:pic>
      <p:pic>
        <p:nvPicPr>
          <p:cNvPr id="1039" name="Picture 15" descr="http://ts1.mm.bing.net/th?&amp;id=HN.607991409090691218&amp;w=300&amp;h=300&amp;c=0&amp;pid=1.9&amp;rs=0&amp;p=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929454" y="0"/>
            <a:ext cx="2214546" cy="2928934"/>
          </a:xfrm>
          <a:prstGeom prst="rect">
            <a:avLst/>
          </a:prstGeom>
          <a:noFill/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0" y="3071810"/>
            <a:ext cx="9144000" cy="2786082"/>
          </a:xfrm>
        </p:spPr>
        <p:txBody>
          <a:bodyPr>
            <a:normAutofit/>
          </a:bodyPr>
          <a:lstStyle/>
          <a:p>
            <a:r>
              <a:rPr lang="ru-RU" sz="3200" b="1" dirty="0" err="1" smtClean="0">
                <a:solidFill>
                  <a:srgbClr val="FFFF00"/>
                </a:solidFill>
                <a:latin typeface="Comic Sans MS" pitchFamily="66" charset="0"/>
              </a:rPr>
              <a:t>В.А.Корнилов,П.С.Нахимов,В.И.Истомин</a:t>
            </a:r>
            <a:r>
              <a:rPr lang="ru-RU" sz="3200" b="1" dirty="0" smtClean="0">
                <a:solidFill>
                  <a:srgbClr val="FFFF00"/>
                </a:solidFill>
                <a:latin typeface="Comic Sans MS" pitchFamily="66" charset="0"/>
              </a:rPr>
              <a:t>, </a:t>
            </a:r>
            <a:r>
              <a:rPr lang="ru-RU" sz="3200" b="1" dirty="0" err="1" smtClean="0">
                <a:solidFill>
                  <a:srgbClr val="FFFF00"/>
                </a:solidFill>
                <a:latin typeface="Comic Sans MS" pitchFamily="66" charset="0"/>
              </a:rPr>
              <a:t>Э.И.Тотлебен</a:t>
            </a:r>
            <a:r>
              <a:rPr lang="ru-RU" sz="3200" b="1" dirty="0" smtClean="0">
                <a:solidFill>
                  <a:srgbClr val="FFFF00"/>
                </a:solidFill>
                <a:latin typeface="Comic Sans MS" pitchFamily="66" charset="0"/>
              </a:rPr>
              <a:t>. С какими событиями связаны эти имена? Назовите временные рамки.</a:t>
            </a:r>
            <a:endParaRPr lang="ru-RU" sz="32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80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" y="4857760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Обучать молодежь в духе православия, самодержавия и народности.</a:t>
            </a:r>
            <a:endParaRPr lang="ru-RU" sz="3600" b="1" dirty="0"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71802" y="0"/>
            <a:ext cx="6072198" cy="492919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С.С.Уваров в 1830-х годах посоветовал строить учебный процесс на основе теории официальной народности. Сформулируй основные идеи этой теории.</a:t>
            </a:r>
            <a:endParaRPr lang="ru-RU" sz="3600" b="1" dirty="0">
              <a:solidFill>
                <a:schemeClr val="bg1"/>
              </a:solidFill>
            </a:endParaRPr>
          </a:p>
        </p:txBody>
      </p:sp>
      <p:pic>
        <p:nvPicPr>
          <p:cNvPr id="101378" name="Picture 2" descr="http://ts1.mm.bing.net/th?&amp;id=HN.607988849295098356&amp;w=300&amp;h=300&amp;c=0&amp;pid=1.9&amp;rs=0&amp;p=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00" y="0"/>
            <a:ext cx="2865426" cy="4429132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14282" y="571480"/>
            <a:ext cx="778674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 1721 года в истории Русской православной церкви начинается синодальный период. Что это значит?</a:t>
            </a:r>
            <a:endParaRPr lang="ru-RU" sz="4400" b="1" dirty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4214819"/>
            <a:ext cx="81439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Во главе Церкви стоял Святейший Синод с обер-прокурором. Реформа Петра1</a:t>
            </a:r>
            <a:endParaRPr lang="ru-RU" sz="4000" b="1" dirty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1" y="5500702"/>
            <a:ext cx="87154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К.Минину и Д.Пожарскому, </a:t>
            </a:r>
            <a:r>
              <a:rPr lang="ru-RU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И.П.Мартос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, Смутное время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97282" name="Picture 2" descr="http://ts1.mm.bing.net/th?&amp;id=HN.608033336564255309&amp;w=300&amp;h=300&amp;c=0&amp;pid=1.9&amp;rs=0&amp;p=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4214810" cy="4714884"/>
          </a:xfrm>
          <a:prstGeom prst="rect">
            <a:avLst/>
          </a:prstGeom>
          <a:noFill/>
        </p:spPr>
      </p:pic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214810" y="0"/>
            <a:ext cx="4929190" cy="528636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На Красной площади в 1818 г был установлен памятник. Кому? Кто скульптор? С какими событиями связаны имена изображенных</a:t>
            </a:r>
            <a:r>
              <a:rPr lang="ru-RU" dirty="0" smtClean="0">
                <a:solidFill>
                  <a:srgbClr val="FFFF00"/>
                </a:solidFill>
              </a:rPr>
              <a:t>?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1000108"/>
            <a:ext cx="785818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Какой год был раньше: 40 год  до н.э. или 40 год н.э.?  На сколько лет раньше? </a:t>
            </a:r>
            <a:endParaRPr lang="ru-RU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5715016"/>
            <a:ext cx="68788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40 год до н.э., на 80 лет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80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71473" y="4643446"/>
            <a:ext cx="821537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1877-1878,русско-турецкая война, нет, пересмотрен на Берлинском конгрессе.</a:t>
            </a:r>
            <a:endParaRPr lang="ru-RU" sz="3600" b="1" dirty="0"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929058" y="0"/>
            <a:ext cx="5214942" cy="4572008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Эта война закончилась подписанием </a:t>
            </a:r>
            <a:r>
              <a:rPr lang="ru-RU" sz="4000" b="1" dirty="0" err="1" smtClean="0">
                <a:solidFill>
                  <a:schemeClr val="bg1"/>
                </a:solidFill>
              </a:rPr>
              <a:t>Сан-Стефанского</a:t>
            </a:r>
            <a:r>
              <a:rPr lang="ru-RU" sz="4000" b="1" dirty="0" smtClean="0">
                <a:solidFill>
                  <a:schemeClr val="bg1"/>
                </a:solidFill>
              </a:rPr>
              <a:t> договора. Назови дату, название войны. Остался ли этот договор в действии?</a:t>
            </a:r>
            <a:endParaRPr lang="ru-RU" sz="4000" b="1" dirty="0">
              <a:solidFill>
                <a:schemeClr val="bg1"/>
              </a:solidFill>
            </a:endParaRPr>
          </a:p>
        </p:txBody>
      </p:sp>
      <p:pic>
        <p:nvPicPr>
          <p:cNvPr id="93186" name="Picture 2" descr="http://ts1.mm.bing.net/th?&amp;id=HN.608011277606521985&amp;w=300&amp;h=300&amp;c=0&amp;pid=1.9&amp;rs=0&amp;p=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3643306" cy="4643446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Заголовок 44"/>
          <p:cNvSpPr>
            <a:spLocks noGrp="1"/>
          </p:cNvSpPr>
          <p:nvPr>
            <p:ph type="title"/>
          </p:nvPr>
        </p:nvSpPr>
        <p:spPr>
          <a:xfrm>
            <a:off x="214282" y="285728"/>
            <a:ext cx="7710518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Установи соответствие</a:t>
            </a:r>
            <a:b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endParaRPr lang="ru-RU" dirty="0"/>
          </a:p>
        </p:txBody>
      </p:sp>
      <p:sp>
        <p:nvSpPr>
          <p:cNvPr id="46" name="Содержимое 45"/>
          <p:cNvSpPr>
            <a:spLocks noGrp="1"/>
          </p:cNvSpPr>
          <p:nvPr>
            <p:ph sz="half" idx="1"/>
          </p:nvPr>
        </p:nvSpPr>
        <p:spPr>
          <a:xfrm>
            <a:off x="457200" y="1071546"/>
            <a:ext cx="3829048" cy="4572033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Императоры:</a:t>
            </a:r>
          </a:p>
          <a:p>
            <a:pPr marL="550926" indent="-514350">
              <a:buNone/>
            </a:pPr>
            <a:r>
              <a:rPr lang="ru-RU" sz="3600" b="1" dirty="0" smtClean="0">
                <a:solidFill>
                  <a:srgbClr val="FFFF00"/>
                </a:solidFill>
              </a:rPr>
              <a:t>1. Александр1</a:t>
            </a:r>
          </a:p>
          <a:p>
            <a:pPr marL="550926" indent="-514350">
              <a:buNone/>
            </a:pPr>
            <a:r>
              <a:rPr lang="ru-RU" sz="3600" b="1" dirty="0" smtClean="0">
                <a:solidFill>
                  <a:srgbClr val="FFFF00"/>
                </a:solidFill>
              </a:rPr>
              <a:t>2   Николай 1</a:t>
            </a:r>
          </a:p>
          <a:p>
            <a:pPr marL="550926" indent="-514350">
              <a:buNone/>
            </a:pPr>
            <a:r>
              <a:rPr lang="ru-RU" sz="3600" b="1" dirty="0" smtClean="0">
                <a:solidFill>
                  <a:srgbClr val="FFFF00"/>
                </a:solidFill>
              </a:rPr>
              <a:t>3. Александр 2</a:t>
            </a:r>
          </a:p>
          <a:p>
            <a:pPr marL="550926" indent="-514350">
              <a:buNone/>
            </a:pPr>
            <a:r>
              <a:rPr lang="ru-RU" sz="3600" b="1" dirty="0" smtClean="0">
                <a:solidFill>
                  <a:srgbClr val="FFFF00"/>
                </a:solidFill>
              </a:rPr>
              <a:t>4.  Александр 3</a:t>
            </a:r>
          </a:p>
        </p:txBody>
      </p:sp>
      <p:sp>
        <p:nvSpPr>
          <p:cNvPr id="47" name="Содержимое 46"/>
          <p:cNvSpPr>
            <a:spLocks noGrp="1"/>
          </p:cNvSpPr>
          <p:nvPr>
            <p:ph sz="half" idx="2"/>
          </p:nvPr>
        </p:nvSpPr>
        <p:spPr>
          <a:xfrm>
            <a:off x="4267200" y="1071546"/>
            <a:ext cx="3657600" cy="5054617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События: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А. Отмена подушной подати</a:t>
            </a:r>
          </a:p>
          <a:p>
            <a:pPr marL="550926" indent="-514350"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Б. Отмена крепостного права</a:t>
            </a:r>
          </a:p>
          <a:p>
            <a:pPr marL="550926" indent="-514350"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В. Кодификация законов</a:t>
            </a:r>
          </a:p>
          <a:p>
            <a:pPr marL="550926" indent="-514350"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Г. Указ о вольных хлебопашцах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Рисунок 128" descr="Корабль0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6446" y="2643182"/>
            <a:ext cx="714380" cy="500066"/>
          </a:xfrm>
          <a:prstGeom prst="rect">
            <a:avLst/>
          </a:prstGeom>
        </p:spPr>
      </p:pic>
      <p:pic>
        <p:nvPicPr>
          <p:cNvPr id="128" name="Рисунок 127" descr="Корабль0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7356" y="4929198"/>
            <a:ext cx="714380" cy="500066"/>
          </a:xfrm>
          <a:prstGeom prst="rect">
            <a:avLst/>
          </a:prstGeom>
        </p:spPr>
      </p:pic>
      <p:pic>
        <p:nvPicPr>
          <p:cNvPr id="127" name="Рисунок 126" descr="Корабль0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3174" y="2071678"/>
            <a:ext cx="714380" cy="500066"/>
          </a:xfrm>
          <a:prstGeom prst="rect">
            <a:avLst/>
          </a:prstGeom>
        </p:spPr>
      </p:pic>
      <p:pic>
        <p:nvPicPr>
          <p:cNvPr id="126" name="Рисунок 125" descr="Корабль0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3174" y="2643182"/>
            <a:ext cx="714380" cy="50006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71538" y="357166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endParaRPr lang="ru-RU" sz="32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Прямоугольник 25">
            <a:hlinkClick r:id="rId4" action="ppaction://hlinksldjump"/>
          </p:cNvPr>
          <p:cNvSpPr/>
          <p:nvPr/>
        </p:nvSpPr>
        <p:spPr>
          <a:xfrm>
            <a:off x="1071538" y="92867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1857356" y="357166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</a:t>
            </a:r>
            <a:endParaRPr lang="ru-RU" sz="32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643174" y="357166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endParaRPr lang="ru-RU" sz="32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428992" y="357166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</a:t>
            </a:r>
            <a:endParaRPr lang="ru-RU" sz="32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214810" y="357166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</a:t>
            </a:r>
            <a:endParaRPr lang="ru-RU" sz="32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000628" y="357166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endParaRPr lang="ru-RU" sz="32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786446" y="357166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</a:t>
            </a:r>
            <a:endParaRPr lang="ru-RU" sz="32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6572264" y="357166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</a:t>
            </a:r>
            <a:endParaRPr lang="ru-RU" sz="32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7358082" y="357166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endParaRPr lang="ru-RU" sz="32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8143900" y="357166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endParaRPr lang="ru-RU" sz="32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85720" y="357166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285720" y="928670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2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85720" y="1500174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2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85720" y="2071678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285720" y="2643182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ru-RU" sz="16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285720" y="3214686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ru-RU" sz="32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285720" y="3786190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ru-RU" sz="32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285720" y="4357694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 anchorCtr="1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endParaRPr lang="ru-RU" sz="32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285720" y="4929198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 anchorCtr="1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28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endParaRPr lang="ru-RU" sz="28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285720" y="5500702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tIns="36000"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  <a:endParaRPr lang="ru-RU" sz="32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285720" y="6072206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5" action="ppaction://hlinksldjump"/>
              </a:rPr>
              <a:t>10</a:t>
            </a:r>
            <a:endParaRPr lang="ru-RU" sz="32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8" name="Прямоугольник 47">
            <a:hlinkClick r:id="rId4" action="ppaction://hlinksldjump"/>
          </p:cNvPr>
          <p:cNvSpPr/>
          <p:nvPr/>
        </p:nvSpPr>
        <p:spPr>
          <a:xfrm>
            <a:off x="1857356" y="92867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49" name="Прямоугольник 48">
            <a:hlinkClick r:id="rId4" action="ppaction://hlinksldjump"/>
          </p:cNvPr>
          <p:cNvSpPr/>
          <p:nvPr/>
        </p:nvSpPr>
        <p:spPr>
          <a:xfrm>
            <a:off x="3428992" y="92867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50" name="Прямоугольник 49">
            <a:hlinkClick r:id="rId4" action="ppaction://hlinksldjump"/>
          </p:cNvPr>
          <p:cNvSpPr/>
          <p:nvPr/>
        </p:nvSpPr>
        <p:spPr>
          <a:xfrm>
            <a:off x="2643174" y="92867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52" name="Прямоугольник 51">
            <a:hlinkClick r:id="rId6" action="ppaction://hlinksldjump"/>
          </p:cNvPr>
          <p:cNvSpPr/>
          <p:nvPr/>
        </p:nvSpPr>
        <p:spPr>
          <a:xfrm>
            <a:off x="4214810" y="92867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53" name="Прямоугольник 52">
            <a:hlinkClick r:id="rId7" action="ppaction://hlinksldjump"/>
          </p:cNvPr>
          <p:cNvSpPr/>
          <p:nvPr/>
        </p:nvSpPr>
        <p:spPr>
          <a:xfrm>
            <a:off x="5786446" y="92867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54" name="Прямоугольник 53">
            <a:hlinkClick r:id="rId4" action="ppaction://hlinksldjump"/>
          </p:cNvPr>
          <p:cNvSpPr/>
          <p:nvPr/>
        </p:nvSpPr>
        <p:spPr>
          <a:xfrm>
            <a:off x="6572264" y="92867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55" name="Прямоугольник 54">
            <a:hlinkClick r:id="rId4" action="ppaction://hlinksldjump"/>
          </p:cNvPr>
          <p:cNvSpPr/>
          <p:nvPr/>
        </p:nvSpPr>
        <p:spPr>
          <a:xfrm>
            <a:off x="7358082" y="92867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56" name="Прямоугольник 55">
            <a:hlinkClick r:id="rId4" action="ppaction://hlinksldjump"/>
          </p:cNvPr>
          <p:cNvSpPr/>
          <p:nvPr/>
        </p:nvSpPr>
        <p:spPr>
          <a:xfrm>
            <a:off x="8143900" y="92867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57" name="Прямоугольник 56">
            <a:hlinkClick r:id="rId4" action="ppaction://hlinksldjump"/>
          </p:cNvPr>
          <p:cNvSpPr/>
          <p:nvPr/>
        </p:nvSpPr>
        <p:spPr>
          <a:xfrm>
            <a:off x="1071538" y="150017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58" name="Прямоугольник 57">
            <a:hlinkClick r:id="rId8" action="ppaction://hlinksldjump"/>
          </p:cNvPr>
          <p:cNvSpPr/>
          <p:nvPr/>
        </p:nvSpPr>
        <p:spPr>
          <a:xfrm>
            <a:off x="1857356" y="150017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59" name="Прямоугольник 58">
            <a:hlinkClick r:id="rId9" action="ppaction://hlinksldjump"/>
          </p:cNvPr>
          <p:cNvSpPr/>
          <p:nvPr/>
        </p:nvSpPr>
        <p:spPr>
          <a:xfrm>
            <a:off x="3428992" y="150017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60" name="Прямоугольник 59">
            <a:hlinkClick r:id="rId10" action="ppaction://hlinksldjump"/>
          </p:cNvPr>
          <p:cNvSpPr/>
          <p:nvPr/>
        </p:nvSpPr>
        <p:spPr>
          <a:xfrm>
            <a:off x="2643174" y="150017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61" name="Прямоугольник 60">
            <a:hlinkClick r:id="rId11" action="ppaction://hlinksldjump"/>
          </p:cNvPr>
          <p:cNvSpPr/>
          <p:nvPr/>
        </p:nvSpPr>
        <p:spPr>
          <a:xfrm>
            <a:off x="5000628" y="150017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62" name="Прямоугольник 61">
            <a:hlinkClick r:id="rId12" action="ppaction://hlinksldjump"/>
          </p:cNvPr>
          <p:cNvSpPr/>
          <p:nvPr/>
        </p:nvSpPr>
        <p:spPr>
          <a:xfrm>
            <a:off x="4214810" y="150017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64" name="Прямоугольник 63">
            <a:hlinkClick r:id="rId4" action="ppaction://hlinksldjump"/>
          </p:cNvPr>
          <p:cNvSpPr/>
          <p:nvPr/>
        </p:nvSpPr>
        <p:spPr>
          <a:xfrm>
            <a:off x="7358082" y="150017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65" name="Прямоугольник 64">
            <a:hlinkClick r:id="rId13" action="ppaction://hlinksldjump"/>
          </p:cNvPr>
          <p:cNvSpPr/>
          <p:nvPr/>
        </p:nvSpPr>
        <p:spPr>
          <a:xfrm>
            <a:off x="5786446" y="321468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66" name="Прямоугольник 65">
            <a:hlinkClick r:id="rId4" action="ppaction://hlinksldjump"/>
          </p:cNvPr>
          <p:cNvSpPr/>
          <p:nvPr/>
        </p:nvSpPr>
        <p:spPr>
          <a:xfrm>
            <a:off x="8143900" y="150017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67" name="Прямоугольник 66">
            <a:hlinkClick r:id="rId4" action="ppaction://hlinksldjump"/>
          </p:cNvPr>
          <p:cNvSpPr/>
          <p:nvPr/>
        </p:nvSpPr>
        <p:spPr>
          <a:xfrm>
            <a:off x="1071538" y="607220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68" name="Прямоугольник 67">
            <a:hlinkClick r:id="rId4" action="ppaction://hlinksldjump"/>
          </p:cNvPr>
          <p:cNvSpPr/>
          <p:nvPr/>
        </p:nvSpPr>
        <p:spPr>
          <a:xfrm>
            <a:off x="1857356" y="607220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69" name="Прямоугольник 68">
            <a:hlinkClick r:id="rId4" action="ppaction://hlinksldjump"/>
          </p:cNvPr>
          <p:cNvSpPr/>
          <p:nvPr/>
        </p:nvSpPr>
        <p:spPr>
          <a:xfrm>
            <a:off x="3428992" y="607220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70" name="Прямоугольник 69">
            <a:hlinkClick r:id="rId4" action="ppaction://hlinksldjump"/>
          </p:cNvPr>
          <p:cNvSpPr/>
          <p:nvPr/>
        </p:nvSpPr>
        <p:spPr>
          <a:xfrm>
            <a:off x="2643174" y="607220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71" name="Прямоугольник 70">
            <a:hlinkClick r:id="rId4" action="ppaction://hlinksldjump"/>
          </p:cNvPr>
          <p:cNvSpPr/>
          <p:nvPr/>
        </p:nvSpPr>
        <p:spPr>
          <a:xfrm>
            <a:off x="5000628" y="607220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72" name="Прямоугольник 71">
            <a:hlinkClick r:id="rId4" action="ppaction://hlinksldjump"/>
          </p:cNvPr>
          <p:cNvSpPr/>
          <p:nvPr/>
        </p:nvSpPr>
        <p:spPr>
          <a:xfrm>
            <a:off x="4214810" y="607220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73" name="Прямоугольник 72">
            <a:hlinkClick r:id="rId14" action="ppaction://hlinksldjump"/>
          </p:cNvPr>
          <p:cNvSpPr/>
          <p:nvPr/>
        </p:nvSpPr>
        <p:spPr>
          <a:xfrm>
            <a:off x="5786446" y="607220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74" name="Прямоугольник 73">
            <a:hlinkClick r:id="rId15" action="ppaction://hlinksldjump"/>
          </p:cNvPr>
          <p:cNvSpPr/>
          <p:nvPr/>
        </p:nvSpPr>
        <p:spPr>
          <a:xfrm>
            <a:off x="6572264" y="607220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75" name="Прямоугольник 74">
            <a:hlinkClick r:id="rId16" action="ppaction://hlinksldjump"/>
          </p:cNvPr>
          <p:cNvSpPr/>
          <p:nvPr/>
        </p:nvSpPr>
        <p:spPr>
          <a:xfrm>
            <a:off x="7358082" y="607220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76" name="Прямоугольник 75">
            <a:hlinkClick r:id="rId4" action="ppaction://hlinksldjump"/>
          </p:cNvPr>
          <p:cNvSpPr/>
          <p:nvPr/>
        </p:nvSpPr>
        <p:spPr>
          <a:xfrm>
            <a:off x="8143900" y="607220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77" name="Прямоугольник 76">
            <a:hlinkClick r:id="rId17" action="ppaction://hlinksldjump"/>
          </p:cNvPr>
          <p:cNvSpPr/>
          <p:nvPr/>
        </p:nvSpPr>
        <p:spPr>
          <a:xfrm>
            <a:off x="1071538" y="550070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78" name="Прямоугольник 77">
            <a:hlinkClick r:id="rId18" action="ppaction://hlinksldjump"/>
          </p:cNvPr>
          <p:cNvSpPr/>
          <p:nvPr/>
        </p:nvSpPr>
        <p:spPr>
          <a:xfrm>
            <a:off x="1857356" y="550070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80" name="Прямоугольник 79">
            <a:hlinkClick r:id="rId19" action="ppaction://hlinksldjump"/>
          </p:cNvPr>
          <p:cNvSpPr/>
          <p:nvPr/>
        </p:nvSpPr>
        <p:spPr>
          <a:xfrm>
            <a:off x="2643174" y="550070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81" name="Прямоугольник 80">
            <a:hlinkClick r:id="rId4" action="ppaction://hlinksldjump"/>
          </p:cNvPr>
          <p:cNvSpPr/>
          <p:nvPr/>
        </p:nvSpPr>
        <p:spPr>
          <a:xfrm>
            <a:off x="5000628" y="550070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82" name="Прямоугольник 81">
            <a:hlinkClick r:id="rId20" action="ppaction://hlinksldjump"/>
          </p:cNvPr>
          <p:cNvSpPr/>
          <p:nvPr/>
        </p:nvSpPr>
        <p:spPr>
          <a:xfrm>
            <a:off x="4214810" y="550070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83" name="Прямоугольник 82">
            <a:hlinkClick r:id="rId21" action="ppaction://hlinksldjump"/>
          </p:cNvPr>
          <p:cNvSpPr/>
          <p:nvPr/>
        </p:nvSpPr>
        <p:spPr>
          <a:xfrm>
            <a:off x="5786446" y="550070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84" name="Прямоугольник 83">
            <a:hlinkClick r:id="rId22" action="ppaction://hlinksldjump"/>
          </p:cNvPr>
          <p:cNvSpPr/>
          <p:nvPr/>
        </p:nvSpPr>
        <p:spPr>
          <a:xfrm>
            <a:off x="5786446" y="492919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85" name="Прямоугольник 84">
            <a:hlinkClick r:id="rId23" action="ppaction://hlinksldjump"/>
          </p:cNvPr>
          <p:cNvSpPr/>
          <p:nvPr/>
        </p:nvSpPr>
        <p:spPr>
          <a:xfrm>
            <a:off x="7358082" y="550070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86" name="Прямоугольник 85">
            <a:hlinkClick r:id="rId4" action="ppaction://hlinksldjump"/>
          </p:cNvPr>
          <p:cNvSpPr/>
          <p:nvPr/>
        </p:nvSpPr>
        <p:spPr>
          <a:xfrm>
            <a:off x="8143900" y="550070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87" name="Прямоугольник 86">
            <a:hlinkClick r:id="rId24" action="ppaction://hlinksldjump"/>
          </p:cNvPr>
          <p:cNvSpPr/>
          <p:nvPr/>
        </p:nvSpPr>
        <p:spPr>
          <a:xfrm>
            <a:off x="1071538" y="492919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88" name="Прямоугольник 87">
            <a:hlinkClick r:id="rId25" action="ppaction://hlinksldjump"/>
          </p:cNvPr>
          <p:cNvSpPr/>
          <p:nvPr/>
        </p:nvSpPr>
        <p:spPr>
          <a:xfrm>
            <a:off x="3428992" y="264318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89" name="Прямоугольник 88">
            <a:hlinkClick r:id="rId26" action="ppaction://hlinksldjump"/>
          </p:cNvPr>
          <p:cNvSpPr/>
          <p:nvPr/>
        </p:nvSpPr>
        <p:spPr>
          <a:xfrm>
            <a:off x="3428992" y="435769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91" name="Прямоугольник 90">
            <a:hlinkClick r:id="rId4" action="ppaction://hlinksldjump"/>
          </p:cNvPr>
          <p:cNvSpPr/>
          <p:nvPr/>
        </p:nvSpPr>
        <p:spPr>
          <a:xfrm>
            <a:off x="5000628" y="492919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92" name="Прямоугольник 91">
            <a:hlinkClick r:id="rId27" action="ppaction://hlinksldjump"/>
          </p:cNvPr>
          <p:cNvSpPr/>
          <p:nvPr/>
        </p:nvSpPr>
        <p:spPr>
          <a:xfrm>
            <a:off x="4214810" y="492919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95" name="Прямоугольник 94">
            <a:hlinkClick r:id="rId28" action="ppaction://hlinksldjump"/>
          </p:cNvPr>
          <p:cNvSpPr/>
          <p:nvPr/>
        </p:nvSpPr>
        <p:spPr>
          <a:xfrm>
            <a:off x="7358082" y="492919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96" name="Прямоугольник 95">
            <a:hlinkClick r:id="rId4" action="ppaction://hlinksldjump"/>
          </p:cNvPr>
          <p:cNvSpPr/>
          <p:nvPr/>
        </p:nvSpPr>
        <p:spPr>
          <a:xfrm>
            <a:off x="8143900" y="492919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97" name="Прямоугольник 96">
            <a:hlinkClick r:id="rId29" action="ppaction://hlinksldjump"/>
          </p:cNvPr>
          <p:cNvSpPr/>
          <p:nvPr/>
        </p:nvSpPr>
        <p:spPr>
          <a:xfrm>
            <a:off x="1071538" y="435769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98" name="Прямоугольник 97">
            <a:hlinkClick r:id="rId30" action="ppaction://hlinksldjump"/>
          </p:cNvPr>
          <p:cNvSpPr/>
          <p:nvPr/>
        </p:nvSpPr>
        <p:spPr>
          <a:xfrm>
            <a:off x="1857356" y="435769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00" name="Прямоугольник 99">
            <a:hlinkClick r:id="rId31" action="ppaction://hlinksldjump"/>
          </p:cNvPr>
          <p:cNvSpPr/>
          <p:nvPr/>
        </p:nvSpPr>
        <p:spPr>
          <a:xfrm>
            <a:off x="2643174" y="435769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01" name="Прямоугольник 100">
            <a:hlinkClick r:id="rId32" action="ppaction://hlinksldjump"/>
          </p:cNvPr>
          <p:cNvSpPr/>
          <p:nvPr/>
        </p:nvSpPr>
        <p:spPr>
          <a:xfrm>
            <a:off x="5000628" y="435769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02" name="Прямоугольник 101">
            <a:hlinkClick r:id="rId33" action="ppaction://hlinksldjump"/>
          </p:cNvPr>
          <p:cNvSpPr/>
          <p:nvPr/>
        </p:nvSpPr>
        <p:spPr>
          <a:xfrm>
            <a:off x="4214810" y="435769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03" name="Прямоугольник 102">
            <a:hlinkClick r:id="rId34" action="ppaction://hlinksldjump"/>
          </p:cNvPr>
          <p:cNvSpPr/>
          <p:nvPr/>
        </p:nvSpPr>
        <p:spPr>
          <a:xfrm>
            <a:off x="5786446" y="435769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04" name="Прямоугольник 103">
            <a:hlinkClick r:id="rId35" action="ppaction://hlinksldjump"/>
          </p:cNvPr>
          <p:cNvSpPr/>
          <p:nvPr/>
        </p:nvSpPr>
        <p:spPr>
          <a:xfrm>
            <a:off x="6572264" y="435769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05" name="Прямоугольник 104">
            <a:hlinkClick r:id="rId36" action="ppaction://hlinksldjump"/>
          </p:cNvPr>
          <p:cNvSpPr/>
          <p:nvPr/>
        </p:nvSpPr>
        <p:spPr>
          <a:xfrm>
            <a:off x="7358082" y="435769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06" name="Прямоугольник 105">
            <a:hlinkClick r:id="rId4" action="ppaction://hlinksldjump"/>
          </p:cNvPr>
          <p:cNvSpPr/>
          <p:nvPr/>
        </p:nvSpPr>
        <p:spPr>
          <a:xfrm>
            <a:off x="8143900" y="435769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07" name="Прямоугольник 106">
            <a:hlinkClick r:id="rId4" action="ppaction://hlinksldjump"/>
          </p:cNvPr>
          <p:cNvSpPr/>
          <p:nvPr/>
        </p:nvSpPr>
        <p:spPr>
          <a:xfrm>
            <a:off x="1071538" y="378619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08" name="Прямоугольник 107">
            <a:hlinkClick r:id="rId4" action="ppaction://hlinksldjump"/>
          </p:cNvPr>
          <p:cNvSpPr/>
          <p:nvPr/>
        </p:nvSpPr>
        <p:spPr>
          <a:xfrm>
            <a:off x="1857356" y="378619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09" name="Прямоугольник 108">
            <a:hlinkClick r:id="rId37" action="ppaction://hlinksldjump"/>
          </p:cNvPr>
          <p:cNvSpPr/>
          <p:nvPr/>
        </p:nvSpPr>
        <p:spPr>
          <a:xfrm>
            <a:off x="3428992" y="378619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10" name="Прямоугольник 109">
            <a:hlinkClick r:id="rId4" action="ppaction://hlinksldjump"/>
          </p:cNvPr>
          <p:cNvSpPr/>
          <p:nvPr/>
        </p:nvSpPr>
        <p:spPr>
          <a:xfrm>
            <a:off x="2643174" y="378619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11" name="Прямоугольник 110">
            <a:hlinkClick r:id="rId38" action="ppaction://hlinksldjump"/>
          </p:cNvPr>
          <p:cNvSpPr/>
          <p:nvPr/>
        </p:nvSpPr>
        <p:spPr>
          <a:xfrm>
            <a:off x="5000628" y="378619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13" name="Прямоугольник 112">
            <a:hlinkClick r:id="rId39" action="ppaction://hlinksldjump"/>
          </p:cNvPr>
          <p:cNvSpPr/>
          <p:nvPr/>
        </p:nvSpPr>
        <p:spPr>
          <a:xfrm>
            <a:off x="5786446" y="207167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14" name="Прямоугольник 113">
            <a:hlinkClick r:id="rId4" action="ppaction://hlinksldjump"/>
          </p:cNvPr>
          <p:cNvSpPr/>
          <p:nvPr/>
        </p:nvSpPr>
        <p:spPr>
          <a:xfrm>
            <a:off x="6572264" y="378619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15" name="Прямоугольник 114">
            <a:hlinkClick r:id="rId4" action="ppaction://hlinksldjump"/>
          </p:cNvPr>
          <p:cNvSpPr/>
          <p:nvPr/>
        </p:nvSpPr>
        <p:spPr>
          <a:xfrm>
            <a:off x="7358082" y="378619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16" name="Прямоугольник 115">
            <a:hlinkClick r:id="rId4" action="ppaction://hlinksldjump"/>
          </p:cNvPr>
          <p:cNvSpPr/>
          <p:nvPr/>
        </p:nvSpPr>
        <p:spPr>
          <a:xfrm>
            <a:off x="8143900" y="378619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37" name="Прямоугольник 136">
            <a:hlinkClick r:id="rId4" action="ppaction://hlinksldjump"/>
          </p:cNvPr>
          <p:cNvSpPr/>
          <p:nvPr/>
        </p:nvSpPr>
        <p:spPr>
          <a:xfrm>
            <a:off x="1071538" y="321468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38" name="Прямоугольник 137">
            <a:hlinkClick r:id="rId40" action="ppaction://hlinksldjump"/>
          </p:cNvPr>
          <p:cNvSpPr/>
          <p:nvPr/>
        </p:nvSpPr>
        <p:spPr>
          <a:xfrm>
            <a:off x="1857356" y="321468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39" name="Прямоугольник 138">
            <a:hlinkClick r:id="rId41" action="ppaction://hlinksldjump"/>
          </p:cNvPr>
          <p:cNvSpPr/>
          <p:nvPr/>
        </p:nvSpPr>
        <p:spPr>
          <a:xfrm>
            <a:off x="3428992" y="321468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40" name="Прямоугольник 139">
            <a:hlinkClick r:id="rId42" action="ppaction://hlinksldjump"/>
          </p:cNvPr>
          <p:cNvSpPr/>
          <p:nvPr/>
        </p:nvSpPr>
        <p:spPr>
          <a:xfrm>
            <a:off x="2643174" y="321468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41" name="Прямоугольник 140">
            <a:hlinkClick r:id="rId43" action="ppaction://hlinksldjump"/>
          </p:cNvPr>
          <p:cNvSpPr/>
          <p:nvPr/>
        </p:nvSpPr>
        <p:spPr>
          <a:xfrm>
            <a:off x="5000628" y="321468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42" name="Прямоугольник 141">
            <a:hlinkClick r:id="rId44" action="ppaction://hlinksldjump"/>
          </p:cNvPr>
          <p:cNvSpPr/>
          <p:nvPr/>
        </p:nvSpPr>
        <p:spPr>
          <a:xfrm>
            <a:off x="4214810" y="321468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43" name="Прямоугольник 142">
            <a:hlinkClick r:id="rId4" action="ppaction://hlinksldjump"/>
          </p:cNvPr>
          <p:cNvSpPr/>
          <p:nvPr/>
        </p:nvSpPr>
        <p:spPr>
          <a:xfrm>
            <a:off x="6572264" y="150017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44" name="Прямоугольник 143">
            <a:hlinkClick r:id="rId45" action="ppaction://hlinksldjump"/>
          </p:cNvPr>
          <p:cNvSpPr/>
          <p:nvPr/>
        </p:nvSpPr>
        <p:spPr>
          <a:xfrm>
            <a:off x="6572264" y="321468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45" name="Прямоугольник 144">
            <a:hlinkClick r:id="rId46" action="ppaction://hlinksldjump"/>
          </p:cNvPr>
          <p:cNvSpPr/>
          <p:nvPr/>
        </p:nvSpPr>
        <p:spPr>
          <a:xfrm>
            <a:off x="7358082" y="321468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46" name="Прямоугольник 145">
            <a:hlinkClick r:id="rId4" action="ppaction://hlinksldjump"/>
          </p:cNvPr>
          <p:cNvSpPr/>
          <p:nvPr/>
        </p:nvSpPr>
        <p:spPr>
          <a:xfrm>
            <a:off x="8143900" y="321468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47" name="Прямоугольник 146">
            <a:hlinkClick r:id="rId4" action="ppaction://hlinksldjump"/>
          </p:cNvPr>
          <p:cNvSpPr/>
          <p:nvPr/>
        </p:nvSpPr>
        <p:spPr>
          <a:xfrm>
            <a:off x="1071538" y="264318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48" name="Прямоугольник 147">
            <a:hlinkClick r:id="rId47" action="ppaction://hlinksldjump"/>
          </p:cNvPr>
          <p:cNvSpPr/>
          <p:nvPr/>
        </p:nvSpPr>
        <p:spPr>
          <a:xfrm>
            <a:off x="1857356" y="264318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50" name="Прямоугольник 149">
            <a:hlinkClick r:id="rId48" action="ppaction://hlinksldjump"/>
          </p:cNvPr>
          <p:cNvSpPr/>
          <p:nvPr/>
        </p:nvSpPr>
        <p:spPr>
          <a:xfrm>
            <a:off x="3428992" y="207167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51" name="Прямоугольник 150">
            <a:hlinkClick r:id="rId49" action="ppaction://hlinksldjump"/>
          </p:cNvPr>
          <p:cNvSpPr/>
          <p:nvPr/>
        </p:nvSpPr>
        <p:spPr>
          <a:xfrm>
            <a:off x="6572264" y="207167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52" name="Прямоугольник 151">
            <a:hlinkClick r:id="rId50" action="ppaction://hlinksldjump"/>
          </p:cNvPr>
          <p:cNvSpPr/>
          <p:nvPr/>
        </p:nvSpPr>
        <p:spPr>
          <a:xfrm>
            <a:off x="4214810" y="264318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53" name="Прямоугольник 152">
            <a:hlinkClick r:id="rId51" action="ppaction://hlinksldjump"/>
          </p:cNvPr>
          <p:cNvSpPr/>
          <p:nvPr/>
        </p:nvSpPr>
        <p:spPr>
          <a:xfrm>
            <a:off x="3428992" y="550070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54" name="Прямоугольник 153">
            <a:hlinkClick r:id="rId4" action="ppaction://hlinksldjump"/>
          </p:cNvPr>
          <p:cNvSpPr/>
          <p:nvPr/>
        </p:nvSpPr>
        <p:spPr>
          <a:xfrm>
            <a:off x="5786446" y="378619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55" name="Прямоугольник 154">
            <a:hlinkClick r:id="rId52" action="ppaction://hlinksldjump"/>
          </p:cNvPr>
          <p:cNvSpPr/>
          <p:nvPr/>
        </p:nvSpPr>
        <p:spPr>
          <a:xfrm>
            <a:off x="7358082" y="264318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56" name="Прямоугольник 155">
            <a:hlinkClick r:id="rId4" action="ppaction://hlinksldjump"/>
          </p:cNvPr>
          <p:cNvSpPr/>
          <p:nvPr/>
        </p:nvSpPr>
        <p:spPr>
          <a:xfrm>
            <a:off x="8143900" y="264318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57" name="Прямоугольник 156">
            <a:hlinkClick r:id="rId4" action="ppaction://hlinksldjump"/>
          </p:cNvPr>
          <p:cNvSpPr/>
          <p:nvPr/>
        </p:nvSpPr>
        <p:spPr>
          <a:xfrm>
            <a:off x="1071538" y="207167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58" name="Прямоугольник 157">
            <a:hlinkClick r:id="rId53" action="ppaction://hlinksldjump"/>
          </p:cNvPr>
          <p:cNvSpPr/>
          <p:nvPr/>
        </p:nvSpPr>
        <p:spPr>
          <a:xfrm>
            <a:off x="1857356" y="207167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61" name="Прямоугольник 160">
            <a:hlinkClick r:id="rId54" action="ppaction://hlinksldjump"/>
          </p:cNvPr>
          <p:cNvSpPr/>
          <p:nvPr/>
        </p:nvSpPr>
        <p:spPr>
          <a:xfrm>
            <a:off x="5000628" y="207167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62" name="Прямоугольник 161">
            <a:hlinkClick r:id="rId55" action="ppaction://hlinksldjump"/>
          </p:cNvPr>
          <p:cNvSpPr/>
          <p:nvPr/>
        </p:nvSpPr>
        <p:spPr>
          <a:xfrm>
            <a:off x="4214810" y="207167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64" name="Прямоугольник 163">
            <a:hlinkClick r:id="rId56" action="ppaction://hlinksldjump"/>
          </p:cNvPr>
          <p:cNvSpPr/>
          <p:nvPr/>
        </p:nvSpPr>
        <p:spPr>
          <a:xfrm>
            <a:off x="5786446" y="150017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65" name="Прямоугольник 164">
            <a:hlinkClick r:id="rId57" action="ppaction://hlinksldjump"/>
          </p:cNvPr>
          <p:cNvSpPr/>
          <p:nvPr/>
        </p:nvSpPr>
        <p:spPr>
          <a:xfrm>
            <a:off x="7358082" y="207167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66" name="Прямоугольник 165">
            <a:hlinkClick r:id="rId4" action="ppaction://hlinksldjump"/>
          </p:cNvPr>
          <p:cNvSpPr/>
          <p:nvPr/>
        </p:nvSpPr>
        <p:spPr>
          <a:xfrm>
            <a:off x="8143900" y="207167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pic>
        <p:nvPicPr>
          <p:cNvPr id="131" name="Рисунок 130" descr="Корабль0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2643182"/>
            <a:ext cx="714380" cy="500066"/>
          </a:xfrm>
          <a:prstGeom prst="rect">
            <a:avLst/>
          </a:prstGeom>
        </p:spPr>
      </p:pic>
      <p:pic>
        <p:nvPicPr>
          <p:cNvPr id="133" name="Рисунок 132" descr="Корабль0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8992" y="4929198"/>
            <a:ext cx="714380" cy="500066"/>
          </a:xfrm>
          <a:prstGeom prst="rect">
            <a:avLst/>
          </a:prstGeom>
        </p:spPr>
      </p:pic>
      <p:pic>
        <p:nvPicPr>
          <p:cNvPr id="134" name="Рисунок 133" descr="Корабль0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928670"/>
            <a:ext cx="714380" cy="500066"/>
          </a:xfrm>
          <a:prstGeom prst="rect">
            <a:avLst/>
          </a:prstGeom>
        </p:spPr>
      </p:pic>
      <p:pic>
        <p:nvPicPr>
          <p:cNvPr id="136" name="Рисунок 135" descr="Корабль0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3174" y="4929198"/>
            <a:ext cx="714380" cy="500066"/>
          </a:xfrm>
          <a:prstGeom prst="rect">
            <a:avLst/>
          </a:prstGeom>
        </p:spPr>
      </p:pic>
      <p:pic>
        <p:nvPicPr>
          <p:cNvPr id="168" name="Рисунок 167" descr="Корабль0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264" y="2643182"/>
            <a:ext cx="714380" cy="500066"/>
          </a:xfrm>
          <a:prstGeom prst="rect">
            <a:avLst/>
          </a:prstGeom>
        </p:spPr>
      </p:pic>
      <p:pic>
        <p:nvPicPr>
          <p:cNvPr id="170" name="Рисунок 169" descr="Корабль0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264" y="5500702"/>
            <a:ext cx="714380" cy="500066"/>
          </a:xfrm>
          <a:prstGeom prst="rect">
            <a:avLst/>
          </a:prstGeom>
        </p:spPr>
      </p:pic>
      <p:pic>
        <p:nvPicPr>
          <p:cNvPr id="171" name="Рисунок 170" descr="Корабль0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264" y="4929198"/>
            <a:ext cx="714380" cy="500066"/>
          </a:xfrm>
          <a:prstGeom prst="rect">
            <a:avLst/>
          </a:prstGeom>
        </p:spPr>
      </p:pic>
      <p:pic>
        <p:nvPicPr>
          <p:cNvPr id="172" name="Рисунок 171" descr="Корабль0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4810" y="3786190"/>
            <a:ext cx="714380" cy="500066"/>
          </a:xfrm>
          <a:prstGeom prst="rect">
            <a:avLst/>
          </a:prstGeom>
        </p:spPr>
      </p:pic>
      <p:sp>
        <p:nvSpPr>
          <p:cNvPr id="123" name="Прямоугольник 122"/>
          <p:cNvSpPr/>
          <p:nvPr/>
        </p:nvSpPr>
        <p:spPr>
          <a:xfrm>
            <a:off x="5000628" y="264318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24" name="Прямоугольник 123"/>
          <p:cNvSpPr/>
          <p:nvPr/>
        </p:nvSpPr>
        <p:spPr>
          <a:xfrm>
            <a:off x="5786446" y="264318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25" name="Прямоугольник 124"/>
          <p:cNvSpPr/>
          <p:nvPr/>
        </p:nvSpPr>
        <p:spPr>
          <a:xfrm>
            <a:off x="6572264" y="264318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30" name="Прямоугольник 129"/>
          <p:cNvSpPr/>
          <p:nvPr/>
        </p:nvSpPr>
        <p:spPr>
          <a:xfrm>
            <a:off x="5000628" y="92867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32" name="Прямоугольник 131"/>
          <p:cNvSpPr/>
          <p:nvPr/>
        </p:nvSpPr>
        <p:spPr>
          <a:xfrm>
            <a:off x="4214810" y="378619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35" name="Прямоугольник 134"/>
          <p:cNvSpPr/>
          <p:nvPr/>
        </p:nvSpPr>
        <p:spPr>
          <a:xfrm>
            <a:off x="1857356" y="492919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49" name="Прямоугольник 148"/>
          <p:cNvSpPr/>
          <p:nvPr/>
        </p:nvSpPr>
        <p:spPr>
          <a:xfrm>
            <a:off x="6572264" y="550070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59" name="Прямоугольник 158"/>
          <p:cNvSpPr/>
          <p:nvPr/>
        </p:nvSpPr>
        <p:spPr>
          <a:xfrm>
            <a:off x="6572264" y="492919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60" name="Прямоугольник 159"/>
          <p:cNvSpPr/>
          <p:nvPr/>
        </p:nvSpPr>
        <p:spPr>
          <a:xfrm>
            <a:off x="2643174" y="492919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63" name="Прямоугольник 162"/>
          <p:cNvSpPr/>
          <p:nvPr/>
        </p:nvSpPr>
        <p:spPr>
          <a:xfrm>
            <a:off x="3428992" y="492919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67" name="Прямоугольник 166"/>
          <p:cNvSpPr/>
          <p:nvPr/>
        </p:nvSpPr>
        <p:spPr>
          <a:xfrm>
            <a:off x="2643174" y="207167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69" name="Прямоугольник 168"/>
          <p:cNvSpPr/>
          <p:nvPr/>
        </p:nvSpPr>
        <p:spPr>
          <a:xfrm>
            <a:off x="2643174" y="264318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9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0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5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7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9"/>
                  </p:tgtEl>
                </p:cond>
              </p:nextCondLst>
            </p:seq>
          </p:childTnLst>
        </p:cTn>
      </p:par>
    </p:tnLst>
    <p:bldLst>
      <p:bldP spid="123" grpId="0" animBg="1"/>
      <p:bldP spid="124" grpId="0" animBg="1"/>
      <p:bldP spid="125" grpId="0" animBg="1"/>
      <p:bldP spid="130" grpId="0" animBg="1"/>
      <p:bldP spid="132" grpId="0" animBg="1"/>
      <p:bldP spid="135" grpId="0" animBg="1"/>
      <p:bldP spid="149" grpId="0" animBg="1"/>
      <p:bldP spid="159" grpId="0" animBg="1"/>
      <p:bldP spid="160" grpId="0" animBg="1"/>
      <p:bldP spid="163" grpId="0" animBg="1"/>
      <p:bldP spid="167" grpId="0" animBg="1"/>
      <p:bldP spid="16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214282" y="5715016"/>
            <a:ext cx="75724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отступление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7" name="Заголовок 26"/>
          <p:cNvSpPr>
            <a:spLocks noGrp="1"/>
          </p:cNvSpPr>
          <p:nvPr>
            <p:ph type="title"/>
          </p:nvPr>
        </p:nvSpPr>
        <p:spPr>
          <a:xfrm>
            <a:off x="2928926" y="-285776"/>
            <a:ext cx="6215074" cy="585791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Какое слово отсутствовало в лексиконе А.В.Суворова? Он так и говорил: «В моем лексиконе этого слова нет»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89090" name="Picture 2" descr="http://ts1.mm.bing.net/th?&amp;id=HN.608050048275713592&amp;w=300&amp;h=300&amp;c=0&amp;pid=1.9&amp;rs=0&amp;p=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00" y="0"/>
            <a:ext cx="2793988" cy="4071942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42910" y="500042"/>
            <a:ext cx="785818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Какие страны входили в «Союз трех императоров?» </a:t>
            </a:r>
            <a:endParaRPr lang="ru-RU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5143512"/>
            <a:ext cx="8001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Германия, Австро-Венгрия, Россия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80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5214950"/>
            <a:ext cx="91440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Транссибирская магистраль от Челябинска до Владивостока</a:t>
            </a:r>
            <a:endParaRPr lang="ru-RU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286248" y="274320"/>
            <a:ext cx="4857752" cy="486919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В 1891 в России принято решение о строительстве Великого сибирского пути. Как назвали эту дорогу и какие города она соединила?</a:t>
            </a:r>
            <a:endParaRPr lang="ru-RU" sz="4000" b="1" dirty="0">
              <a:solidFill>
                <a:schemeClr val="bg1"/>
              </a:solidFill>
            </a:endParaRPr>
          </a:p>
        </p:txBody>
      </p:sp>
      <p:pic>
        <p:nvPicPr>
          <p:cNvPr id="84994" name="Picture 2" descr="http://ts1.mm.bing.net/th?&amp;id=HN.607986053273488380&amp;w=300&amp;h=300&amp;c=0&amp;pid=1.9&amp;rs=0&amp;p=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00" y="0"/>
            <a:ext cx="4079872" cy="4929198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429256" y="0"/>
            <a:ext cx="371474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 каком году возникли военные поселения и с именем какого графа связывают их создание?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7158" y="5643578"/>
            <a:ext cx="72715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1810г., граф А.А.Аракчеев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82946" name="Picture 2" descr="http://www.bing.com/s/loading_lg_w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00" y="-136525"/>
            <a:ext cx="228600" cy="228600"/>
          </a:xfrm>
          <a:prstGeom prst="rect">
            <a:avLst/>
          </a:prstGeom>
          <a:noFill/>
        </p:spPr>
      </p:pic>
      <p:pic>
        <p:nvPicPr>
          <p:cNvPr id="82948" name="Picture 4" descr="http://ts1.mm.bing.net/th?&amp;id=HN.608032662258976612&amp;w=300&amp;h=300&amp;c=0&amp;pid=1.9&amp;rs=0&amp;p=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5429256" cy="4714884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12" name="Группа 11"/>
          <p:cNvGrpSpPr/>
          <p:nvPr/>
        </p:nvGrpSpPr>
        <p:grpSpPr>
          <a:xfrm>
            <a:off x="1142586" y="571480"/>
            <a:ext cx="6638916" cy="2197337"/>
            <a:chOff x="571472" y="571480"/>
            <a:chExt cx="2217035" cy="2197337"/>
          </a:xfrm>
        </p:grpSpPr>
        <p:sp>
          <p:nvSpPr>
            <p:cNvPr id="4" name="TextBox 3"/>
            <p:cNvSpPr txBox="1"/>
            <p:nvPr/>
          </p:nvSpPr>
          <p:spPr>
            <a:xfrm>
              <a:off x="571472" y="571480"/>
              <a:ext cx="6169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 rot="16200000">
              <a:off x="730833" y="1339899"/>
              <a:ext cx="184731" cy="215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 rot="16200000">
              <a:off x="1659529" y="1333487"/>
              <a:ext cx="184731" cy="215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 rot="16200000">
              <a:off x="1659529" y="2405057"/>
              <a:ext cx="184731" cy="2158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 rot="16200000">
              <a:off x="2439175" y="2419485"/>
              <a:ext cx="482825" cy="2158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 rot="16200000">
              <a:off x="2588222" y="1333487"/>
              <a:ext cx="184731" cy="2158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428596" y="5429264"/>
            <a:ext cx="75184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М.М.Сперанскому, Николаем 1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4572000" y="274320"/>
            <a:ext cx="4071966" cy="465487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Кому и кем был вручен орден Андрея Первозванного за работу «Свод законов Российской империи»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80898" name="Picture 2" descr="http://ts1.mm.bing.net/th?&amp;id=HN.608039903574099033&amp;w=300&amp;h=300&amp;c=0&amp;pid=1.9&amp;rs=0&amp;p=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85728"/>
            <a:ext cx="4572000" cy="464347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"/>
            <a:ext cx="9144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Назови дату принятия закона об обязанных крестьянах.</a:t>
            </a:r>
            <a:endParaRPr lang="ru-RU" sz="7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00034" y="4714884"/>
            <a:ext cx="396134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1842 г</a:t>
            </a:r>
            <a:endParaRPr lang="ru-RU" sz="8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80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4572008"/>
            <a:ext cx="8501090" cy="12144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Борьба с антиправительственным движением, </a:t>
            </a:r>
            <a:r>
              <a:rPr lang="ru-RU" sz="3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А.Х.Бенкендорф</a:t>
            </a:r>
            <a:endParaRPr lang="ru-RU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357554" y="0"/>
            <a:ext cx="5786446" cy="442913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Comic Sans MS" pitchFamily="66" charset="0"/>
              </a:rPr>
              <a:t>Назови функцию Третьего отделения. Кто возглавил его при императоре Николае 1.</a:t>
            </a:r>
            <a:endParaRPr lang="ru-RU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76802" name="Picture 2" descr="http://ts1.mm.bing.net/th?&amp;id=HN.608034457553732378&amp;w=300&amp;h=300&amp;c=0&amp;pid=1.9&amp;rs=0&amp;p=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3286116" cy="4286256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85688" y="357166"/>
            <a:ext cx="885831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Чье это «Поучение»:</a:t>
            </a:r>
          </a:p>
          <a:p>
            <a:r>
              <a:rPr lang="ru-RU" sz="3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«Что умеете хорошего, то не забывайте, а чего не умеете, тому учитесь- как отец мой, дома сидя, знал пять языков, оттого и честь от других стран. Леность ведь всем мать: что кто умеет, то забудет, а чего не умеет, тому не научится»</a:t>
            </a:r>
          </a:p>
          <a:p>
            <a:endParaRPr lang="ru-RU" sz="30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endParaRPr lang="ru-RU" sz="30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4786322"/>
            <a:ext cx="83712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Владимира Мономаха своим детям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14282" y="571480"/>
            <a:ext cx="864399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Назови течение общественной мысли, которое считало, что Россия должна идти  тем же путем, что и Европа и чем быстрее, тем лучше.</a:t>
            </a:r>
            <a:endParaRPr lang="ru-RU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5572140"/>
            <a:ext cx="28119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западники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124177"/>
            <a:ext cx="91440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 1874 году, при императоре Александре 2, была проведена военная реформа. В чем ее суть?</a:t>
            </a:r>
            <a:endParaRPr lang="ru-RU" sz="4400" b="1" dirty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Назначение главнокомандующим произвело общий восторг в армии. Петербург, Москва, Россия ожидали новых побед.</a:t>
            </a:r>
          </a:p>
          <a:p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Но опытный полководец отвечал: «Не победить, а дай Бог обмануть врага» Кто полководец и о каком враге идет речь?</a:t>
            </a:r>
            <a:endParaRPr lang="ru-RU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5072074"/>
            <a:ext cx="692948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М.И.Кутузов. </a:t>
            </a:r>
            <a:r>
              <a:rPr lang="ru-RU" sz="3200" b="1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Французкая</a:t>
            </a:r>
            <a:r>
              <a:rPr lang="ru-RU" sz="32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армия во главе с Наполеоном</a:t>
            </a:r>
            <a:endParaRPr lang="ru-RU" sz="3200" b="1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80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5643578"/>
            <a:ext cx="75680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1864г., реформы Александра 2</a:t>
            </a:r>
            <a:endParaRPr lang="ru-RU" sz="3600" b="1" dirty="0"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357686" y="142852"/>
            <a:ext cx="4500594" cy="407196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Когда в России появился суд присяжных?</a:t>
            </a:r>
            <a:endParaRPr lang="ru-RU" sz="4000" b="1" dirty="0">
              <a:solidFill>
                <a:schemeClr val="bg1"/>
              </a:solidFill>
            </a:endParaRPr>
          </a:p>
        </p:txBody>
      </p:sp>
      <p:pic>
        <p:nvPicPr>
          <p:cNvPr id="68610" name="Picture 2" descr="http://ts1.mm.bing.net/th?&amp;id=HN.608010397147333696&amp;w=300&amp;h=300&amp;c=0&amp;pid=1.9&amp;rs=0&amp;p=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00" y="0"/>
            <a:ext cx="3865558" cy="4714884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9144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Русский дипломат с 1820г. «питомец мод, большого света друг, обычаев блестящих наблюдатель» (А.С.Пушкин) О ком идет речь?</a:t>
            </a:r>
            <a:endParaRPr lang="ru-RU" sz="4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4500571"/>
            <a:ext cx="85010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 А.М.Горчакове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71472" y="642918"/>
            <a:ext cx="757242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Кто из императоров в русской истории назван «Освободителем» и почему?</a:t>
            </a:r>
            <a:endParaRPr lang="ru-RU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3" y="4143380"/>
            <a:ext cx="67151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Александр 2, отмена крепостного права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871540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FF00"/>
                </a:solidFill>
                <a:latin typeface="Comic Sans MS" pitchFamily="66" charset="0"/>
              </a:rPr>
              <a:t>Кто из императоров в русской истории назван миротворцем»? </a:t>
            </a:r>
          </a:p>
          <a:p>
            <a:r>
              <a:rPr lang="ru-RU" sz="4400" b="1" dirty="0" smtClean="0">
                <a:solidFill>
                  <a:srgbClr val="FFFF00"/>
                </a:solidFill>
                <a:latin typeface="Comic Sans MS" pitchFamily="66" charset="0"/>
              </a:rPr>
              <a:t>Почему?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5720" y="4071942"/>
            <a:ext cx="80724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Александр 3, при нем не было  ни одной войны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80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4429132"/>
            <a:ext cx="778674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 результате дворцового переворота, в 1801 г</a:t>
            </a:r>
            <a:endParaRPr lang="ru-RU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86116" y="0"/>
            <a:ext cx="5857884" cy="4214818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latin typeface="Comic Sans MS" pitchFamily="66" charset="0"/>
              </a:rPr>
              <a:t>При каких обстоятельствах и в каком году Александр 1 вступил на престол?</a:t>
            </a:r>
            <a:endParaRPr lang="ru-RU" sz="4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60418" name="Picture 2" descr="http://ts1.mm.bing.net/th?&amp;id=HN.607992495723775118&amp;w=300&amp;h=300&amp;c=0&amp;pid=1.9&amp;rs=0&amp;p=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3286116" cy="4214818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57158" y="500042"/>
            <a:ext cx="842968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Укажите, когда состоялось Бородинское сражение:</a:t>
            </a:r>
          </a:p>
          <a:p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А) 1 июня 1812 г</a:t>
            </a:r>
          </a:p>
          <a:p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Б) 26 августа 1812 г</a:t>
            </a:r>
          </a:p>
          <a:p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В) 17 ноября 1812 г</a:t>
            </a:r>
          </a:p>
          <a:p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Г) 12 декабря 1812 г</a:t>
            </a:r>
            <a:endParaRPr lang="ru-RU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5643578"/>
            <a:ext cx="530145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26 августа 1812 г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0"/>
            <a:ext cx="8286808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Заграничный поход русской армии состоялся:</a:t>
            </a:r>
          </a:p>
          <a:p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А) 1811-1812</a:t>
            </a:r>
          </a:p>
          <a:p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Б) 1813-1814</a:t>
            </a:r>
          </a:p>
          <a:p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В) 1857-1864</a:t>
            </a:r>
          </a:p>
          <a:p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Г) 1853-1856</a:t>
            </a:r>
          </a:p>
          <a:p>
            <a:endParaRPr lang="ru-RU" sz="5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48" y="5357826"/>
            <a:ext cx="328647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1813-1814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00034" y="285728"/>
            <a:ext cx="8230138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А.Г. Венецианов, И.Е.Репин были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А) Скульпторами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Б) Архитекторами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В) Художниками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Г) Драматическими артистами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5786454"/>
            <a:ext cx="35846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художниками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80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785918" y="1357297"/>
            <a:ext cx="256169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15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stral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5643578"/>
            <a:ext cx="34932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Н.М.Карамзин</a:t>
            </a:r>
            <a:endParaRPr lang="ru-RU" sz="3600" b="1" dirty="0"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357158" y="214290"/>
            <a:ext cx="7972452" cy="422625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Comic Sans MS" pitchFamily="66" charset="0"/>
              </a:rPr>
              <a:t>Из перечисленных ниже лиц историком был:</a:t>
            </a:r>
            <a:br>
              <a:rPr lang="ru-RU" b="1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Comic Sans MS" pitchFamily="66" charset="0"/>
              </a:rPr>
              <a:t>а) Г.Р.Державин</a:t>
            </a:r>
            <a:br>
              <a:rPr lang="ru-RU" b="1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Comic Sans MS" pitchFamily="66" charset="0"/>
              </a:rPr>
              <a:t>б) Н.М.Муравьев</a:t>
            </a:r>
            <a:br>
              <a:rPr lang="ru-RU" b="1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Comic Sans MS" pitchFamily="66" charset="0"/>
              </a:rPr>
              <a:t>в) Н.М.Карамзин</a:t>
            </a:r>
            <a:br>
              <a:rPr lang="ru-RU" b="1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Comic Sans MS" pitchFamily="66" charset="0"/>
              </a:rPr>
              <a:t>г) П.И.Пестель</a:t>
            </a:r>
            <a:endParaRPr lang="ru-RU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85786" y="571480"/>
            <a:ext cx="735811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19 век. Во время Кавказской войны в течение 15 лет борьбу горцев против России возглавлял:</a:t>
            </a:r>
          </a:p>
          <a:p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А) Осман- паша</a:t>
            </a:r>
          </a:p>
          <a:p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Б) </a:t>
            </a:r>
            <a:r>
              <a:rPr lang="ru-RU" sz="36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Девлет-Гирей</a:t>
            </a:r>
            <a:endParaRPr lang="ru-RU" sz="36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В) имам Шамиль</a:t>
            </a:r>
          </a:p>
          <a:p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Г) Тимур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5715016"/>
            <a:ext cx="38667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Имам Шамиль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TextBox 43"/>
          <p:cNvSpPr txBox="1"/>
          <p:nvPr/>
        </p:nvSpPr>
        <p:spPr>
          <a:xfrm>
            <a:off x="5500694" y="0"/>
            <a:ext cx="342902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Кому вручалась эта медаль? В правление какого императора началась и закончилась война? Название мирного договора.</a:t>
            </a:r>
          </a:p>
        </p:txBody>
      </p:sp>
      <p:pic>
        <p:nvPicPr>
          <p:cNvPr id="19458" name="Picture 2" descr="http://ts3.mm.bing.net/th?id=HN.608017711474281621&amp;pid=1.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5537200" cy="5286388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357166"/>
            <a:ext cx="8572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5715016"/>
            <a:ext cx="18982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1801 г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714488"/>
            <a:ext cx="8686800" cy="4000528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Когда был совершен последний дворцовый переворот в России?</a:t>
            </a:r>
            <a:br>
              <a:rPr lang="ru-RU" sz="4400" b="1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А) </a:t>
            </a:r>
            <a:r>
              <a:rPr lang="ru-RU" sz="4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1801 г. </a:t>
            </a:r>
            <a:br>
              <a:rPr lang="ru-RU" sz="4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Б) 1855 г. </a:t>
            </a:r>
            <a:br>
              <a:rPr lang="ru-RU" sz="4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В) 1855 г </a:t>
            </a:r>
            <a:br>
              <a:rPr lang="ru-RU" sz="4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Г) 1881 г.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/>
            </a:r>
            <a:br>
              <a:rPr lang="ru-RU" sz="4400" b="1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/>
            </a:r>
            <a:br>
              <a:rPr lang="ru-RU" sz="4400" b="1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</a:br>
            <a:endParaRPr lang="ru-RU" sz="44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14282" y="285728"/>
            <a:ext cx="871543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Введение всеобщей воинской повинности в России произошло в:</a:t>
            </a:r>
          </a:p>
          <a:p>
            <a:r>
              <a:rPr lang="ru-RU" sz="4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А) 1853 г.</a:t>
            </a:r>
          </a:p>
          <a:p>
            <a:r>
              <a:rPr lang="ru-RU" sz="4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Б) 1856 г.</a:t>
            </a:r>
          </a:p>
          <a:p>
            <a:r>
              <a:rPr lang="ru-RU" sz="4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В) 1874 г.</a:t>
            </a:r>
          </a:p>
          <a:p>
            <a:r>
              <a:rPr lang="ru-RU" sz="4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Г) 1864 г</a:t>
            </a:r>
            <a:endParaRPr lang="ru-RU" sz="4400" b="1" dirty="0" smtClean="0">
              <a:solidFill>
                <a:srgbClr val="FFFF00"/>
              </a:solidFill>
              <a:latin typeface="Comic Sans MS" pitchFamily="66" charset="0"/>
              <a:cs typeface="Times New Roman" pitchFamily="18" charset="0"/>
            </a:endParaRPr>
          </a:p>
          <a:p>
            <a:endParaRPr lang="ru-RU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5500702"/>
            <a:ext cx="32768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1874 г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80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285720" y="5572140"/>
            <a:ext cx="17299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1814 г</a:t>
            </a:r>
            <a:endParaRPr lang="ru-RU" sz="3600" b="1" dirty="0"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214282" y="274320"/>
            <a:ext cx="8929718" cy="4940630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latin typeface="Comic Sans MS" pitchFamily="66" charset="0"/>
              </a:rPr>
              <a:t>Работа Венского конгресса по политическому устройству Европы после Наполеоновских войн началась: </a:t>
            </a:r>
            <a:br>
              <a:rPr lang="ru-RU" sz="4400" b="1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4400" b="1" dirty="0" smtClean="0">
                <a:solidFill>
                  <a:schemeClr val="bg1"/>
                </a:solidFill>
                <a:latin typeface="Comic Sans MS" pitchFamily="66" charset="0"/>
              </a:rPr>
              <a:t>а) 1817г</a:t>
            </a:r>
            <a:br>
              <a:rPr lang="ru-RU" sz="4400" b="1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4400" b="1" dirty="0" smtClean="0">
                <a:solidFill>
                  <a:schemeClr val="bg1"/>
                </a:solidFill>
                <a:latin typeface="Comic Sans MS" pitchFamily="66" charset="0"/>
              </a:rPr>
              <a:t>б) 1814г</a:t>
            </a:r>
            <a:br>
              <a:rPr lang="ru-RU" sz="4400" b="1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4400" b="1" dirty="0" smtClean="0">
                <a:solidFill>
                  <a:schemeClr val="bg1"/>
                </a:solidFill>
                <a:latin typeface="Comic Sans MS" pitchFamily="66" charset="0"/>
              </a:rPr>
              <a:t>в) 1820г</a:t>
            </a:r>
            <a:br>
              <a:rPr lang="ru-RU" sz="4400" b="1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4400" b="1" dirty="0" smtClean="0">
                <a:solidFill>
                  <a:schemeClr val="bg1"/>
                </a:solidFill>
                <a:latin typeface="Comic Sans MS" pitchFamily="66" charset="0"/>
              </a:rPr>
              <a:t>г) 1821г</a:t>
            </a:r>
            <a:endParaRPr lang="ru-RU" sz="4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71472" y="571480"/>
            <a:ext cx="800105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Какой год был следующим за 40 годом до нашей эры? Какой год был предшествующим?</a:t>
            </a:r>
            <a:endParaRPr lang="ru-RU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5143512"/>
            <a:ext cx="76438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Следующий за 40 годом до нашей эры 39, предшествующий год 41.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428604"/>
            <a:ext cx="850112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Финляндия вошла в состав России при императоре:</a:t>
            </a:r>
          </a:p>
          <a:p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А) Павле 1</a:t>
            </a:r>
          </a:p>
          <a:p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Б) Екатерине 2</a:t>
            </a:r>
          </a:p>
          <a:p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В) Александре 1</a:t>
            </a:r>
          </a:p>
          <a:p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Г) Петре 1</a:t>
            </a:r>
            <a:endParaRPr lang="ru-RU" sz="4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5357826"/>
            <a:ext cx="36679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Александре 1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57224" y="357166"/>
            <a:ext cx="8286776" cy="4786346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rgbClr val="FFFF00"/>
                </a:solidFill>
                <a:latin typeface="Comic Sans MS" pitchFamily="66" charset="0"/>
              </a:rPr>
              <a:t>Кто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sz="4900" b="1" dirty="0" smtClean="0">
                <a:solidFill>
                  <a:srgbClr val="FFFF00"/>
                </a:solidFill>
                <a:latin typeface="Comic Sans MS" pitchFamily="66" charset="0"/>
              </a:rPr>
              <a:t>из перечисленных ниже лиц был актером:</a:t>
            </a:r>
            <a:br>
              <a:rPr lang="ru-RU" sz="4900" b="1" dirty="0" smtClean="0">
                <a:solidFill>
                  <a:srgbClr val="FFFF00"/>
                </a:solidFill>
                <a:latin typeface="Comic Sans MS" pitchFamily="66" charset="0"/>
              </a:rPr>
            </a:br>
            <a:r>
              <a:rPr lang="ru-RU" sz="4900" b="1" dirty="0" smtClean="0">
                <a:solidFill>
                  <a:srgbClr val="FFFF00"/>
                </a:solidFill>
                <a:latin typeface="Comic Sans MS" pitchFamily="66" charset="0"/>
              </a:rPr>
              <a:t>А) </a:t>
            </a:r>
            <a:r>
              <a:rPr lang="ru-RU" sz="4900" b="1" dirty="0" err="1" smtClean="0">
                <a:solidFill>
                  <a:srgbClr val="FFFF00"/>
                </a:solidFill>
                <a:latin typeface="Comic Sans MS" pitchFamily="66" charset="0"/>
              </a:rPr>
              <a:t>В.А.Тропинин</a:t>
            </a:r>
            <a:r>
              <a:rPr lang="ru-RU" sz="4900" b="1" dirty="0" smtClean="0">
                <a:solidFill>
                  <a:srgbClr val="FFFF00"/>
                </a:solidFill>
                <a:latin typeface="Comic Sans MS" pitchFamily="66" charset="0"/>
              </a:rPr>
              <a:t/>
            </a:r>
            <a:br>
              <a:rPr lang="ru-RU" sz="4900" b="1" dirty="0" smtClean="0">
                <a:solidFill>
                  <a:srgbClr val="FFFF00"/>
                </a:solidFill>
                <a:latin typeface="Comic Sans MS" pitchFamily="66" charset="0"/>
              </a:rPr>
            </a:br>
            <a:r>
              <a:rPr lang="ru-RU" sz="4900" b="1" dirty="0" smtClean="0">
                <a:solidFill>
                  <a:srgbClr val="FFFF00"/>
                </a:solidFill>
                <a:latin typeface="Comic Sans MS" pitchFamily="66" charset="0"/>
              </a:rPr>
              <a:t>б) А.Н.Воронихин</a:t>
            </a:r>
            <a:br>
              <a:rPr lang="ru-RU" sz="4900" b="1" dirty="0" smtClean="0">
                <a:solidFill>
                  <a:srgbClr val="FFFF00"/>
                </a:solidFill>
                <a:latin typeface="Comic Sans MS" pitchFamily="66" charset="0"/>
              </a:rPr>
            </a:br>
            <a:r>
              <a:rPr lang="ru-RU" sz="4900" b="1" dirty="0" smtClean="0">
                <a:solidFill>
                  <a:srgbClr val="FFFF00"/>
                </a:solidFill>
                <a:latin typeface="Comic Sans MS" pitchFamily="66" charset="0"/>
              </a:rPr>
              <a:t>в) М.С.Щепкин</a:t>
            </a:r>
            <a:br>
              <a:rPr lang="ru-RU" sz="4900" b="1" dirty="0" smtClean="0">
                <a:solidFill>
                  <a:srgbClr val="FFFF00"/>
                </a:solidFill>
                <a:latin typeface="Comic Sans MS" pitchFamily="66" charset="0"/>
              </a:rPr>
            </a:br>
            <a:r>
              <a:rPr lang="ru-RU" sz="4900" b="1" dirty="0" smtClean="0">
                <a:solidFill>
                  <a:srgbClr val="FFFF00"/>
                </a:solidFill>
                <a:latin typeface="Comic Sans MS" pitchFamily="66" charset="0"/>
              </a:rPr>
              <a:t>г) </a:t>
            </a:r>
            <a:r>
              <a:rPr lang="ru-RU" sz="4900" b="1" dirty="0" err="1" smtClean="0">
                <a:solidFill>
                  <a:srgbClr val="FFFF00"/>
                </a:solidFill>
                <a:latin typeface="Comic Sans MS" pitchFamily="66" charset="0"/>
              </a:rPr>
              <a:t>А.А.Алябьев</a:t>
            </a:r>
            <a:r>
              <a:rPr lang="ru-RU" sz="4900" b="1" dirty="0" smtClean="0">
                <a:solidFill>
                  <a:srgbClr val="FFFF00"/>
                </a:solidFill>
                <a:latin typeface="Comic Sans MS" pitchFamily="66" charset="0"/>
              </a:rPr>
              <a:t/>
            </a:r>
            <a:br>
              <a:rPr lang="ru-RU" sz="4900" b="1" dirty="0" smtClean="0">
                <a:solidFill>
                  <a:srgbClr val="FFFF00"/>
                </a:solidFill>
                <a:latin typeface="Comic Sans MS" pitchFamily="66" charset="0"/>
              </a:rPr>
            </a:br>
            <a:r>
              <a:rPr lang="ru-RU" sz="4900" b="1" dirty="0" smtClean="0">
                <a:solidFill>
                  <a:srgbClr val="FFFF00"/>
                </a:solidFill>
                <a:latin typeface="Comic Sans MS" pitchFamily="66" charset="0"/>
              </a:rPr>
              <a:t/>
            </a:r>
            <a:br>
              <a:rPr lang="ru-RU" sz="4900" b="1" dirty="0" smtClean="0">
                <a:solidFill>
                  <a:srgbClr val="FFFF00"/>
                </a:solidFill>
                <a:latin typeface="Comic Sans MS" pitchFamily="66" charset="0"/>
              </a:rPr>
            </a:br>
            <a:endParaRPr lang="ru-RU" sz="49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80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5643578"/>
            <a:ext cx="17299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1853 г</a:t>
            </a:r>
            <a:endParaRPr lang="ru-RU" sz="3600" b="1" dirty="0"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320"/>
            <a:ext cx="8329642" cy="5297820"/>
          </a:xfrm>
        </p:spPr>
        <p:txBody>
          <a:bodyPr>
            <a:normAutofit/>
          </a:bodyPr>
          <a:lstStyle/>
          <a:p>
            <a:r>
              <a:rPr lang="ru-RU" sz="4400" b="1" dirty="0" err="1" smtClean="0">
                <a:solidFill>
                  <a:schemeClr val="bg1"/>
                </a:solidFill>
                <a:latin typeface="Comic Sans MS" pitchFamily="66" charset="0"/>
              </a:rPr>
              <a:t>Синопское</a:t>
            </a:r>
            <a:r>
              <a:rPr lang="ru-RU" sz="4400" b="1" dirty="0" smtClean="0">
                <a:solidFill>
                  <a:schemeClr val="bg1"/>
                </a:solidFill>
                <a:latin typeface="Comic Sans MS" pitchFamily="66" charset="0"/>
              </a:rPr>
              <a:t> сражение произошло:</a:t>
            </a:r>
            <a:br>
              <a:rPr lang="ru-RU" sz="4400" b="1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4400" b="1" dirty="0" smtClean="0">
                <a:solidFill>
                  <a:schemeClr val="bg1"/>
                </a:solidFill>
                <a:latin typeface="Comic Sans MS" pitchFamily="66" charset="0"/>
              </a:rPr>
              <a:t>а) 1853г.</a:t>
            </a:r>
            <a:br>
              <a:rPr lang="ru-RU" sz="4400" b="1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4400" b="1" dirty="0" smtClean="0">
                <a:solidFill>
                  <a:schemeClr val="bg1"/>
                </a:solidFill>
                <a:latin typeface="Comic Sans MS" pitchFamily="66" charset="0"/>
              </a:rPr>
              <a:t>Б) 1856г. </a:t>
            </a:r>
            <a:br>
              <a:rPr lang="ru-RU" sz="4400" b="1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4400" b="1" dirty="0" smtClean="0">
                <a:solidFill>
                  <a:schemeClr val="bg1"/>
                </a:solidFill>
                <a:latin typeface="Comic Sans MS" pitchFamily="66" charset="0"/>
              </a:rPr>
              <a:t>В) 1876г.</a:t>
            </a:r>
            <a:br>
              <a:rPr lang="ru-RU" sz="4400" b="1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4400" b="1" dirty="0" smtClean="0">
                <a:solidFill>
                  <a:schemeClr val="bg1"/>
                </a:solidFill>
                <a:latin typeface="Comic Sans MS" pitchFamily="66" charset="0"/>
              </a:rPr>
              <a:t>Г) 1905г.</a:t>
            </a:r>
            <a:endParaRPr lang="ru-RU" sz="4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1142984"/>
            <a:ext cx="842968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Какой год был раньше,</a:t>
            </a:r>
          </a:p>
          <a:p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166 год  до нашей эры или 35 год  до нашей эры?</a:t>
            </a:r>
            <a:endParaRPr lang="ru-RU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5572140"/>
            <a:ext cx="62167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166 год  до нашей эры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57158" y="571480"/>
            <a:ext cx="8215370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Правление Александра II закончилось в:</a:t>
            </a:r>
          </a:p>
          <a:p>
            <a:r>
              <a:rPr lang="ru-RU" sz="4400" b="1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А) 1874 г.</a:t>
            </a:r>
          </a:p>
          <a:p>
            <a:r>
              <a:rPr lang="ru-RU" sz="4400" b="1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Б) 1878 г</a:t>
            </a:r>
          </a:p>
          <a:p>
            <a:r>
              <a:rPr lang="ru-RU" sz="4400" b="1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В) 1881 г</a:t>
            </a:r>
          </a:p>
          <a:p>
            <a:r>
              <a:rPr lang="ru-RU" sz="4400" b="1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Г) 1886 г.</a:t>
            </a:r>
          </a:p>
          <a:p>
            <a:endParaRPr lang="ru-RU" sz="44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400" b="1" dirty="0" smtClean="0">
              <a:solidFill>
                <a:srgbClr val="FFFF00"/>
              </a:solidFill>
              <a:latin typeface="Comic Sans MS" pitchFamily="66" charset="0"/>
              <a:cs typeface="Times New Roman" pitchFamily="18" charset="0"/>
            </a:endParaRPr>
          </a:p>
          <a:p>
            <a:endParaRPr lang="ru-RU" sz="6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5572140"/>
            <a:ext cx="18982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1881 г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91440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Д.В. Давыдов, А.Н. </a:t>
            </a:r>
            <a:r>
              <a:rPr lang="ru-RU" sz="4000" b="1" dirty="0" err="1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Сеславин</a:t>
            </a:r>
            <a:r>
              <a:rPr lang="ru-RU" sz="4000" b="1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, Василиса Кожина  были участниками войны:</a:t>
            </a:r>
          </a:p>
          <a:p>
            <a:r>
              <a:rPr lang="ru-RU" sz="4000" b="1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А)русско-турецкой 1787—1791 гг.</a:t>
            </a:r>
          </a:p>
          <a:p>
            <a:r>
              <a:rPr lang="ru-RU" sz="4000" b="1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Б) Крымской</a:t>
            </a:r>
          </a:p>
          <a:p>
            <a:r>
              <a:rPr lang="ru-RU" sz="4000" b="1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В) Отечественной</a:t>
            </a:r>
          </a:p>
          <a:p>
            <a:r>
              <a:rPr lang="ru-RU" sz="4000" b="1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Г) русско-турецкой 1877—1878 </a:t>
            </a:r>
            <a:r>
              <a:rPr lang="ru-RU" sz="4000" b="1" dirty="0" err="1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гг</a:t>
            </a:r>
            <a:endParaRPr lang="ru-RU" sz="4000" b="1" dirty="0" smtClean="0">
              <a:solidFill>
                <a:srgbClr val="FFFF00"/>
              </a:solidFill>
              <a:latin typeface="Comic Sans MS" pitchFamily="66" charset="0"/>
              <a:cs typeface="Times New Roman" pitchFamily="18" charset="0"/>
            </a:endParaRPr>
          </a:p>
          <a:p>
            <a:endParaRPr lang="ru-R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5643578"/>
            <a:ext cx="37625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Comic Sans MS" pitchFamily="66" charset="0"/>
              </a:rPr>
              <a:t>Отечественной </a:t>
            </a:r>
            <a:endParaRPr lang="ru-RU" sz="3600" b="1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14348" y="5000636"/>
            <a:ext cx="57150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Восстание декабристов на Сенатской площади. Петербург.1825 г. Николай 1.</a:t>
            </a:r>
            <a:endParaRPr lang="ru-RU" sz="32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410" name="Picture 2" descr="http://ts1.mm.bing.net/th?&amp;id=HN.607987410478107454&amp;w=300&amp;h=300&amp;c=0&amp;pid=1.9&amp;rs=0&amp;p=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5072066" cy="4643446"/>
          </a:xfrm>
          <a:prstGeom prst="rect">
            <a:avLst/>
          </a:prstGeom>
          <a:noFill/>
        </p:spPr>
      </p:pic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72066" y="0"/>
            <a:ext cx="4071934" cy="47148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 какими событиями связана эта картина? Назови место, дату,</a:t>
            </a:r>
            <a:br>
              <a:rPr lang="ru-RU" dirty="0" smtClean="0"/>
            </a:br>
            <a:r>
              <a:rPr lang="ru-RU" dirty="0" smtClean="0"/>
              <a:t>императора.</a:t>
            </a:r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80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5572140"/>
            <a:ext cx="71817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  <a:t> Милорадовича и Каховского </a:t>
            </a:r>
            <a:endParaRPr lang="ru-RU" sz="3600" b="1" dirty="0"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571744"/>
            <a:ext cx="8258204" cy="278608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  <a:t>События на Сенатской площади 14 декабря 1825 г. объединяют имена:</a:t>
            </a:r>
            <a:br>
              <a:rPr lang="ru-RU" sz="4000" b="1" dirty="0" smtClean="0"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  <a:t>А)Николая I и М.В. </a:t>
            </a:r>
            <a:r>
              <a:rPr lang="ru-RU" sz="4000" b="1" dirty="0" err="1" smtClean="0"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  <a:t>Буташевича-Петрашевского</a:t>
            </a:r>
            <a:r>
              <a:rPr lang="ru-RU" sz="4000" b="1" dirty="0" smtClean="0"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  <a:t>Б) М.А. Милорадовича и П.Г. Каховского</a:t>
            </a:r>
            <a:br>
              <a:rPr lang="ru-RU" sz="4000" b="1" dirty="0" smtClean="0"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  <a:t>В) Александра III и А.И. Ульянова</a:t>
            </a: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  <a:t/>
            </a:r>
            <a:br>
              <a:rPr lang="ru-RU" sz="4900" b="1" dirty="0" smtClean="0"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  <a:t/>
            </a:r>
            <a:br>
              <a:rPr lang="ru-RU" sz="4400" b="1" dirty="0" smtClean="0"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/>
            </a:r>
            <a:br>
              <a:rPr lang="ru-RU" sz="4400" b="1" dirty="0" smtClean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</a:br>
            <a:endParaRPr lang="ru-RU" sz="4400" b="1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714356"/>
            <a:ext cx="84296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5572140"/>
            <a:ext cx="15552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1881 г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28604"/>
            <a:ext cx="8686800" cy="714380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Прочтите отрывок из воспоминаний современника и укажите время событий, о которых идет речь.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0" y="928670"/>
            <a:ext cx="7358082" cy="4643470"/>
          </a:xfrm>
        </p:spPr>
        <p:txBody>
          <a:bodyPr>
            <a:no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Под карету, чтобы остановить ее, была брошена бомба. Несколько черкесов из конвоя были ранены. </a:t>
            </a:r>
            <a:r>
              <a:rPr lang="ru-RU" sz="20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Рысакова</a:t>
            </a:r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бросившего бомбу, тут же схватили. Несмотря на настойчивые убеждения кучера не выходить из кареты, Александр II все-таки вышел. Он чувствовал, что военное достоинство требует посмотреть на раненых черкесов и сказать им несколько слов... А когда он проходил затем совсем близко от другого молодого человека, </a:t>
            </a:r>
            <a:r>
              <a:rPr lang="ru-RU" sz="20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Гриневицкого</a:t>
            </a:r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тот бросил свою бомбу между обоими так, чтобы убить себя и царя...»</a:t>
            </a:r>
            <a:endParaRPr lang="ru-RU" sz="2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7215206" y="1071547"/>
            <a:ext cx="1928794" cy="3857652"/>
          </a:xfrm>
        </p:spPr>
        <p:txBody>
          <a:bodyPr>
            <a:normAutofit fontScale="70000" lnSpcReduction="20000"/>
          </a:bodyPr>
          <a:lstStyle/>
          <a:p>
            <a:endParaRPr lang="ru-RU" sz="28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600" b="1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1849 г.</a:t>
            </a:r>
          </a:p>
          <a:p>
            <a:pPr>
              <a:buNone/>
            </a:pPr>
            <a:r>
              <a:rPr lang="ru-RU" sz="4600" b="1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1866 г</a:t>
            </a:r>
          </a:p>
          <a:p>
            <a:pPr>
              <a:buNone/>
            </a:pPr>
            <a:r>
              <a:rPr lang="ru-RU" sz="4600" b="1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1881 г.</a:t>
            </a:r>
          </a:p>
          <a:p>
            <a:pPr>
              <a:buNone/>
            </a:pPr>
            <a:r>
              <a:rPr lang="ru-RU" sz="4600" b="1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1887 г.</a:t>
            </a:r>
          </a:p>
          <a:p>
            <a:pPr>
              <a:buNone/>
            </a:pPr>
            <a:endParaRPr lang="ru-RU" sz="28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57158" y="0"/>
            <a:ext cx="8786842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Теория «официальной народности» возникла в годы царствования:</a:t>
            </a:r>
          </a:p>
          <a:p>
            <a:r>
              <a:rPr lang="ru-RU" sz="4400" b="1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А) Александра I</a:t>
            </a:r>
          </a:p>
          <a:p>
            <a:r>
              <a:rPr lang="ru-RU" sz="4400" b="1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Б) Александра II</a:t>
            </a:r>
          </a:p>
          <a:p>
            <a:r>
              <a:rPr lang="ru-RU" sz="4400" b="1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В) Николая I</a:t>
            </a:r>
          </a:p>
          <a:p>
            <a:r>
              <a:rPr lang="ru-RU" sz="4400" b="1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Г) Александра III</a:t>
            </a:r>
          </a:p>
          <a:p>
            <a:endParaRPr lang="ru-RU" sz="4400" b="1" dirty="0" smtClean="0">
              <a:solidFill>
                <a:srgbClr val="FFFF00"/>
              </a:solidFill>
              <a:latin typeface="Comic Sans MS" pitchFamily="66" charset="0"/>
              <a:cs typeface="Times New Roman" pitchFamily="18" charset="0"/>
            </a:endParaRPr>
          </a:p>
          <a:p>
            <a:endParaRPr lang="ru-RU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5572141"/>
            <a:ext cx="4000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Николая 1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214290"/>
            <a:ext cx="8072494" cy="9957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ru-RU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9" y="4929198"/>
            <a:ext cx="57150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latin typeface="Comic Sans MS" pitchFamily="66" charset="0"/>
                <a:cs typeface="Times New Roman" pitchFamily="18" charset="0"/>
              </a:rPr>
              <a:t>А.А.Монферран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42852"/>
            <a:ext cx="9144000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Архитектором был:</a:t>
            </a:r>
          </a:p>
          <a:p>
            <a:pPr algn="ctr">
              <a:lnSpc>
                <a:spcPct val="150000"/>
              </a:lnSpc>
            </a:pPr>
            <a:r>
              <a:rPr lang="ru-RU" sz="4000" b="1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А) К.П. Брюллов</a:t>
            </a:r>
          </a:p>
          <a:p>
            <a:pPr algn="ctr">
              <a:lnSpc>
                <a:spcPct val="150000"/>
              </a:lnSpc>
            </a:pPr>
            <a:r>
              <a:rPr lang="ru-RU" sz="4000" b="1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Б) М.С Щепкин</a:t>
            </a:r>
          </a:p>
          <a:p>
            <a:pPr algn="ctr">
              <a:lnSpc>
                <a:spcPct val="150000"/>
              </a:lnSpc>
            </a:pPr>
            <a:r>
              <a:rPr lang="ru-RU" sz="4000" b="1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В) К.С Малевич</a:t>
            </a:r>
          </a:p>
          <a:p>
            <a:pPr algn="ctr">
              <a:lnSpc>
                <a:spcPct val="150000"/>
              </a:lnSpc>
            </a:pPr>
            <a:r>
              <a:rPr lang="ru-RU" sz="4000" b="1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Г) </a:t>
            </a:r>
            <a:r>
              <a:rPr lang="ru-RU" sz="4000" b="1" dirty="0" err="1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А.А.Монферран</a:t>
            </a:r>
            <a:endParaRPr lang="ru-RU" sz="4000" b="1" dirty="0" smtClean="0">
              <a:solidFill>
                <a:srgbClr val="FFFF00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4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4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80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5572140"/>
            <a:ext cx="52645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Александра 2, 1867 г</a:t>
            </a:r>
            <a:endParaRPr lang="ru-RU" sz="3600" b="1" dirty="0"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3797622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latin typeface="Comic Sans MS" pitchFamily="66" charset="0"/>
              </a:rPr>
              <a:t>Аляска была продана за 7,2 млн. долларов . В правление какого императора это </a:t>
            </a:r>
            <a:r>
              <a:rPr lang="ru-RU" sz="4400" b="1" dirty="0" err="1" smtClean="0">
                <a:solidFill>
                  <a:schemeClr val="bg1"/>
                </a:solidFill>
                <a:latin typeface="Comic Sans MS" pitchFamily="66" charset="0"/>
              </a:rPr>
              <a:t>произошло?</a:t>
            </a:r>
            <a:r>
              <a:rPr lang="ru-RU" sz="4400" b="1" dirty="0" err="1" smtClean="0">
                <a:latin typeface="Comic Sans MS" pitchFamily="66" charset="0"/>
              </a:rPr>
              <a:t>а</a:t>
            </a:r>
            <a:r>
              <a:rPr lang="ru-RU" sz="4400" b="1" dirty="0" smtClean="0">
                <a:latin typeface="Comic Sans MS" pitchFamily="66" charset="0"/>
              </a:rPr>
              <a:t> </a:t>
            </a:r>
            <a:endParaRPr lang="ru-RU" sz="4400" b="1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928794" y="642918"/>
            <a:ext cx="467788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5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Холодно</a:t>
            </a:r>
            <a:endParaRPr lang="ru-RU" sz="115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0" name="Рисунок 9" descr="Рисунок18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4678" y="2857496"/>
            <a:ext cx="2286016" cy="2863069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357554" y="857232"/>
            <a:ext cx="557216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FFFF00"/>
                </a:solidFill>
                <a:latin typeface="Comic Sans MS" pitchFamily="66" charset="0"/>
              </a:rPr>
              <a:t>До </a:t>
            </a:r>
          </a:p>
          <a:p>
            <a:pPr algn="ctr"/>
            <a:r>
              <a:rPr lang="ru-RU" sz="9600" b="1" dirty="0" smtClean="0">
                <a:solidFill>
                  <a:srgbClr val="FFFF00"/>
                </a:solidFill>
                <a:latin typeface="Comic Sans MS" pitchFamily="66" charset="0"/>
              </a:rPr>
              <a:t>новых</a:t>
            </a:r>
          </a:p>
          <a:p>
            <a:pPr algn="ctr"/>
            <a:r>
              <a:rPr lang="ru-RU" sz="9600" b="1" dirty="0" smtClean="0">
                <a:solidFill>
                  <a:srgbClr val="FFFF00"/>
                </a:solidFill>
                <a:latin typeface="Comic Sans MS" pitchFamily="66" charset="0"/>
              </a:rPr>
              <a:t>встреч</a:t>
            </a:r>
            <a:r>
              <a:rPr lang="ru-RU" sz="8000" b="1" dirty="0" smtClean="0">
                <a:solidFill>
                  <a:srgbClr val="FFFF00"/>
                </a:solidFill>
                <a:latin typeface="Comic Sans MS" pitchFamily="66" charset="0"/>
              </a:rPr>
              <a:t>!</a:t>
            </a:r>
            <a:endParaRPr lang="ru-RU" sz="8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1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1643050"/>
            <a:ext cx="3214710" cy="4275877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80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500042"/>
            <a:ext cx="671514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0" y="5786454"/>
            <a:ext cx="8143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Отмена Крепостного права, 1861г</a:t>
            </a:r>
            <a:endParaRPr lang="ru-RU" sz="3600" b="1" dirty="0"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119" y="0"/>
            <a:ext cx="7780266" cy="5119884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«Безусловная зависимость одного лица от другого в сфере гражданской есть всегда источник необузданного произвола и притеснений, с одной стороны, и раболепства, лжи и обмана- с другой…»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23" name="Текст 22"/>
          <p:cNvSpPr>
            <a:spLocks noGrp="1"/>
          </p:cNvSpPr>
          <p:nvPr>
            <p:ph type="body" idx="1"/>
          </p:nvPr>
        </p:nvSpPr>
        <p:spPr>
          <a:xfrm>
            <a:off x="2428860" y="4857760"/>
            <a:ext cx="5929354" cy="928694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О </a:t>
            </a:r>
            <a:r>
              <a:rPr lang="ru-RU" sz="3200" b="1" dirty="0" err="1" smtClean="0">
                <a:latin typeface="Arial Narrow" pitchFamily="34" charset="0"/>
              </a:rPr>
              <a:t>ка</a:t>
            </a:r>
            <a:r>
              <a:rPr lang="ru-RU" sz="3200" b="1" dirty="0" err="1" smtClean="0">
                <a:solidFill>
                  <a:schemeClr val="bg1"/>
                </a:solidFill>
                <a:latin typeface="Arial Narrow" pitchFamily="34" charset="0"/>
              </a:rPr>
              <a:t>О</a:t>
            </a:r>
            <a:r>
              <a:rPr lang="ru-RU" sz="3200" b="1" dirty="0" smtClean="0">
                <a:solidFill>
                  <a:schemeClr val="bg1"/>
                </a:solidFill>
                <a:latin typeface="Arial Narrow" pitchFamily="34" charset="0"/>
              </a:rPr>
              <a:t> каких событиях идет речь? Назови дату, отмены этих отношений.</a:t>
            </a:r>
            <a:endParaRPr lang="ru-RU" sz="3200" b="1" dirty="0">
              <a:latin typeface="Arial Narrow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57158" y="857232"/>
            <a:ext cx="814393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При каком царе впервые русские меры (верста, сажень, аршин, фут и т.д.) были определены в соответствующую систему? </a:t>
            </a:r>
            <a:endParaRPr lang="ru-RU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7158" y="5715016"/>
            <a:ext cx="31983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При Петре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I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" y="4786323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Александр2,Александр3,Николай2М.Х.Рейтерн,Н.Х.Бунге,</a:t>
            </a:r>
          </a:p>
          <a:p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Витте С.Ю. </a:t>
            </a:r>
            <a:endParaRPr lang="ru-RU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1266" name="Picture 2" descr="http://ts1.mm.bing.net/th?id=HN.607986435519874521&amp;pid=1.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1"/>
            <a:ext cx="3286116" cy="3857629"/>
          </a:xfrm>
          <a:prstGeom prst="rect">
            <a:avLst/>
          </a:prstGeom>
          <a:noFill/>
        </p:spPr>
      </p:pic>
      <p:sp>
        <p:nvSpPr>
          <p:cNvPr id="11268" name="AutoShape 4"/>
          <p:cNvSpPr>
            <a:spLocks noChangeAspect="1" noChangeArrowheads="1"/>
          </p:cNvSpPr>
          <p:nvPr/>
        </p:nvSpPr>
        <p:spPr bwMode="auto">
          <a:xfrm>
            <a:off x="444341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0" name="AutoShape 6"/>
          <p:cNvSpPr>
            <a:spLocks noChangeAspect="1" noChangeArrowheads="1"/>
          </p:cNvSpPr>
          <p:nvPr/>
        </p:nvSpPr>
        <p:spPr bwMode="auto">
          <a:xfrm>
            <a:off x="444341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2" name="AutoShape 8"/>
          <p:cNvSpPr>
            <a:spLocks noChangeAspect="1" noChangeArrowheads="1"/>
          </p:cNvSpPr>
          <p:nvPr/>
        </p:nvSpPr>
        <p:spPr bwMode="auto">
          <a:xfrm>
            <a:off x="444341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4" name="AutoShape 10"/>
          <p:cNvSpPr>
            <a:spLocks noChangeAspect="1" noChangeArrowheads="1"/>
          </p:cNvSpPr>
          <p:nvPr/>
        </p:nvSpPr>
        <p:spPr bwMode="auto">
          <a:xfrm>
            <a:off x="444341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6" name="AutoShape 12"/>
          <p:cNvSpPr>
            <a:spLocks noChangeAspect="1" noChangeArrowheads="1"/>
          </p:cNvSpPr>
          <p:nvPr/>
        </p:nvSpPr>
        <p:spPr bwMode="auto">
          <a:xfrm>
            <a:off x="444341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8" name="AutoShape 14"/>
          <p:cNvSpPr>
            <a:spLocks noChangeAspect="1" noChangeArrowheads="1"/>
          </p:cNvSpPr>
          <p:nvPr/>
        </p:nvSpPr>
        <p:spPr bwMode="auto">
          <a:xfrm>
            <a:off x="444341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80" name="Picture 16" descr="http://ts1.mm.bing.net/th?&amp;id=HN.608055455639211541&amp;w=300&amp;h=300&amp;c=0&amp;pid=1.9&amp;rs=0&amp;p=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14678" y="0"/>
            <a:ext cx="3000396" cy="3857628"/>
          </a:xfrm>
          <a:prstGeom prst="rect">
            <a:avLst/>
          </a:prstGeom>
          <a:noFill/>
        </p:spPr>
      </p:pic>
      <p:pic>
        <p:nvPicPr>
          <p:cNvPr id="11284" name="Picture 20" descr="http://ts1.mm.bing.net/th?&amp;id=HN.608010723557442700&amp;w=300&amp;h=300&amp;c=0&amp;pid=1.9&amp;rs=0&amp;p=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00760" y="0"/>
            <a:ext cx="3143240" cy="3857628"/>
          </a:xfrm>
          <a:prstGeom prst="rect">
            <a:avLst/>
          </a:prstGeom>
          <a:noFill/>
        </p:spPr>
      </p:pic>
      <p:sp>
        <p:nvSpPr>
          <p:cNvPr id="26" name="Заголовок 25"/>
          <p:cNvSpPr>
            <a:spLocks noGrp="1"/>
          </p:cNvSpPr>
          <p:nvPr>
            <p:ph type="title"/>
          </p:nvPr>
        </p:nvSpPr>
        <p:spPr>
          <a:xfrm>
            <a:off x="0" y="3857628"/>
            <a:ext cx="9144000" cy="1000132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Назови императоров и имена министров финансов в их правление.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928662" y="-571527"/>
            <a:ext cx="6286544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Дополни и дай объяснение схемы</a:t>
            </a:r>
            <a:endParaRPr lang="ru-RU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4429132"/>
            <a:ext cx="90011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Народничество. «Народная воля» и «Черный передел» (  тактика</a:t>
            </a:r>
            <a:r>
              <a:rPr lang="ru-RU" sz="32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террор</a:t>
            </a:r>
            <a:r>
              <a:rPr lang="ru-RU" sz="32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«хождение в народ»)</a:t>
            </a:r>
            <a:endParaRPr lang="ru-RU" sz="32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00232" y="1428736"/>
            <a:ext cx="4929222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bg1"/>
                </a:solidFill>
              </a:rPr>
              <a:t>«Земля и воля»</a:t>
            </a:r>
            <a:endParaRPr lang="ru-RU" sz="4000" dirty="0">
              <a:solidFill>
                <a:schemeClr val="bg1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rot="16200000" flipH="1">
            <a:off x="5322099" y="2821777"/>
            <a:ext cx="571504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5400000">
            <a:off x="3107521" y="2821777"/>
            <a:ext cx="571504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1857356" y="3286124"/>
            <a:ext cx="214314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929190" y="3286124"/>
            <a:ext cx="228601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хничес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2427</TotalTime>
  <Words>1474</Words>
  <Application>Microsoft Office PowerPoint</Application>
  <PresentationFormat>Экран (4:3)</PresentationFormat>
  <Paragraphs>246</Paragraphs>
  <Slides>56</Slides>
  <Notes>55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56</vt:i4>
      </vt:variant>
    </vt:vector>
  </HeadingPairs>
  <TitlesOfParts>
    <vt:vector size="57" baseType="lpstr">
      <vt:lpstr>Техническая</vt:lpstr>
      <vt:lpstr>Морской  бой</vt:lpstr>
      <vt:lpstr>Слайд 2</vt:lpstr>
      <vt:lpstr>Слайд 3</vt:lpstr>
      <vt:lpstr>Слайд 4</vt:lpstr>
      <vt:lpstr>С какими событиями связана эта картина? Назови место, дату, императора.</vt:lpstr>
      <vt:lpstr>«Безусловная зависимость одного лица от другого в сфере гражданской есть всегда источник необузданного произвола и притеснений, с одной стороны, и раболепства, лжи и обмана- с другой…»</vt:lpstr>
      <vt:lpstr>Слайд 7</vt:lpstr>
      <vt:lpstr>Назови императоров и имена министров финансов в их правление.</vt:lpstr>
      <vt:lpstr>Слайд 9</vt:lpstr>
      <vt:lpstr>Весной  и летом 1700 года Петр1 часто повторял: «Скорей бы закончить и скорей бы начать» Что закончить и что начать? </vt:lpstr>
      <vt:lpstr>Слайд 11</vt:lpstr>
      <vt:lpstr>Слайд 12</vt:lpstr>
      <vt:lpstr>В.А.Корнилов,П.С.Нахимов,В.И.Истомин, Э.И.Тотлебен. С какими событиями связаны эти имена? Назовите временные рамки.</vt:lpstr>
      <vt:lpstr>С.С.Уваров в 1830-х годах посоветовал строить учебный процесс на основе теории официальной народности. Сформулируй основные идеи этой теории.</vt:lpstr>
      <vt:lpstr>Слайд 15</vt:lpstr>
      <vt:lpstr>На Красной площади в 1818 г был установлен памятник. Кому? Кто скульптор? С какими событиями связаны имена изображенных?</vt:lpstr>
      <vt:lpstr>Слайд 17</vt:lpstr>
      <vt:lpstr>Эта война закончилась подписанием Сан-Стефанского договора. Назови дату, название войны. Остался ли этот договор в действии?</vt:lpstr>
      <vt:lpstr> Установи соответствие </vt:lpstr>
      <vt:lpstr>Какое слово отсутствовало в лексиконе А.В.Суворова? Он так и говорил: «В моем лексиконе этого слова нет»</vt:lpstr>
      <vt:lpstr>Слайд 21</vt:lpstr>
      <vt:lpstr>В 1891 в России принято решение о строительстве Великого сибирского пути. Как назвали эту дорогу и какие города она соединила?</vt:lpstr>
      <vt:lpstr>Слайд 23</vt:lpstr>
      <vt:lpstr>Кому и кем был вручен орден Андрея Первозванного за работу «Свод законов Российской империи»</vt:lpstr>
      <vt:lpstr>Слайд 25</vt:lpstr>
      <vt:lpstr>Назови функцию Третьего отделения. Кто возглавил его при императоре Николае 1.</vt:lpstr>
      <vt:lpstr>Слайд 27</vt:lpstr>
      <vt:lpstr>Слайд 28</vt:lpstr>
      <vt:lpstr>Слайд 29</vt:lpstr>
      <vt:lpstr>Когда в России появился суд присяжных?</vt:lpstr>
      <vt:lpstr>Слайд 31</vt:lpstr>
      <vt:lpstr>Слайд 32</vt:lpstr>
      <vt:lpstr>Слайд 33</vt:lpstr>
      <vt:lpstr>При каких обстоятельствах и в каком году Александр 1 вступил на престол?</vt:lpstr>
      <vt:lpstr>Слайд 35</vt:lpstr>
      <vt:lpstr>Слайд 36</vt:lpstr>
      <vt:lpstr>Слайд 37</vt:lpstr>
      <vt:lpstr>Из перечисленных ниже лиц историком был: а) Г.Р.Державин б) Н.М.Муравьев в) Н.М.Карамзин г) П.И.Пестель</vt:lpstr>
      <vt:lpstr>Слайд 39</vt:lpstr>
      <vt:lpstr>Когда был совершен последний дворцовый переворот в России? А) 1801 г.  Б) 1855 г.  В) 1855 г  Г) 1881 г.    </vt:lpstr>
      <vt:lpstr>Слайд 41</vt:lpstr>
      <vt:lpstr>Работа Венского конгресса по политическому устройству Европы после Наполеоновских войн началась:  а) 1817г б) 1814г в) 1820г г) 1821г</vt:lpstr>
      <vt:lpstr>Слайд 43</vt:lpstr>
      <vt:lpstr>Слайд 44</vt:lpstr>
      <vt:lpstr>Кто из перечисленных ниже лиц был актером: А) В.А.Тропинин б) А.Н.Воронихин в) М.С.Щепкин г) А.А.Алябьев  </vt:lpstr>
      <vt:lpstr>Синопское сражение произошло: а) 1853г. Б) 1856г.  В) 1876г. Г) 1905г.</vt:lpstr>
      <vt:lpstr>Слайд 47</vt:lpstr>
      <vt:lpstr>Слайд 48</vt:lpstr>
      <vt:lpstr>Слайд 49</vt:lpstr>
      <vt:lpstr>События на Сенатской площади 14 декабря 1825 г. объединяют имена: А)Николая I и М.В. Буташевича-Петрашевского Б) М.А. Милорадовича и П.Г. Каховского В) Александра III и А.И. Ульянова    </vt:lpstr>
      <vt:lpstr>Прочтите отрывок из воспоминаний современника и укажите время событий, о которых идет речь. </vt:lpstr>
      <vt:lpstr>Слайд 52</vt:lpstr>
      <vt:lpstr>Слайд 53</vt:lpstr>
      <vt:lpstr>Аляска была продана за 7,2 млн. долларов . В правление какого императора это произошло?а </vt:lpstr>
      <vt:lpstr>Слайд 55</vt:lpstr>
      <vt:lpstr>Слайд 56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Денис</dc:creator>
  <cp:lastModifiedBy>dns</cp:lastModifiedBy>
  <cp:revision>224</cp:revision>
  <dcterms:created xsi:type="dcterms:W3CDTF">2009-02-06T07:30:11Z</dcterms:created>
  <dcterms:modified xsi:type="dcterms:W3CDTF">2018-03-09T04:17:22Z</dcterms:modified>
</cp:coreProperties>
</file>