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1" r:id="rId1"/>
  </p:sldMasterIdLst>
  <p:sldIdLst>
    <p:sldId id="258" r:id="rId2"/>
    <p:sldId id="257" r:id="rId3"/>
    <p:sldId id="259" r:id="rId4"/>
    <p:sldId id="260" r:id="rId5"/>
    <p:sldId id="263" r:id="rId6"/>
    <p:sldId id="261" r:id="rId7"/>
    <p:sldId id="262" r:id="rId8"/>
    <p:sldId id="275" r:id="rId9"/>
    <p:sldId id="264" r:id="rId10"/>
    <p:sldId id="265" r:id="rId11"/>
    <p:sldId id="266" r:id="rId12"/>
    <p:sldId id="267" r:id="rId13"/>
    <p:sldId id="268" r:id="rId14"/>
    <p:sldId id="270" r:id="rId15"/>
    <p:sldId id="276" r:id="rId16"/>
    <p:sldId id="271" r:id="rId17"/>
    <p:sldId id="272" r:id="rId18"/>
    <p:sldId id="269" r:id="rId19"/>
    <p:sldId id="277" r:id="rId20"/>
    <p:sldId id="273" r:id="rId21"/>
    <p:sldId id="274" r:id="rId2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106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2095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3833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31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7527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0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553" y="521106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1060"/>
            <a:ext cx="2112264" cy="228600"/>
          </a:xfrm>
        </p:spPr>
        <p:txBody>
          <a:bodyPr/>
          <a:lstStyle/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0599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2703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0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17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083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45529" y="237744"/>
            <a:ext cx="8531352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3677" y="6223002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599421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65035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4320" y="6307672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1A29442-A952-4F4E-BB1F-1EB09169BCD0}" type="datetimeFigureOut">
              <a:rPr lang="ru-RU" smtClean="0"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307672"/>
            <a:ext cx="52120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69880" y="6307672"/>
            <a:ext cx="146304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65A0342-8B3E-4266-B319-7E6AF0F33E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756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000" b="1" dirty="0" smtClean="0">
                <a:latin typeface="AcademyACTT" pitchFamily="2" charset="0"/>
              </a:rPr>
              <a:t>ИГРА  </a:t>
            </a:r>
          </a:p>
          <a:p>
            <a:pPr algn="ctr"/>
            <a:r>
              <a:rPr lang="ru-RU" sz="8000" b="1" dirty="0" smtClean="0">
                <a:latin typeface="AcademyACTT" pitchFamily="2" charset="0"/>
              </a:rPr>
              <a:t>«УМНИКИ И УМНИЦЫ»</a:t>
            </a:r>
            <a:endParaRPr lang="ru-RU" sz="8000" b="1" dirty="0">
              <a:latin typeface="AcademyAC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2998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AcademyACTT" pitchFamily="2" charset="0"/>
              </a:rPr>
              <a:t>3. «СЛОВА - ЗМЕЙКИ»</a:t>
            </a:r>
            <a:endParaRPr lang="ru-RU" sz="5400" b="1" dirty="0">
              <a:latin typeface="AcademyACTT" pitchFamily="2" charset="0"/>
            </a:endParaRPr>
          </a:p>
          <a:p>
            <a:r>
              <a:rPr lang="ru-RU" sz="4800" dirty="0"/>
              <a:t>Э</a:t>
            </a:r>
            <a:r>
              <a:rPr lang="ru-RU" sz="4800" dirty="0" smtClean="0"/>
              <a:t>то задание выполняется: </a:t>
            </a:r>
          </a:p>
          <a:p>
            <a:pPr algn="ctr"/>
            <a:r>
              <a:rPr lang="ru-RU" sz="4800" dirty="0" smtClean="0"/>
              <a:t>кто быстрее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610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5400" b="1" dirty="0" smtClean="0">
                <a:latin typeface="AcademyACTT" pitchFamily="2" charset="0"/>
              </a:rPr>
              <a:t>3. «СЛОВА - ЗМЕЙКИ»</a:t>
            </a:r>
            <a:endParaRPr lang="ru-RU" sz="5400" b="1" dirty="0">
              <a:latin typeface="AcademyACTT" pitchFamily="2" charset="0"/>
            </a:endParaRPr>
          </a:p>
          <a:p>
            <a:r>
              <a:rPr lang="ru-RU" sz="4800" dirty="0"/>
              <a:t>Каждая команда по очереди называет имя существительное в И. п., ед. ч., начинающееся с последней буквы слова, сказанного предыдущей командой. </a:t>
            </a:r>
          </a:p>
          <a:p>
            <a:r>
              <a:rPr lang="ru-RU" sz="6200" b="1" dirty="0"/>
              <a:t>Например: </a:t>
            </a:r>
          </a:p>
          <a:p>
            <a:r>
              <a:rPr lang="ru-RU" sz="6200" b="1" dirty="0"/>
              <a:t>ком-мак-колба-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09591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5400" b="1" dirty="0" smtClean="0">
                <a:latin typeface="AcademyACTT" pitchFamily="2" charset="0"/>
              </a:rPr>
              <a:t>3. «СЛОВА - ЗМЕЙКИ»</a:t>
            </a:r>
            <a:endParaRPr lang="ru-RU" sz="5400" b="1" dirty="0">
              <a:latin typeface="AcademyACTT" pitchFamily="2" charset="0"/>
            </a:endParaRPr>
          </a:p>
          <a:p>
            <a:pPr algn="ctr"/>
            <a:r>
              <a:rPr lang="ru-RU" sz="7100" b="1" dirty="0">
                <a:latin typeface="a_AvanteTitulGr" panose="020B0902020202020204" pitchFamily="34" charset="-52"/>
              </a:rPr>
              <a:t>ЯЗЫК</a:t>
            </a:r>
            <a:endParaRPr lang="ru-RU" sz="7100" dirty="0">
              <a:latin typeface="a_AvanteTitulGr" panose="020B0902020202020204" pitchFamily="34" charset="-52"/>
            </a:endParaRPr>
          </a:p>
          <a:p>
            <a:r>
              <a:rPr lang="ru-RU" sz="4800" dirty="0"/>
              <a:t> </a:t>
            </a:r>
          </a:p>
          <a:p>
            <a:r>
              <a:rPr lang="ru-RU" sz="4800" dirty="0"/>
              <a:t>Каждая команда должна назвать по 5 слов. Начинаем с команды, набравшей наименьшее количество очков.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18318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5400" b="1" dirty="0" smtClean="0">
                <a:latin typeface="AcademyACTT" pitchFamily="2" charset="0"/>
              </a:rPr>
              <a:t>4. «СОБЕРИ </a:t>
            </a:r>
            <a:r>
              <a:rPr lang="ru-RU" sz="5400" b="1" dirty="0">
                <a:latin typeface="AcademyACTT" pitchFamily="2" charset="0"/>
              </a:rPr>
              <a:t>СЛОВА</a:t>
            </a:r>
            <a:r>
              <a:rPr lang="ru-RU" sz="5400" b="1" dirty="0" smtClean="0">
                <a:latin typeface="AcademyACTT" pitchFamily="2" charset="0"/>
              </a:rPr>
              <a:t>»</a:t>
            </a:r>
            <a:endParaRPr lang="en-US" sz="5400" b="1" dirty="0" smtClean="0">
              <a:latin typeface="AcademyACTT" pitchFamily="2" charset="0"/>
            </a:endParaRPr>
          </a:p>
          <a:p>
            <a:pPr lvl="0"/>
            <a:endParaRPr lang="ru-RU" sz="5400" dirty="0">
              <a:latin typeface="AcademyACTT" pitchFamily="2" charset="0"/>
            </a:endParaRPr>
          </a:p>
          <a:p>
            <a:r>
              <a:rPr lang="ru-RU" sz="5400" dirty="0"/>
              <a:t>Соберите слова, которые спрятались в других словах.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347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ru-RU" sz="5400" b="1" dirty="0" smtClean="0">
                <a:latin typeface="AcademyACTT" pitchFamily="2" charset="0"/>
              </a:rPr>
              <a:t>4. «СОБЕРИ </a:t>
            </a:r>
            <a:r>
              <a:rPr lang="ru-RU" sz="5400" b="1" dirty="0">
                <a:latin typeface="AcademyACTT" pitchFamily="2" charset="0"/>
              </a:rPr>
              <a:t>СЛОВА</a:t>
            </a:r>
            <a:r>
              <a:rPr lang="ru-RU" sz="5400" b="1" dirty="0" smtClean="0">
                <a:latin typeface="AcademyACTT" pitchFamily="2" charset="0"/>
              </a:rPr>
              <a:t>»</a:t>
            </a:r>
            <a:endParaRPr lang="en-US" sz="5400" b="1" dirty="0" smtClean="0">
              <a:latin typeface="AcademyACTT" pitchFamily="2" charset="0"/>
            </a:endParaRPr>
          </a:p>
          <a:p>
            <a:pPr lvl="0"/>
            <a:endParaRPr lang="ru-RU" sz="5400" dirty="0">
              <a:latin typeface="AcademyACTT" pitchFamily="2" charset="0"/>
            </a:endParaRPr>
          </a:p>
          <a:p>
            <a:r>
              <a:rPr lang="ru-RU" sz="5400" dirty="0"/>
              <a:t>ЭТО ЗАДАНИЕ ВЫПОЛНЫЕТСЯ НА ВРЕМЯ: КТО БЫСТРЕЕ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47760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182880" lvl="0" indent="-182880" algn="ctr">
              <a:lnSpc>
                <a:spcPct val="100000"/>
              </a:lnSpc>
              <a:spcBef>
                <a:spcPts val="900"/>
              </a:spcBef>
            </a:pPr>
            <a:r>
              <a:rPr lang="ru-RU" sz="5000" b="1" dirty="0">
                <a:solidFill>
                  <a:prstClr val="black"/>
                </a:solidFill>
                <a:latin typeface="AcademyACTT" pitchFamily="2" charset="0"/>
              </a:rPr>
              <a:t>4. «СОБЕРИ СЛОВА»</a:t>
            </a:r>
            <a:r>
              <a:rPr lang="en-US" sz="5000" b="1" dirty="0">
                <a:solidFill>
                  <a:prstClr val="black"/>
                </a:solidFill>
                <a:latin typeface="AcademyACTT" pitchFamily="2" charset="0"/>
              </a:rPr>
              <a:t/>
            </a:r>
            <a:br>
              <a:rPr lang="en-US" sz="5000" b="1" dirty="0">
                <a:solidFill>
                  <a:prstClr val="black"/>
                </a:solidFill>
                <a:latin typeface="AcademyACTT" pitchFamily="2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1) Приставка в слове ПОДБЕЖАЛ, а корень в слове СНЕЖИНКА, суффикс –ЛЕСНИК, ОКОНЧАНИЕ – УЧЕНИКИ </a:t>
            </a:r>
          </a:p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2) Корень в слове – МОЛОДОЙ, суффикс – ПАЛЬЦЫ, окончание – ТРАВЫ </a:t>
            </a:r>
          </a:p>
          <a:p>
            <a:r>
              <a:rPr lang="ru-RU" sz="3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3) Приставка в слове ЗАХОД, корень - ОБЪЯВЛЯТЬСЯ, суффикс – ПОВЕДЕНИЕ, окончание – ПОЛОТЕНЦЕ 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466305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/>
            <a:r>
              <a:rPr lang="en-US" sz="5400" b="1" dirty="0" smtClean="0">
                <a:latin typeface="AcademyACTT" pitchFamily="2" charset="0"/>
              </a:rPr>
              <a:t>5</a:t>
            </a:r>
            <a:r>
              <a:rPr lang="ru-RU" sz="5400" b="1" dirty="0" smtClean="0">
                <a:latin typeface="AcademyACTT" pitchFamily="2" charset="0"/>
              </a:rPr>
              <a:t>. «ЯБЛОНЬКА</a:t>
            </a:r>
            <a:r>
              <a:rPr lang="ru-RU" sz="5400" b="1" dirty="0">
                <a:latin typeface="AcademyACTT" pitchFamily="2" charset="0"/>
              </a:rPr>
              <a:t>»</a:t>
            </a:r>
            <a:endParaRPr lang="ru-RU" sz="5400" dirty="0">
              <a:latin typeface="AcademyACTT" pitchFamily="2" charset="0"/>
            </a:endParaRPr>
          </a:p>
          <a:p>
            <a:r>
              <a:rPr lang="ru-RU" sz="5400" b="1" dirty="0">
                <a:latin typeface="AcademyACTT" pitchFamily="2" charset="0"/>
              </a:rPr>
              <a:t>У киргизской яблони самые длинные корни. Они достигают 30 м в длину.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34006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 algn="ctr"/>
            <a:r>
              <a:rPr lang="en-US" sz="5400" b="1" dirty="0" smtClean="0">
                <a:latin typeface="AcademyACTT" pitchFamily="2" charset="0"/>
              </a:rPr>
              <a:t>5</a:t>
            </a:r>
            <a:r>
              <a:rPr lang="ru-RU" sz="5400" b="1" dirty="0" smtClean="0">
                <a:latin typeface="AcademyACTT" pitchFamily="2" charset="0"/>
              </a:rPr>
              <a:t>. «ЯБЛОНЬКА</a:t>
            </a:r>
            <a:r>
              <a:rPr lang="ru-RU" sz="5400" b="1" dirty="0">
                <a:latin typeface="AcademyACTT" pitchFamily="2" charset="0"/>
              </a:rPr>
              <a:t>»</a:t>
            </a:r>
            <a:endParaRPr lang="ru-RU" sz="5400" dirty="0">
              <a:latin typeface="AcademyACTT" pitchFamily="2" charset="0"/>
            </a:endParaRPr>
          </a:p>
          <a:p>
            <a:r>
              <a:rPr lang="ru-RU" sz="5400" b="1" dirty="0">
                <a:latin typeface="AcademyACTT" pitchFamily="2" charset="0"/>
              </a:rPr>
              <a:t>Ваше задание: написать как можно больше однокоренных слов к слову </a:t>
            </a:r>
            <a:endParaRPr lang="ru-RU" sz="5400" b="1" dirty="0" smtClean="0">
              <a:latin typeface="AcademyACTT" pitchFamily="2" charset="0"/>
            </a:endParaRPr>
          </a:p>
          <a:p>
            <a:pPr algn="ctr"/>
            <a:r>
              <a:rPr lang="ru-RU" sz="5400" b="1" dirty="0" smtClean="0">
                <a:latin typeface="AcademyACTT" pitchFamily="2" charset="0"/>
              </a:rPr>
              <a:t>«</a:t>
            </a:r>
            <a:r>
              <a:rPr lang="ru-RU" sz="5400" b="1" dirty="0">
                <a:latin typeface="AcademyACTT" pitchFamily="2" charset="0"/>
              </a:rPr>
              <a:t>ГОВОР»</a:t>
            </a:r>
            <a:endParaRPr lang="ru-RU" sz="5400" dirty="0">
              <a:latin typeface="AcademyAC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5013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ru-RU" sz="5400" b="1" dirty="0" smtClean="0">
                <a:latin typeface="AcademyACTT" pitchFamily="2" charset="0"/>
              </a:rPr>
              <a:t>6. «Составьте предложение»</a:t>
            </a:r>
            <a:endParaRPr lang="ru-RU" sz="5400" dirty="0">
              <a:latin typeface="AcademyACTT" pitchFamily="2" charset="0"/>
            </a:endParaRPr>
          </a:p>
          <a:p>
            <a:r>
              <a:rPr lang="ru-RU" sz="5400" b="1" dirty="0"/>
              <a:t>Составьте предложение, выполнив предварительные действия. Слова можно </a:t>
            </a:r>
            <a:r>
              <a:rPr lang="ru-RU" sz="5400" b="1" dirty="0" smtClean="0"/>
              <a:t>склонять.</a:t>
            </a:r>
            <a:endParaRPr lang="ru-RU" sz="5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86806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cademyACTT" pitchFamily="2" charset="0"/>
              </a:rPr>
              <a:t>6. «Составьте предложение»</a:t>
            </a:r>
            <a:r>
              <a:rPr lang="ru-RU" dirty="0">
                <a:latin typeface="AcademyACTT" pitchFamily="2" charset="0"/>
              </a:rPr>
              <a:t/>
            </a:r>
            <a:br>
              <a:rPr lang="ru-RU" dirty="0">
                <a:latin typeface="AcademyACTT" pitchFamily="2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485282"/>
            <a:ext cx="10058400" cy="5051442"/>
          </a:xfrm>
        </p:spPr>
        <p:txBody>
          <a:bodyPr>
            <a:normAutofit fontScale="47500" lnSpcReduction="20000"/>
          </a:bodyPr>
          <a:lstStyle/>
          <a:p>
            <a:r>
              <a:rPr lang="ru-RU" sz="5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предложение, выполнив предварительные действия. Слова можно склонять:</a:t>
            </a:r>
            <a:endParaRPr lang="ru-RU" sz="5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     Из предложения «Стеной стоят желтые колосья пшеницы» возьмите определение.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    Прибавьте подлежащее из предложения «Листья падают».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    Из предложения «Пушкин очень любил осень» возьмите дополнение.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     Добавьте обстоятельство из предложения «Осень щедро одаривает леса краской».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     Добавьте сказуемое из предложения «Весна выстлала на лугу разноцветный ковер».</a:t>
            </a:r>
          </a:p>
          <a:p>
            <a:r>
              <a:rPr lang="ru-RU" sz="5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     Из предложения «Куда ведете нас, дороги?» возьмите существительное, которое является обращением.</a:t>
            </a:r>
          </a:p>
          <a:p>
            <a:r>
              <a:rPr lang="ru-RU" sz="2400" b="1" dirty="0">
                <a:latin typeface="Time Roman" pitchFamily="2" charset="0"/>
              </a:rPr>
              <a:t> </a:t>
            </a:r>
            <a:endParaRPr lang="ru-RU" sz="2400" dirty="0">
              <a:latin typeface="Time Roman" pitchFamily="2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2592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797" y="574926"/>
            <a:ext cx="10734676" cy="5685791"/>
          </a:xfrm>
        </p:spPr>
      </p:pic>
    </p:spTree>
    <p:extLst>
      <p:ext uri="{BB962C8B-B14F-4D97-AF65-F5344CB8AC3E}">
        <p14:creationId xmlns:p14="http://schemas.microsoft.com/office/powerpoint/2010/main" val="35658981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29730" y="391297"/>
            <a:ext cx="10058400" cy="13716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cademyACTT" pitchFamily="2" charset="0"/>
              </a:rPr>
              <a:t>НЕДЕЛЯ РУССКОГО </a:t>
            </a:r>
            <a:r>
              <a:rPr lang="ru-RU" b="1" dirty="0" smtClean="0">
                <a:latin typeface="AcademyACTT" pitchFamily="2" charset="0"/>
              </a:rPr>
              <a:t>ЯЗЫКА</a:t>
            </a:r>
            <a:r>
              <a:rPr lang="en-US" b="1" dirty="0" smtClean="0">
                <a:latin typeface="AcademyACTT" pitchFamily="2" charset="0"/>
              </a:rPr>
              <a:t/>
            </a:r>
            <a:br>
              <a:rPr lang="en-US" b="1" dirty="0" smtClean="0">
                <a:latin typeface="AcademyACTT" pitchFamily="2" charset="0"/>
              </a:rPr>
            </a:br>
            <a:r>
              <a:rPr lang="ru-RU" b="1" dirty="0" smtClean="0">
                <a:latin typeface="AcademyACTT" pitchFamily="2" charset="0"/>
              </a:rPr>
              <a:t>различай части речи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16" y="1762897"/>
            <a:ext cx="9687698" cy="4803957"/>
          </a:xfrm>
        </p:spPr>
      </p:pic>
    </p:spTree>
    <p:extLst>
      <p:ext uri="{BB962C8B-B14F-4D97-AF65-F5344CB8AC3E}">
        <p14:creationId xmlns:p14="http://schemas.microsoft.com/office/powerpoint/2010/main" val="16938584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AcademyACTT" pitchFamily="2" charset="0"/>
              </a:rPr>
              <a:t>НЕДЕЛЯ РУССКОГО ЯЗЫКА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589" y="1680518"/>
            <a:ext cx="8649729" cy="4926227"/>
          </a:xfrm>
        </p:spPr>
      </p:pic>
    </p:spTree>
    <p:extLst>
      <p:ext uri="{BB962C8B-B14F-4D97-AF65-F5344CB8AC3E}">
        <p14:creationId xmlns:p14="http://schemas.microsoft.com/office/powerpoint/2010/main" val="10593419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5400" b="1" dirty="0" smtClean="0">
                <a:latin typeface="AcademyACTT" pitchFamily="2" charset="0"/>
              </a:rPr>
              <a:t>1конкурс </a:t>
            </a:r>
            <a:r>
              <a:rPr lang="ru-RU" sz="5400" b="1" dirty="0" smtClean="0">
                <a:latin typeface="AcademyACTT" pitchFamily="2" charset="0"/>
              </a:rPr>
              <a:t>«ЭРУДИТ»</a:t>
            </a:r>
          </a:p>
          <a:p>
            <a:r>
              <a:rPr lang="ru-RU" sz="4000" dirty="0" smtClean="0"/>
              <a:t>Дано слово, из него необходимо составить другие слова – имена существительные в </a:t>
            </a:r>
            <a:r>
              <a:rPr lang="ru-RU" sz="4000" dirty="0" err="1" smtClean="0"/>
              <a:t>И.п</a:t>
            </a:r>
            <a:r>
              <a:rPr lang="ru-RU" sz="4000" dirty="0" smtClean="0"/>
              <a:t>., </a:t>
            </a:r>
            <a:r>
              <a:rPr lang="ru-RU" sz="4000" dirty="0" err="1" smtClean="0"/>
              <a:t>ед.ч</a:t>
            </a:r>
            <a:r>
              <a:rPr lang="ru-RU" sz="4000" dirty="0" smtClean="0"/>
              <a:t>.</a:t>
            </a:r>
          </a:p>
          <a:p>
            <a:endParaRPr lang="ru-RU" dirty="0"/>
          </a:p>
          <a:p>
            <a:r>
              <a:rPr lang="ru-RU" sz="4800" b="1" i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Например:</a:t>
            </a:r>
            <a:r>
              <a:rPr lang="ru-RU" sz="48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пароход – пар, ход, дар и другие</a:t>
            </a:r>
            <a:endParaRPr lang="ru-RU" sz="4800" b="1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91228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AcademyACTT" pitchFamily="2" charset="0"/>
              </a:rPr>
              <a:t>1конкурс </a:t>
            </a:r>
            <a:r>
              <a:rPr lang="ru-RU" sz="5400" b="1" dirty="0" smtClean="0">
                <a:latin typeface="AcademyACTT" pitchFamily="2" charset="0"/>
              </a:rPr>
              <a:t>«ЭРУДИТ»</a:t>
            </a:r>
          </a:p>
          <a:p>
            <a:r>
              <a:rPr lang="ru-RU" sz="5400" b="1" dirty="0" smtClean="0">
                <a:latin typeface="AcademyACTT" pitchFamily="2" charset="0"/>
              </a:rPr>
              <a:t>На это задание вам дано 3 мин.</a:t>
            </a:r>
          </a:p>
          <a:p>
            <a:pPr algn="ctr"/>
            <a:r>
              <a:rPr lang="ru-RU" sz="5400" b="1" dirty="0" smtClean="0">
                <a:latin typeface="AcademyACTT" pitchFamily="2" charset="0"/>
              </a:rPr>
              <a:t>ЛЕКСИКОЛОГИЯ</a:t>
            </a:r>
          </a:p>
        </p:txBody>
      </p:sp>
    </p:spTree>
    <p:extLst>
      <p:ext uri="{BB962C8B-B14F-4D97-AF65-F5344CB8AC3E}">
        <p14:creationId xmlns:p14="http://schemas.microsoft.com/office/powerpoint/2010/main" val="1896380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5400" b="1" dirty="0" smtClean="0">
                <a:latin typeface="AcademyACTT" pitchFamily="2" charset="0"/>
              </a:rPr>
              <a:t>1. «ЭРУДИТ»</a:t>
            </a:r>
            <a:endParaRPr lang="ru-RU" sz="5400" b="1" dirty="0">
              <a:latin typeface="AcademyACTT" pitchFamily="2" charset="0"/>
            </a:endParaRPr>
          </a:p>
          <a:p>
            <a:r>
              <a:rPr lang="ru-RU" sz="5400" b="1" dirty="0" smtClean="0">
                <a:latin typeface="AcademyACTT" pitchFamily="2" charset="0"/>
              </a:rPr>
              <a:t>Возможные слова: КОЛОС, ГОЛОС, КЛОК, ЯК, СИГ, КОЛ, СОК, КЕГЛЯ, КЕКС, ЛИК, ГОЛ, ЛИС, СИЛОК, ЛЕС, СЕЛО, ИЛ, ЯСЛИ</a:t>
            </a:r>
          </a:p>
        </p:txBody>
      </p:sp>
    </p:spTree>
    <p:extLst>
      <p:ext uri="{BB962C8B-B14F-4D97-AF65-F5344CB8AC3E}">
        <p14:creationId xmlns:p14="http://schemas.microsoft.com/office/powerpoint/2010/main" val="1951040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AcademyACTT" pitchFamily="2" charset="0"/>
              </a:rPr>
              <a:t>2 конкурс </a:t>
            </a:r>
            <a:r>
              <a:rPr lang="ru-RU" sz="5400" b="1" dirty="0" smtClean="0">
                <a:latin typeface="AcademyACTT" pitchFamily="2" charset="0"/>
              </a:rPr>
              <a:t>«ПРОЧИТАЙ-КА»</a:t>
            </a:r>
          </a:p>
          <a:p>
            <a:r>
              <a:rPr lang="ru-RU" sz="4000" dirty="0" smtClean="0"/>
              <a:t>Прочитайте слова, найдите лишнее</a:t>
            </a:r>
          </a:p>
          <a:p>
            <a:endParaRPr lang="ru-RU" dirty="0"/>
          </a:p>
          <a:p>
            <a:r>
              <a:rPr lang="ru-RU" sz="4800" b="1" i="1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Например:</a:t>
            </a:r>
            <a:r>
              <a:rPr lang="ru-RU" sz="48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ru-RU" sz="4800" b="1" i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риктавар</a:t>
            </a:r>
            <a:r>
              <a:rPr lang="ru-RU" sz="48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квартира</a:t>
            </a:r>
            <a:endParaRPr lang="ru-RU" sz="4800" b="1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2534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latin typeface="AcademyACTT" pitchFamily="2" charset="0"/>
              </a:rPr>
              <a:t>2. «ПРОЧИТАЙ-КА»</a:t>
            </a:r>
          </a:p>
          <a:p>
            <a:r>
              <a:rPr lang="ru-RU" sz="4800" dirty="0"/>
              <a:t>Э</a:t>
            </a:r>
            <a:r>
              <a:rPr lang="ru-RU" sz="4800" dirty="0" smtClean="0"/>
              <a:t>то задание выполняется: </a:t>
            </a:r>
          </a:p>
          <a:p>
            <a:pPr algn="ctr"/>
            <a:r>
              <a:rPr lang="ru-RU" sz="4800" dirty="0" smtClean="0"/>
              <a:t>кто быстрее</a:t>
            </a:r>
            <a:endParaRPr lang="ru-RU" sz="4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6619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latin typeface="AcademyACTT" pitchFamily="2" charset="0"/>
              </a:rPr>
              <a:t>2. «ПРОЧИТАЙ-КА»</a:t>
            </a:r>
            <a:br>
              <a:rPr lang="ru-RU" b="1" dirty="0">
                <a:latin typeface="AcademyACTT" pitchFamily="2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000" b="1" dirty="0"/>
              <a:t>1)	РАНАКАДШ, ЧАУРК, ОРЕВД, ТОСИКЧАК</a:t>
            </a:r>
          </a:p>
          <a:p>
            <a:pPr algn="ctr"/>
            <a:r>
              <a:rPr lang="ru-RU" sz="4000" b="1" dirty="0"/>
              <a:t>2)	ЛЕЙК, ЛИНСТИПЛА, САРКАК, ТЕЕРВ</a:t>
            </a:r>
          </a:p>
          <a:p>
            <a:pPr algn="ctr"/>
            <a:r>
              <a:rPr lang="ru-RU" sz="4000" b="1" dirty="0"/>
              <a:t>3)	ЯМЧ, РАБАНАБ, ЮАЛ, ТАКЕБНИ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6944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cademyACTT" pitchFamily="2" charset="0"/>
              </a:rPr>
              <a:t>НЕДЕЛЯ РУССКОГО ЯЗЫКА</a:t>
            </a:r>
            <a:endParaRPr lang="ru-RU" b="1" dirty="0">
              <a:latin typeface="AcademyACTT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latin typeface="AcademyACTT" pitchFamily="2" charset="0"/>
              </a:rPr>
              <a:t>2. «ПРОЧИТАЙ-КА»</a:t>
            </a:r>
          </a:p>
          <a:p>
            <a:r>
              <a:rPr lang="ru-RU" sz="4400" dirty="0" smtClean="0">
                <a:latin typeface="AcademyACTT" pitchFamily="2" charset="0"/>
              </a:rPr>
              <a:t>1. карандаш, ручка, </a:t>
            </a:r>
            <a:r>
              <a:rPr lang="ru-RU" sz="4400" u="sng" dirty="0" smtClean="0">
                <a:latin typeface="AcademyACTT" pitchFamily="2" charset="0"/>
              </a:rPr>
              <a:t>ведро</a:t>
            </a:r>
            <a:r>
              <a:rPr lang="ru-RU" sz="4400" dirty="0" smtClean="0">
                <a:latin typeface="AcademyACTT" pitchFamily="2" charset="0"/>
              </a:rPr>
              <a:t>, кисточка</a:t>
            </a:r>
          </a:p>
          <a:p>
            <a:r>
              <a:rPr lang="ru-RU" sz="4400" dirty="0" smtClean="0">
                <a:latin typeface="AcademyACTT" pitchFamily="2" charset="0"/>
              </a:rPr>
              <a:t>2. клей, пластилин, краска, </a:t>
            </a:r>
            <a:r>
              <a:rPr lang="ru-RU" sz="4400" u="sng" dirty="0" smtClean="0">
                <a:latin typeface="AcademyACTT" pitchFamily="2" charset="0"/>
              </a:rPr>
              <a:t>ветер</a:t>
            </a:r>
          </a:p>
          <a:p>
            <a:r>
              <a:rPr lang="ru-RU" sz="4400" dirty="0" smtClean="0">
                <a:latin typeface="AcademyACTT" pitchFamily="2" charset="0"/>
              </a:rPr>
              <a:t>3. мяч, барабан, юла, </a:t>
            </a:r>
            <a:r>
              <a:rPr lang="ru-RU" sz="4400" u="sng" dirty="0" smtClean="0">
                <a:latin typeface="AcademyACTT" pitchFamily="2" charset="0"/>
              </a:rPr>
              <a:t>кабинет</a:t>
            </a:r>
            <a:endParaRPr lang="ru-RU" sz="4400" u="sng" dirty="0">
              <a:latin typeface="AcademyACTT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6443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TM03457510[[fn=Савон]]</Template>
  <TotalTime>295</TotalTime>
  <Words>427</Words>
  <Application>Microsoft Office PowerPoint</Application>
  <PresentationFormat>Широкоэкранный</PresentationFormat>
  <Paragraphs>81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a_AvanteTitulGr</vt:lpstr>
      <vt:lpstr>AcademyACTT</vt:lpstr>
      <vt:lpstr>Century Gothic</vt:lpstr>
      <vt:lpstr>Garamond</vt:lpstr>
      <vt:lpstr>Time Roman</vt:lpstr>
      <vt:lpstr>Times New Roman</vt:lpstr>
      <vt:lpstr>Verdana</vt:lpstr>
      <vt:lpstr>Savon</vt:lpstr>
      <vt:lpstr>НЕДЕЛЯ РУССКОГО ЯЗЫКА</vt:lpstr>
      <vt:lpstr>Презентация PowerPoint</vt:lpstr>
      <vt:lpstr>НЕДЕЛЯ РУССКОГО ЯЗЫКА</vt:lpstr>
      <vt:lpstr>НЕДЕЛЯ РУССКОГО ЯЗЫКА</vt:lpstr>
      <vt:lpstr>НЕДЕЛЯ РУССКОГО ЯЗЫКА</vt:lpstr>
      <vt:lpstr>НЕДЕЛЯ РУССКОГО ЯЗЫКА</vt:lpstr>
      <vt:lpstr>НЕДЕЛЯ РУССКОГО ЯЗЫКА</vt:lpstr>
      <vt:lpstr>2. «ПРОЧИТАЙ-КА» </vt:lpstr>
      <vt:lpstr>НЕДЕЛЯ РУССКОГО ЯЗЫКА</vt:lpstr>
      <vt:lpstr>НЕДЕЛЯ РУССКОГО ЯЗЫКА</vt:lpstr>
      <vt:lpstr>НЕДЕЛЯ РУССКОГО ЯЗЫКА</vt:lpstr>
      <vt:lpstr>НЕДЕЛЯ РУССКОГО ЯЗЫКА</vt:lpstr>
      <vt:lpstr>НЕДЕЛЯ РУССКОГО ЯЗЫКА</vt:lpstr>
      <vt:lpstr>НЕДЕЛЯ РУССКОГО ЯЗЫКА</vt:lpstr>
      <vt:lpstr>4. «СОБЕРИ СЛОВА» </vt:lpstr>
      <vt:lpstr>НЕДЕЛЯ РУССКОГО ЯЗЫКА</vt:lpstr>
      <vt:lpstr>НЕДЕЛЯ РУССКОГО ЯЗЫКА</vt:lpstr>
      <vt:lpstr>НЕДЕЛЯ РУССКОГО ЯЗЫКА</vt:lpstr>
      <vt:lpstr>6. «Составьте предложение» </vt:lpstr>
      <vt:lpstr>НЕДЕЛЯ РУССКОГО ЯЗЫКА различай части речи</vt:lpstr>
      <vt:lpstr>НЕДЕЛЯ РУССКОГО ЯЗЫКА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Evgen</dc:creator>
  <cp:lastModifiedBy>Evgen</cp:lastModifiedBy>
  <cp:revision>14</cp:revision>
  <dcterms:created xsi:type="dcterms:W3CDTF">2017-02-27T12:02:16Z</dcterms:created>
  <dcterms:modified xsi:type="dcterms:W3CDTF">2018-04-03T16:25:20Z</dcterms:modified>
</cp:coreProperties>
</file>