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9" r:id="rId10"/>
    <p:sldId id="264" r:id="rId11"/>
    <p:sldId id="265" r:id="rId12"/>
    <p:sldId id="266" r:id="rId13"/>
    <p:sldId id="267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445" autoAdjust="0"/>
    <p:restoredTop sz="94660"/>
  </p:normalViewPr>
  <p:slideViewPr>
    <p:cSldViewPr>
      <p:cViewPr varScale="1">
        <p:scale>
          <a:sx n="68" d="100"/>
          <a:sy n="68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29.03.2017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29.03.2017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29.03.2017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29.03.2017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29.03.2017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deti.baby-calendar.ru/fizicheskoe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deti.baby-calendar.ru/narusheniya-razvitiya/autizm/" TargetMode="External"/><Relationship Id="rId2" Type="http://schemas.openxmlformats.org/officeDocument/2006/relationships/hyperlink" Target="http://deti.baby-calendar.ru/psixicheskoe/razvitie-rechi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00232" y="571480"/>
            <a:ext cx="6643734" cy="2071702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ОТКЛОНЕНИЯ В РАЗВИТИИ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24" name="Picture 4" descr="Картинки по запросу школьники картинки рисованны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2759420"/>
            <a:ext cx="5500726" cy="40985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Лечение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428736"/>
            <a:ext cx="8429684" cy="514353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2800" dirty="0" smtClean="0"/>
              <a:t>Если умственная отсталость сопровождается соматическими заболеваниями, как в случае с тяжелыми формами олигофрении, то лечение будет проводиться в условиях стационара. </a:t>
            </a:r>
            <a:r>
              <a:rPr lang="ru-RU" sz="2800" b="1" dirty="0" smtClean="0"/>
              <a:t>Коррекция проблем интеллектуальной сферы проходят с использованием медикаментозной терапии, также будет проводиться специальное обучение, в ходе которого осуществляется адаптация ребенка к социальной сфере и реабилитация.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929718" cy="785818"/>
          </a:xfrm>
        </p:spPr>
        <p:txBody>
          <a:bodyPr>
            <a:normAutofit fontScale="90000"/>
          </a:bodyPr>
          <a:lstStyle/>
          <a:p>
            <a:r>
              <a:rPr lang="ru-RU" sz="4800" dirty="0" smtClean="0"/>
              <a:t>Профилактика: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928670"/>
            <a:ext cx="9144000" cy="5929330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dirty="0" smtClean="0"/>
              <a:t>   Профилактика рождения детей с умственной отсталостью начинается с серьезного отношения к своему здоровью будущих родителей. </a:t>
            </a:r>
            <a:r>
              <a:rPr lang="ru-RU" b="1" dirty="0" smtClean="0"/>
              <a:t>Планируя беременность, родителям рекомендуется обследоваться у специалистов на предмет хронических заболеваний, проконсультироваться у генетиков.</a:t>
            </a:r>
            <a:endParaRPr lang="ru-RU" dirty="0" smtClean="0"/>
          </a:p>
          <a:p>
            <a:pPr algn="just">
              <a:buNone/>
            </a:pPr>
            <a:r>
              <a:rPr lang="ru-RU" dirty="0" smtClean="0"/>
              <a:t>    Беременная женщина должна вести здоровый образ жизни. Употребление психотропных веществ и алкоголя категорически запрещены не только во время беременности, но и до неё!</a:t>
            </a:r>
          </a:p>
          <a:p>
            <a:pPr algn="just">
              <a:buNone/>
            </a:pPr>
            <a:r>
              <a:rPr lang="ru-RU" dirty="0" smtClean="0"/>
              <a:t>    После рождения ребенку нужен постоянный контроль у педиатра. Только в таком случае, при обнаружении отклонений на ранних стадиях, возможно успешное лечение и коррекция проблем. В нашей стране родители не привыкли обращаться к психиатрам и психоневрологам, не понимая, что таким образом могут пропустить момент формирования множества серьезных заболеваний.</a:t>
            </a:r>
          </a:p>
          <a:p>
            <a:pPr algn="just">
              <a:buNone/>
            </a:pPr>
            <a:r>
              <a:rPr lang="ru-RU" b="1" dirty="0" smtClean="0"/>
              <a:t>    Родителям важно помнить, что умственная отсталость поддается лечению.</a:t>
            </a:r>
            <a:r>
              <a:rPr lang="ru-RU" dirty="0" smtClean="0"/>
              <a:t> Правильный подход и грамотно разработанная коррекция обеспечит высокий шанс социализации ребенка. Он может научиться самостоятельности, получить образование, устроиться на работу, соответствующую его способностям.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/>
              <a:t>Физические отклонения: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1357298"/>
            <a:ext cx="9001156" cy="5286412"/>
          </a:xfrm>
        </p:spPr>
        <p:txBody>
          <a:bodyPr/>
          <a:lstStyle/>
          <a:p>
            <a:pPr>
              <a:buNone/>
            </a:pPr>
            <a:r>
              <a:rPr lang="ru-RU" sz="3600" dirty="0" smtClean="0"/>
              <a:t>Основные признаки, по которым оценивают   </a:t>
            </a:r>
            <a:r>
              <a:rPr lang="ru-RU" sz="3600" u="sng" dirty="0" smtClean="0">
                <a:hlinkClick r:id="rId2" tooltip="Физическое развитие ребенка"/>
              </a:rPr>
              <a:t>физическое развитие детей</a:t>
            </a:r>
            <a:r>
              <a:rPr lang="ru-RU" sz="3600" dirty="0" smtClean="0"/>
              <a:t>, это:</a:t>
            </a:r>
          </a:p>
          <a:p>
            <a:r>
              <a:rPr lang="ru-RU" sz="3600" dirty="0" smtClean="0"/>
              <a:t>  рост;</a:t>
            </a:r>
          </a:p>
          <a:p>
            <a:r>
              <a:rPr lang="ru-RU" sz="3600" dirty="0" smtClean="0"/>
              <a:t>  масса тела;</a:t>
            </a:r>
          </a:p>
          <a:p>
            <a:r>
              <a:rPr lang="ru-RU" sz="3600" dirty="0" smtClean="0"/>
              <a:t>  окружность головы;</a:t>
            </a:r>
          </a:p>
          <a:p>
            <a:r>
              <a:rPr lang="ru-RU" sz="3600" dirty="0" smtClean="0"/>
              <a:t>  окружность грудной клетки.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1802" y="214290"/>
            <a:ext cx="4043362" cy="989034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Причины: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2214554"/>
            <a:ext cx="5286380" cy="14287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НАСЛЕДСТВЕННОСТЬ</a:t>
            </a:r>
            <a:endParaRPr lang="ru-RU" sz="3200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929190" y="2071678"/>
            <a:ext cx="4214810" cy="4000528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ФАКТОРЫ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ВНЕШНЕЙ СРЕДЫ</a:t>
            </a:r>
          </a:p>
          <a:p>
            <a:pPr marL="274320" lvl="0" indent="-274320" algn="ctr"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lang="ru-RU" sz="2800" dirty="0" smtClean="0"/>
              <a:t>различные инфекционные заболевания, травмы и интоксикации)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rot="5400000">
            <a:off x="2643174" y="1214422"/>
            <a:ext cx="928694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16200000" flipH="1">
            <a:off x="5750727" y="1321579"/>
            <a:ext cx="857256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 descr="Картинки по запросу спорт картин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286124"/>
            <a:ext cx="4500562" cy="30228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64" y="214290"/>
            <a:ext cx="8715436" cy="642942"/>
          </a:xfrm>
        </p:spPr>
        <p:txBody>
          <a:bodyPr>
            <a:noAutofit/>
          </a:bodyPr>
          <a:lstStyle/>
          <a:p>
            <a:r>
              <a:rPr lang="ru-RU" sz="4400" dirty="0" smtClean="0"/>
              <a:t>Речевые </a:t>
            </a:r>
            <a:r>
              <a:rPr lang="ru-RU" sz="4400" dirty="0" smtClean="0"/>
              <a:t>отклонения: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000108"/>
            <a:ext cx="8572560" cy="564360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Между работой головного мозга и </a:t>
            </a:r>
            <a:r>
              <a:rPr lang="ru-RU" sz="2800" u="sng" dirty="0" smtClean="0">
                <a:hlinkClick r:id="rId2" tooltip="Развитие речи"/>
              </a:rPr>
              <a:t>развитием речи ребенка</a:t>
            </a:r>
            <a:r>
              <a:rPr lang="ru-RU" sz="2800" dirty="0" smtClean="0"/>
              <a:t> существует теснейшая взаимосвязь. </a:t>
            </a:r>
          </a:p>
          <a:p>
            <a:pPr>
              <a:buNone/>
            </a:pPr>
            <a:r>
              <a:rPr lang="ru-RU" sz="2800" dirty="0" smtClean="0"/>
              <a:t>Причинами отставания детей в речевом развитии могут быть:</a:t>
            </a:r>
          </a:p>
          <a:p>
            <a:r>
              <a:rPr lang="ru-RU" sz="2800" dirty="0" smtClean="0"/>
              <a:t>внутриутробная гипоксия плода;</a:t>
            </a:r>
          </a:p>
          <a:p>
            <a:r>
              <a:rPr lang="ru-RU" sz="2800" dirty="0" smtClean="0"/>
              <a:t>поражение слухового аппарата;</a:t>
            </a:r>
          </a:p>
          <a:p>
            <a:r>
              <a:rPr lang="ru-RU" sz="2800" dirty="0" smtClean="0"/>
              <a:t>заболевания нервной системы;</a:t>
            </a:r>
          </a:p>
          <a:p>
            <a:r>
              <a:rPr lang="ru-RU" sz="2800" dirty="0" smtClean="0"/>
              <a:t>отставание в психическом развитии, </a:t>
            </a:r>
            <a:r>
              <a:rPr lang="ru-RU" sz="2800" u="sng" dirty="0" smtClean="0">
                <a:hlinkClick r:id="rId3" tooltip="Аутизм"/>
              </a:rPr>
              <a:t>аутизм</a:t>
            </a:r>
            <a:r>
              <a:rPr lang="ru-RU" sz="2800" dirty="0" smtClean="0"/>
              <a:t>.</a:t>
            </a:r>
          </a:p>
          <a:p>
            <a:pPr>
              <a:buNone/>
            </a:pPr>
            <a:r>
              <a:rPr lang="ru-RU" sz="2800" dirty="0" smtClean="0"/>
              <a:t>Очень часто причиной задержки развития речи является нарушение слуха ребенка.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71480"/>
            <a:ext cx="8572560" cy="857256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Выделяют следующие типы нарушений речевой функции у детей: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285860"/>
            <a:ext cx="8501122" cy="5357850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/>
              <a:t>Расстройства, причиной которых являются органические заболевания ЦНС:</a:t>
            </a:r>
          </a:p>
          <a:p>
            <a:pPr lvl="1"/>
            <a:r>
              <a:rPr lang="ru-RU" sz="2400" dirty="0" smtClean="0"/>
              <a:t>афазия (изменение, как восприятия, так и воспроизведения речи);</a:t>
            </a:r>
          </a:p>
          <a:p>
            <a:pPr lvl="1"/>
            <a:r>
              <a:rPr lang="ru-RU" sz="2400" dirty="0" smtClean="0"/>
              <a:t>алалия (недоразвитие речи);</a:t>
            </a:r>
          </a:p>
          <a:p>
            <a:pPr lvl="1"/>
            <a:r>
              <a:rPr lang="ru-RU" sz="2400" dirty="0" smtClean="0"/>
              <a:t>дизартрия (нарушение произношения).</a:t>
            </a:r>
          </a:p>
          <a:p>
            <a:r>
              <a:rPr lang="ru-RU" sz="2800" dirty="0" smtClean="0"/>
              <a:t>Функциональные расстройства нервной системы:</a:t>
            </a:r>
          </a:p>
          <a:p>
            <a:pPr lvl="1"/>
            <a:r>
              <a:rPr lang="ru-RU" sz="2400" dirty="0" smtClean="0"/>
              <a:t>заикание;</a:t>
            </a:r>
          </a:p>
          <a:p>
            <a:pPr lvl="1"/>
            <a:r>
              <a:rPr lang="ru-RU" sz="2400" dirty="0" err="1" smtClean="0"/>
              <a:t>сурдомутизм</a:t>
            </a:r>
            <a:r>
              <a:rPr lang="ru-RU" sz="2400" dirty="0" smtClean="0"/>
              <a:t> (глухонемота);</a:t>
            </a:r>
          </a:p>
          <a:p>
            <a:pPr lvl="1"/>
            <a:r>
              <a:rPr lang="ru-RU" sz="2400" dirty="0" err="1" smtClean="0"/>
              <a:t>мутизм</a:t>
            </a:r>
            <a:r>
              <a:rPr lang="ru-RU" sz="2400" dirty="0" smtClean="0"/>
              <a:t> (немота).</a:t>
            </a:r>
          </a:p>
          <a:p>
            <a:r>
              <a:rPr lang="ru-RU" sz="2800" dirty="0" smtClean="0"/>
              <a:t>Нарушения речи, связанные с изменениями речевого аппарата.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285728"/>
            <a:ext cx="8643998" cy="635798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200" b="1" dirty="0" smtClean="0"/>
              <a:t>Для диагностики </a:t>
            </a:r>
            <a:r>
              <a:rPr lang="ru-RU" sz="3200" dirty="0" smtClean="0"/>
              <a:t>причин нарушения речевой функции малыша необходимо проверить его слух и состояние нервной системы, т.е. найти органическую или функциональную причину данного состояния.</a:t>
            </a:r>
          </a:p>
          <a:p>
            <a:pPr>
              <a:buNone/>
            </a:pPr>
            <a:r>
              <a:rPr lang="ru-RU" sz="3200" b="1" dirty="0" smtClean="0"/>
              <a:t>Лечение </a:t>
            </a:r>
            <a:r>
              <a:rPr lang="ru-RU" sz="3200" dirty="0" smtClean="0"/>
              <a:t>проводится комплексно и включает в себя терапию основного заболевания, спровоцировавшего данное изменение и занятия с логопедом и психологом, которые помогут нормализовать речь или адаптировать ребенка и научить его общаться с окружающим миром другими способами.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43998" cy="1214446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Психические </a:t>
            </a:r>
            <a:r>
              <a:rPr lang="ru-RU" sz="4800" dirty="0" smtClean="0"/>
              <a:t>отклонения: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58204" cy="504351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/>
              <a:t>Виды:</a:t>
            </a:r>
          </a:p>
          <a:p>
            <a:r>
              <a:rPr lang="ru-RU" sz="3600" dirty="0" smtClean="0"/>
              <a:t>Умственная отсталость</a:t>
            </a:r>
          </a:p>
          <a:p>
            <a:r>
              <a:rPr lang="ru-RU" sz="3600" dirty="0" smtClean="0"/>
              <a:t>Задержки развития</a:t>
            </a:r>
          </a:p>
          <a:p>
            <a:r>
              <a:rPr lang="ru-RU" sz="3600" dirty="0" smtClean="0"/>
              <a:t>Аутизм раннего детского возраста</a:t>
            </a:r>
          </a:p>
          <a:p>
            <a:r>
              <a:rPr lang="ru-RU" sz="3600" dirty="0" smtClean="0"/>
              <a:t>Синдром дефицита внимания</a:t>
            </a:r>
            <a:endParaRPr lang="ru-RU" sz="36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ребенок плачет рисуно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2320284"/>
            <a:ext cx="3238496" cy="424243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Причины: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3600" dirty="0" smtClean="0"/>
              <a:t>Психологические</a:t>
            </a:r>
          </a:p>
          <a:p>
            <a:r>
              <a:rPr lang="ru-RU" sz="3600" dirty="0" err="1" smtClean="0"/>
              <a:t>Социопсихологические</a:t>
            </a:r>
            <a:endParaRPr lang="ru-RU" sz="3600" dirty="0" smtClean="0"/>
          </a:p>
          <a:p>
            <a:r>
              <a:rPr lang="ru-RU" sz="3600" dirty="0" smtClean="0"/>
              <a:t>Биологические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Симптомы: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357298"/>
            <a:ext cx="8286808" cy="521497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Тревожные расстройства, страхи</a:t>
            </a:r>
          </a:p>
          <a:p>
            <a:r>
              <a:rPr lang="ru-RU" sz="3200" dirty="0" smtClean="0"/>
              <a:t>Тики, синдром навязчивости</a:t>
            </a:r>
          </a:p>
          <a:p>
            <a:r>
              <a:rPr lang="ru-RU" sz="3200" dirty="0" smtClean="0"/>
              <a:t>Агрессивность, </a:t>
            </a:r>
            <a:r>
              <a:rPr lang="ru-RU" sz="3200" dirty="0" err="1" smtClean="0"/>
              <a:t>девиантное</a:t>
            </a:r>
            <a:r>
              <a:rPr lang="ru-RU" sz="3200" dirty="0" smtClean="0"/>
              <a:t> поведение</a:t>
            </a:r>
          </a:p>
          <a:p>
            <a:r>
              <a:rPr lang="ru-RU" sz="3200" dirty="0" smtClean="0"/>
              <a:t>Детская шизофрения</a:t>
            </a:r>
          </a:p>
          <a:p>
            <a:r>
              <a:rPr lang="ru-RU" sz="3200" dirty="0" smtClean="0"/>
              <a:t>Снижение интереса к активным играм</a:t>
            </a:r>
          </a:p>
          <a:p>
            <a:r>
              <a:rPr lang="ru-RU" sz="3200" dirty="0" smtClean="0"/>
              <a:t>Замедленные и необычные телодвижения</a:t>
            </a:r>
          </a:p>
          <a:p>
            <a:r>
              <a:rPr lang="ru-RU" sz="3200" dirty="0" smtClean="0"/>
              <a:t>Нарушение мышления</a:t>
            </a:r>
          </a:p>
          <a:p>
            <a:r>
              <a:rPr lang="ru-RU" sz="3200" dirty="0" smtClean="0"/>
              <a:t>Часто меняющееся настроение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Виды отклонений: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4400" dirty="0" smtClean="0"/>
              <a:t>  Сенсорные</a:t>
            </a:r>
          </a:p>
          <a:p>
            <a:pPr>
              <a:buFont typeface="Wingdings" pitchFamily="2" charset="2"/>
              <a:buChar char="v"/>
            </a:pPr>
            <a:r>
              <a:rPr lang="ru-RU" sz="4400" dirty="0" smtClean="0"/>
              <a:t>  Интеллектуальные</a:t>
            </a:r>
          </a:p>
          <a:p>
            <a:pPr>
              <a:buFont typeface="Wingdings" pitchFamily="2" charset="2"/>
              <a:buChar char="v"/>
            </a:pPr>
            <a:r>
              <a:rPr lang="ru-RU" sz="4400" dirty="0" smtClean="0"/>
              <a:t>  Физические </a:t>
            </a:r>
          </a:p>
          <a:p>
            <a:pPr>
              <a:buFont typeface="Wingdings" pitchFamily="2" charset="2"/>
              <a:buChar char="v"/>
            </a:pPr>
            <a:r>
              <a:rPr lang="ru-RU" sz="4400" dirty="0" smtClean="0"/>
              <a:t>  Речевые</a:t>
            </a:r>
          </a:p>
          <a:p>
            <a:pPr>
              <a:buFont typeface="Wingdings" pitchFamily="2" charset="2"/>
              <a:buChar char="v"/>
            </a:pPr>
            <a:r>
              <a:rPr lang="ru-RU" sz="4400" dirty="0" smtClean="0"/>
              <a:t>  Психические</a:t>
            </a:r>
          </a:p>
          <a:p>
            <a:pPr>
              <a:buFont typeface="Wingdings" pitchFamily="2" charset="2"/>
              <a:buChar char="v"/>
            </a:pPr>
            <a:r>
              <a:rPr lang="ru-RU" sz="4400" dirty="0" smtClean="0"/>
              <a:t>  Соматические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Картинки по запросу доктор картин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79939" y="2571744"/>
            <a:ext cx="4464061" cy="446406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Лечение: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За помощью в выборе метода лечения следует обращаться к детскому психиатру или психотерапевту. Большинство расстройств нуждаются в длительном лечении. </a:t>
            </a:r>
            <a:endParaRPr lang="ru-RU" sz="32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858280" cy="86837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Соматические отклонения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000084"/>
            <a:ext cx="8715404" cy="58579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Соматическими болезнями </a:t>
            </a:r>
            <a:r>
              <a:rPr lang="ru-RU" dirty="0" smtClean="0"/>
              <a:t>называют телесные заболевания, в противоположность психическим патологиям. В эту группу входят патологии, которые вызываются нарушениями работы внутренних систем и органов или внешними воздействиями, не касающимися психической деятельности человека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 распространенным соматическим патологиям относят следующие </a:t>
            </a:r>
            <a:r>
              <a:rPr lang="ru-RU" dirty="0" smtClean="0"/>
              <a:t>заболевания: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1500174"/>
            <a:ext cx="8715436" cy="5143536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Язва желудка и двенадцатиперстной кишки</a:t>
            </a:r>
            <a:r>
              <a:rPr lang="ru-RU" dirty="0" smtClean="0"/>
              <a:t>. Основная причина этой болезни – повышенная нервозность. Перенапряжение вызывает повышение кислотности и, как результат, появление язвы.</a:t>
            </a:r>
          </a:p>
          <a:p>
            <a:r>
              <a:rPr lang="ru-RU" b="1" dirty="0" smtClean="0"/>
              <a:t>Нейродермит</a:t>
            </a:r>
            <a:r>
              <a:rPr lang="ru-RU" dirty="0" smtClean="0"/>
              <a:t> (болезнь кожи) – появляется из-за депрессии, болезнь сопровождается кожными недостатками, нервозностью, сильным зудом.</a:t>
            </a:r>
          </a:p>
          <a:p>
            <a:r>
              <a:rPr lang="ru-RU" b="1" dirty="0" smtClean="0"/>
              <a:t>Бронхиальная астма</a:t>
            </a:r>
            <a:r>
              <a:rPr lang="ru-RU" dirty="0" smtClean="0"/>
              <a:t> – может быть вызвана сильными переживаниями. Влияя на сердце, стресс вызывает приступ удушья.</a:t>
            </a:r>
          </a:p>
          <a:p>
            <a:r>
              <a:rPr lang="ru-RU" b="1" dirty="0" smtClean="0"/>
              <a:t>Язвенный колит</a:t>
            </a:r>
            <a:r>
              <a:rPr lang="ru-RU" dirty="0" smtClean="0"/>
              <a:t> – нервные расстройства и стрессы относятся к частым причинам болезни.</a:t>
            </a:r>
          </a:p>
          <a:p>
            <a:r>
              <a:rPr lang="ru-RU" b="1" dirty="0" err="1" smtClean="0"/>
              <a:t>Ревматоидный</a:t>
            </a:r>
            <a:r>
              <a:rPr lang="ru-RU" b="1" dirty="0" smtClean="0"/>
              <a:t> артрит</a:t>
            </a:r>
            <a:r>
              <a:rPr lang="ru-RU" dirty="0" smtClean="0"/>
              <a:t> – чаще всего появляется из-за нарушений психики, нервного перенапряжения, в результате чего и возникают симптомы болезни суставов.</a:t>
            </a:r>
          </a:p>
          <a:p>
            <a:r>
              <a:rPr lang="ru-RU" b="1" dirty="0" err="1" smtClean="0"/>
              <a:t>Эссенциальная</a:t>
            </a:r>
            <a:r>
              <a:rPr lang="ru-RU" b="1" dirty="0" smtClean="0"/>
              <a:t> (хроническая) гипертензия</a:t>
            </a:r>
            <a:r>
              <a:rPr lang="ru-RU" dirty="0" smtClean="0"/>
              <a:t> – появляется из-за перегрузки нервной деятельности.</a:t>
            </a:r>
          </a:p>
          <a:p>
            <a:pPr>
              <a:buNone/>
            </a:pPr>
            <a:r>
              <a:rPr lang="ru-RU" dirty="0" smtClean="0"/>
              <a:t>Реже соматические заболевания способствуют развитию:</a:t>
            </a:r>
          </a:p>
          <a:p>
            <a:r>
              <a:rPr lang="ru-RU" dirty="0" smtClean="0"/>
              <a:t>Сахарного диабета.</a:t>
            </a:r>
          </a:p>
          <a:p>
            <a:r>
              <a:rPr lang="ru-RU" dirty="0" smtClean="0"/>
              <a:t>Ишемической болезни миокарда.</a:t>
            </a:r>
          </a:p>
          <a:p>
            <a:r>
              <a:rPr lang="ru-RU" dirty="0" err="1" smtClean="0"/>
              <a:t>Соматоформных</a:t>
            </a:r>
            <a:r>
              <a:rPr lang="ru-RU" dirty="0" smtClean="0"/>
              <a:t> расстройств поведения.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7710518" cy="989034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Причины: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928670"/>
            <a:ext cx="9001156" cy="571504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2800" dirty="0" smtClean="0"/>
              <a:t>Основой </a:t>
            </a:r>
            <a:r>
              <a:rPr lang="ru-RU" sz="2800" dirty="0" smtClean="0"/>
              <a:t>соматических расстройств личности является реакция организма на стрессовые ситуации, которые провоцируют нарушения работы внутренних органов.</a:t>
            </a:r>
          </a:p>
          <a:p>
            <a:pPr>
              <a:buNone/>
            </a:pPr>
            <a:r>
              <a:rPr lang="ru-RU" sz="2800" b="1" dirty="0" smtClean="0"/>
              <a:t>    Причиной </a:t>
            </a:r>
            <a:r>
              <a:rPr lang="ru-RU" sz="2800" b="1" dirty="0" smtClean="0"/>
              <a:t>развития подобных состояний является эмоциональное напряжение, вызванное:</a:t>
            </a:r>
          </a:p>
          <a:p>
            <a:r>
              <a:rPr lang="ru-RU" sz="2800" dirty="0" smtClean="0"/>
              <a:t>конфликтами;</a:t>
            </a:r>
          </a:p>
          <a:p>
            <a:r>
              <a:rPr lang="ru-RU" sz="2800" dirty="0" smtClean="0"/>
              <a:t>повышенной нервозностью;</a:t>
            </a:r>
          </a:p>
          <a:p>
            <a:r>
              <a:rPr lang="ru-RU" sz="2800" dirty="0" smtClean="0"/>
              <a:t>гневом;</a:t>
            </a:r>
          </a:p>
          <a:p>
            <a:r>
              <a:rPr lang="ru-RU" sz="2800" dirty="0" smtClean="0"/>
              <a:t>недовольством;</a:t>
            </a:r>
          </a:p>
          <a:p>
            <a:r>
              <a:rPr lang="ru-RU" sz="2800" dirty="0" smtClean="0"/>
              <a:t>тревогой;</a:t>
            </a:r>
          </a:p>
          <a:p>
            <a:r>
              <a:rPr lang="ru-RU" sz="2800" dirty="0" smtClean="0"/>
              <a:t>страхом.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7710518" cy="84615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Симптомы и лечение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857232"/>
            <a:ext cx="8643998" cy="5857916"/>
          </a:xfrm>
        </p:spPr>
        <p:txBody>
          <a:bodyPr>
            <a:noAutofit/>
          </a:bodyPr>
          <a:lstStyle/>
          <a:p>
            <a:r>
              <a:rPr lang="ru-RU" dirty="0" smtClean="0"/>
              <a:t>Нарушение сна</a:t>
            </a:r>
          </a:p>
          <a:p>
            <a:r>
              <a:rPr lang="ru-RU" dirty="0" smtClean="0"/>
              <a:t>Нарушение аппетита</a:t>
            </a:r>
          </a:p>
          <a:p>
            <a:r>
              <a:rPr lang="ru-RU" dirty="0" smtClean="0"/>
              <a:t>Болевой синдром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2000" dirty="0" smtClean="0"/>
              <a:t>Лечение соматических болезней проводится как </a:t>
            </a:r>
            <a:r>
              <a:rPr lang="ru-RU" sz="2000" dirty="0" err="1" smtClean="0"/>
              <a:t>амбулаторно</a:t>
            </a:r>
            <a:r>
              <a:rPr lang="ru-RU" sz="2000" dirty="0" smtClean="0"/>
              <a:t>, так и в условиях стационара. Пребывание в стационарных условиях показано на этапе острого проявления </a:t>
            </a:r>
            <a:r>
              <a:rPr lang="ru-RU" sz="2000" dirty="0" err="1" smtClean="0"/>
              <a:t>психоматоза</a:t>
            </a:r>
            <a:r>
              <a:rPr lang="ru-RU" sz="2000" dirty="0" smtClean="0"/>
              <a:t>, после чего наступает период восстановления. Важное значение отводится работе с больным, которая облегчит психоневрологические факторы развития заболевания.</a:t>
            </a:r>
          </a:p>
          <a:p>
            <a:pPr>
              <a:buNone/>
            </a:pPr>
            <a:r>
              <a:rPr lang="ru-RU" sz="2000" dirty="0" smtClean="0"/>
              <a:t>Из лекарственных препаратов предпочтение отдается тем, которые нужны для лечения появившегося заболевания. Параллельно с приемом лекарств производится психотерапевтическая терапия с целью воздействовать на механизм развития болезни и провоцирующие ее факторы. Для успокоения назначаются антидепрессанты или транквилизаторы.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 smtClean="0"/>
          </a:p>
          <a:p>
            <a:endParaRPr lang="ru-RU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501122" cy="1000108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Сенсорные отклонения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285860"/>
            <a:ext cx="8429684" cy="542928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b="1" dirty="0" smtClean="0"/>
              <a:t>Сенсорная система — </a:t>
            </a:r>
            <a:r>
              <a:rPr lang="ru-RU" dirty="0" smtClean="0"/>
              <a:t>часть нервной системы, ответственная за восприятие. Это развитие его восприятия и формирование представлений о внешних свойствах предметов: их форме, цвете, величине, положении в пространстве, а также запахе, вкусе и т. п.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Сенсорная система состоит из рецепторов, нервов и ответственных за обработку полученных сигналов отделов головного мозга.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Многие сенсорные системы (анализаторы) — двигательная, вестибулярная, слуховая, зрительная, тактильная — информируют центральную нервную систему ребенка об особенностях движения, создают комплексное представление о положении тела.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Причины: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500174"/>
            <a:ext cx="8072494" cy="500066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4000" dirty="0" smtClean="0"/>
              <a:t>  Нарушение в нервной системе</a:t>
            </a:r>
          </a:p>
          <a:p>
            <a:pPr>
              <a:buFont typeface="Wingdings" pitchFamily="2" charset="2"/>
              <a:buChar char="v"/>
            </a:pPr>
            <a:r>
              <a:rPr lang="ru-RU" sz="4000" dirty="0" smtClean="0"/>
              <a:t>  Травмы</a:t>
            </a:r>
          </a:p>
          <a:p>
            <a:pPr>
              <a:buFont typeface="Wingdings" pitchFamily="2" charset="2"/>
              <a:buChar char="v"/>
            </a:pPr>
            <a:r>
              <a:rPr lang="ru-RU" sz="4000" dirty="0" smtClean="0"/>
              <a:t>  Инфекционные и вирусные заболевания</a:t>
            </a:r>
          </a:p>
          <a:p>
            <a:pPr>
              <a:buFont typeface="Wingdings" pitchFamily="2" charset="2"/>
              <a:buChar char="v"/>
            </a:pPr>
            <a:r>
              <a:rPr lang="ru-RU" sz="4000" dirty="0" smtClean="0"/>
              <a:t>  Патология при беременности и родах</a:t>
            </a:r>
          </a:p>
          <a:p>
            <a:pPr>
              <a:buFont typeface="Wingdings" pitchFamily="2" charset="2"/>
              <a:buChar char="v"/>
            </a:pPr>
            <a:r>
              <a:rPr lang="ru-RU" sz="4000" dirty="0" smtClean="0"/>
              <a:t>  Недоношенность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Лечение: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357298"/>
            <a:ext cx="8429684" cy="5500702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2800" dirty="0" smtClean="0"/>
              <a:t>  Специальный массаж каждые 2-3 часа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/>
              <a:t>  Метод изменения порогов чувствительности состоит в постепенном </a:t>
            </a:r>
            <a:r>
              <a:rPr lang="ru-RU" sz="2800" dirty="0" err="1" smtClean="0"/>
              <a:t>приучивании</a:t>
            </a:r>
            <a:r>
              <a:rPr lang="ru-RU" sz="2800" dirty="0" smtClean="0"/>
              <a:t> ребенка к стимулу касания при помощи ежедневных упражнений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/>
              <a:t>Физические упражнения (прыжки со скакалкой, кувырки и </a:t>
            </a:r>
            <a:r>
              <a:rPr lang="ru-RU" sz="2800" dirty="0" err="1" smtClean="0"/>
              <a:t>тд</a:t>
            </a:r>
            <a:r>
              <a:rPr lang="ru-RU" sz="2800" dirty="0" smtClean="0"/>
              <a:t>)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/>
              <a:t>  Развитие мелкой моторики (пластилин, игры с песком и </a:t>
            </a:r>
            <a:r>
              <a:rPr lang="ru-RU" sz="2800" dirty="0" err="1" smtClean="0"/>
              <a:t>тд</a:t>
            </a:r>
            <a:r>
              <a:rPr lang="ru-RU" sz="2800" dirty="0" smtClean="0"/>
              <a:t>)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/>
              <a:t>Работа по дому (вытирание пыли, уход за животными, поливка цветов)</a:t>
            </a:r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64" y="214290"/>
            <a:ext cx="8715436" cy="857256"/>
          </a:xfrm>
        </p:spPr>
        <p:txBody>
          <a:bodyPr>
            <a:noAutofit/>
          </a:bodyPr>
          <a:lstStyle/>
          <a:p>
            <a:r>
              <a:rPr lang="ru-RU" sz="4000" dirty="0" smtClean="0"/>
              <a:t>Интеллектуальные отклонения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142984"/>
            <a:ext cx="8643998" cy="550072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Нарушение интеллекта у детей (умственная отсталость) –</a:t>
            </a:r>
            <a:r>
              <a:rPr lang="ru-RU" dirty="0" smtClean="0"/>
              <a:t>особое состояние интеллекта ребенка, которое характеризуется ограничением развития интеллектуальных способностей на фоне ограниченного функционирования нервной системы. Таким образом, можно сказать, что это функциональное нарушение нервной системы.</a:t>
            </a:r>
          </a:p>
          <a:p>
            <a:pPr>
              <a:buNone/>
            </a:pPr>
            <a:r>
              <a:rPr lang="ru-RU" b="1" dirty="0" smtClean="0"/>
              <a:t>Нарушения интеллектуального развития </a:t>
            </a:r>
            <a:r>
              <a:rPr lang="ru-RU" dirty="0" smtClean="0"/>
              <a:t>является острой проблемой в современной детской психиатрии и клинической генетике. Умственная отсталость включает в себя разнородные явления с клинической точки зрения. Задержки психического развития характеризируется нарушением познавательной деятельности вследствие органического поражения головного мозга. Нарушения интеллектуального развития с вязаны с нарушениями </a:t>
            </a:r>
            <a:r>
              <a:rPr lang="ru-RU" b="1" dirty="0" smtClean="0"/>
              <a:t>адаптивного поведения. </a:t>
            </a:r>
            <a:r>
              <a:rPr lang="ru-RU" dirty="0" smtClean="0"/>
              <a:t>Термин «умственная отсталость» включает в себя все клинические и патогенетические варианты возникшего в раннем возрасте интеллектуального дефекта.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/>
              <a:t>Причины</a:t>
            </a:r>
            <a:r>
              <a:rPr lang="ru-RU" sz="4400" dirty="0" smtClean="0"/>
              <a:t>: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428736"/>
            <a:ext cx="8429684" cy="5143536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Экзогенные:                                      Наследственные: </a:t>
            </a:r>
          </a:p>
          <a:p>
            <a:pPr>
              <a:buNone/>
            </a:pPr>
            <a:r>
              <a:rPr lang="ru-RU" dirty="0" smtClean="0"/>
              <a:t>     травмы                                   родовые травмы, асфиксия</a:t>
            </a:r>
          </a:p>
          <a:p>
            <a:pPr>
              <a:buNone/>
            </a:pPr>
            <a:r>
              <a:rPr lang="ru-RU" dirty="0" err="1" smtClean="0"/>
              <a:t>нейроинфекции</a:t>
            </a:r>
            <a:r>
              <a:rPr lang="ru-RU" dirty="0" smtClean="0"/>
              <a:t>                           алкоголизм родителей</a:t>
            </a:r>
          </a:p>
          <a:p>
            <a:pPr>
              <a:buNone/>
            </a:pPr>
            <a:r>
              <a:rPr lang="ru-RU" dirty="0" smtClean="0"/>
              <a:t>     эпилепсия                                          болезнь Дауна</a:t>
            </a:r>
          </a:p>
          <a:p>
            <a:pPr>
              <a:buNone/>
            </a:pPr>
            <a:r>
              <a:rPr lang="ru-RU" dirty="0" smtClean="0"/>
              <a:t>   шизофрения                             </a:t>
            </a:r>
            <a:r>
              <a:rPr lang="ru-RU" sz="2000" dirty="0" smtClean="0"/>
              <a:t>инфекционные заболевания в   </a:t>
            </a:r>
          </a:p>
          <a:p>
            <a:pPr>
              <a:buNone/>
            </a:pPr>
            <a:r>
              <a:rPr lang="ru-RU" dirty="0" smtClean="0"/>
              <a:t>органические положения        </a:t>
            </a:r>
            <a:r>
              <a:rPr lang="ru-RU" sz="2000" dirty="0" smtClean="0"/>
              <a:t> период беременности матери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головного мозга                  патология наследственности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85000" lnSpcReduction="10000"/>
          </a:bodyPr>
          <a:lstStyle/>
          <a:p>
            <a:pPr fontAlgn="base">
              <a:buNone/>
            </a:pPr>
            <a:r>
              <a:rPr lang="ru-RU" b="1" dirty="0" smtClean="0"/>
              <a:t>     Недоразвитие</a:t>
            </a:r>
            <a:r>
              <a:rPr lang="ru-RU" dirty="0" smtClean="0"/>
              <a:t> развивается в первые годы жизни, когда еще не полностью сформированы мозговые системы. Повреждение мозговых систем происходит в результате травм плода в период </a:t>
            </a:r>
            <a:r>
              <a:rPr lang="ru-RU" b="1" dirty="0" smtClean="0"/>
              <a:t>внутриутробного развития. </a:t>
            </a:r>
            <a:r>
              <a:rPr lang="ru-RU" dirty="0" smtClean="0"/>
              <a:t>Недоразвитие характеризуется пассивностью психофизиологических процессов, концентрацией на простейших ассоциативных связях. При данной форме </a:t>
            </a:r>
            <a:r>
              <a:rPr lang="ru-RU" dirty="0" err="1" smtClean="0"/>
              <a:t>дизонтогенеза</a:t>
            </a:r>
            <a:r>
              <a:rPr lang="ru-RU" dirty="0" smtClean="0"/>
              <a:t> в различной степени наблюдаются нарушения речи, слуха, памяти.</a:t>
            </a:r>
          </a:p>
          <a:p>
            <a:pPr fontAlgn="base">
              <a:buNone/>
            </a:pPr>
            <a:r>
              <a:rPr lang="ru-RU" b="1" dirty="0" smtClean="0"/>
              <a:t>    Задержанное развитие</a:t>
            </a:r>
            <a:r>
              <a:rPr lang="ru-RU" dirty="0" smtClean="0"/>
              <a:t> развивается при медленном формировании познавательной деятельности, характерен в младшей возрастной группе. Факторы, способствующие задержке развития:</a:t>
            </a:r>
          </a:p>
          <a:p>
            <a:pPr fontAlgn="base"/>
            <a:r>
              <a:rPr lang="ru-RU" dirty="0" smtClean="0"/>
              <a:t>генетическая предрасположенность;</a:t>
            </a:r>
          </a:p>
          <a:p>
            <a:pPr fontAlgn="base"/>
            <a:r>
              <a:rPr lang="ru-RU" dirty="0" smtClean="0"/>
              <a:t>соматические заболевания;</a:t>
            </a:r>
          </a:p>
          <a:p>
            <a:pPr fontAlgn="base"/>
            <a:r>
              <a:rPr lang="ru-RU" dirty="0" smtClean="0"/>
              <a:t>неблагоприятная среда воспитания;</a:t>
            </a:r>
          </a:p>
          <a:p>
            <a:pPr fontAlgn="base"/>
            <a:r>
              <a:rPr lang="ru-RU" dirty="0" smtClean="0"/>
              <a:t>инфекции, полученные в период развития в утробе матери. </a:t>
            </a:r>
          </a:p>
          <a:p>
            <a:pPr fontAlgn="base">
              <a:buNone/>
            </a:pPr>
            <a:r>
              <a:rPr lang="ru-RU" dirty="0" smtClean="0"/>
              <a:t>    При поврежденном развитии заболевание проявляется в более позднем возрасте. Примером поврежденного развития служит </a:t>
            </a:r>
            <a:r>
              <a:rPr lang="ru-RU" b="1" dirty="0" smtClean="0"/>
              <a:t>положительная деменция. </a:t>
            </a:r>
            <a:r>
              <a:rPr lang="ru-RU" dirty="0" smtClean="0"/>
              <a:t>При ее возникновении наблюдается нарушение уже сформировавшихся психофизиологических функций и недоразвитие лобных систем. При одном и том же заболевании, обусловленном нарушением психики, могут наблюдаться различные формы </a:t>
            </a:r>
            <a:r>
              <a:rPr lang="ru-RU" dirty="0" err="1" smtClean="0"/>
              <a:t>дизонтогенеза</a:t>
            </a:r>
            <a:r>
              <a:rPr lang="ru-RU" dirty="0" smtClean="0"/>
              <a:t>. Следовательно, типы нарушений интеллекта можно рассматривать как взаимосвязанные аномалии.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285728"/>
            <a:ext cx="8858312" cy="657227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2800" dirty="0" smtClean="0"/>
              <a:t>Выделяют несколько степеней </a:t>
            </a:r>
            <a:r>
              <a:rPr lang="ru-RU" sz="2800" b="1" dirty="0" smtClean="0"/>
              <a:t>олигофрении</a:t>
            </a:r>
            <a:r>
              <a:rPr lang="ru-RU" sz="2800" dirty="0" smtClean="0"/>
              <a:t>:</a:t>
            </a:r>
          </a:p>
          <a:p>
            <a:r>
              <a:rPr lang="ru-RU" b="1" dirty="0" smtClean="0"/>
              <a:t>Дебильность</a:t>
            </a:r>
            <a:r>
              <a:rPr lang="ru-RU" dirty="0" smtClean="0"/>
              <a:t> – легкая степень умственной отсталости. Нарушения интеллекта выражены не явно, у деток присутствует механическая память, что дает им возможность обучиться чтению, письму и уходу за собой. Дети могут обучаться и достаточно хорошо усваивают информацию, предусмотренную специальной программой в школе. При своевременном выявлении и правильной реабилитации таких деток они могут хорошо адаптироваться к социальной жизни, как в детском, подростковом, так и в зрелом возрасте.</a:t>
            </a:r>
          </a:p>
          <a:p>
            <a:r>
              <a:rPr lang="ru-RU" b="1" dirty="0" err="1" smtClean="0"/>
              <a:t>Имбецильность</a:t>
            </a:r>
            <a:r>
              <a:rPr lang="ru-RU" dirty="0" smtClean="0"/>
              <a:t> – более тяжелое изменение в умственной сфере ребенка. Таким деткам гораздо сложнее даются процессы запоминания и воспроизведения информации, читают они просто механически, не понимая смысла прочитанного. Деятельность малышей характеризуется полным отсутствием инициативности и сводится к выполнению простых команд. В случае такой патологии </a:t>
            </a:r>
            <a:r>
              <a:rPr lang="ru-RU" dirty="0" err="1" smtClean="0"/>
              <a:t>обучаемость</a:t>
            </a:r>
            <a:r>
              <a:rPr lang="ru-RU" dirty="0" smtClean="0"/>
              <a:t> ребенка значительно затруднена, но все же возможна адаптация его к выполнению элементарных действий.</a:t>
            </a:r>
          </a:p>
          <a:p>
            <a:r>
              <a:rPr lang="ru-RU" b="1" dirty="0" err="1" smtClean="0"/>
              <a:t>Идиотия</a:t>
            </a:r>
            <a:r>
              <a:rPr lang="ru-RU" dirty="0" smtClean="0"/>
              <a:t> – наиболее тяжелая степень олигофрении. Изменения интеллекта столь значительны, что практически полностью отсутствует восприятие, мышление, осознание собственной личности. Малыши с такой патологией являются инвалидами и нуждаются в постоянном уходе взрослых и наблюдении специалистов.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109</TotalTime>
  <Words>628</Words>
  <PresentationFormat>Экран (4:3)</PresentationFormat>
  <Paragraphs>133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Эркер</vt:lpstr>
      <vt:lpstr>ОТКЛОНЕНИЯ В РАЗВИТИИ</vt:lpstr>
      <vt:lpstr>Виды отклонений:</vt:lpstr>
      <vt:lpstr>Сенсорные отклонения</vt:lpstr>
      <vt:lpstr>Причины:</vt:lpstr>
      <vt:lpstr>Лечение:</vt:lpstr>
      <vt:lpstr>Интеллектуальные отклонения</vt:lpstr>
      <vt:lpstr>Причины:</vt:lpstr>
      <vt:lpstr>Слайд 8</vt:lpstr>
      <vt:lpstr>Слайд 9</vt:lpstr>
      <vt:lpstr>Лечение</vt:lpstr>
      <vt:lpstr>Профилактика:</vt:lpstr>
      <vt:lpstr>Физические отклонения:</vt:lpstr>
      <vt:lpstr>Причины:</vt:lpstr>
      <vt:lpstr>Речевые отклонения:</vt:lpstr>
      <vt:lpstr>Выделяют следующие типы нарушений речевой функции у детей: </vt:lpstr>
      <vt:lpstr>Слайд 16</vt:lpstr>
      <vt:lpstr>Психические отклонения:</vt:lpstr>
      <vt:lpstr>Причины:</vt:lpstr>
      <vt:lpstr>Симптомы:</vt:lpstr>
      <vt:lpstr>Лечение:</vt:lpstr>
      <vt:lpstr>Соматические отклонения</vt:lpstr>
      <vt:lpstr>К распространенным соматическим патологиям относят следующие заболевания:</vt:lpstr>
      <vt:lpstr>Причины:</vt:lpstr>
      <vt:lpstr>Симптомы и лечение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ОТКЛОНЕНИЯ В РАЗВИТИИ</dc:title>
  <dc:creator>Евгения Шишова</dc:creator>
  <cp:lastModifiedBy>Евгения Шишова</cp:lastModifiedBy>
  <cp:revision>16</cp:revision>
  <dcterms:created xsi:type="dcterms:W3CDTF">2017-03-29T10:50:40Z</dcterms:created>
  <dcterms:modified xsi:type="dcterms:W3CDTF">2017-03-29T13:13:09Z</dcterms:modified>
</cp:coreProperties>
</file>