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9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A3374B9-5B1B-4F4D-8E97-D239BFF5928C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7F11563-EB54-4546-B056-B5E6635676C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pedkabinet.ru/_pu/0/92295213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pedkabinet.ru/_pu/0/50241286.jpg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pedkabinet.ru/_pu/0/20041701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pedkabinet.ru/_pu/0/49070634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pedkabinet.ru/_pu/0/54925870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pedkabinet.ru/_pu/0/15417173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pedkabinet.ru/_pu/0/18999681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pedkabinet.ru/_pu/0/94144715.jpg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pedkabinet.ru/_pu/0/33673245.jpg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pedkabinet.ru/_pu/0/54547538.jp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pedkabinet.ru/_pu/0/87463469.jp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204864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/>
              <a:t>Использование </a:t>
            </a:r>
            <a:r>
              <a:rPr lang="ru-RU" dirty="0" err="1"/>
              <a:t>адвент</a:t>
            </a:r>
            <a:r>
              <a:rPr lang="ru-RU" dirty="0"/>
              <a:t>-календаря как способа организации образовательного процесса с дошкольниками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7406640" cy="1752600"/>
          </a:xfrm>
        </p:spPr>
        <p:txBody>
          <a:bodyPr/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воспитатель МБДОУ «Детский сад № 210»</a:t>
            </a:r>
          </a:p>
          <a:p>
            <a:r>
              <a:rPr lang="ru-RU" dirty="0" err="1" smtClean="0"/>
              <a:t>Тарабарина</a:t>
            </a:r>
            <a:r>
              <a:rPr lang="ru-RU" dirty="0" smtClean="0"/>
              <a:t> Галина Николаевна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81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dou75.ru/75/images/stories/gallery/news/01.04.2016_1/01.04.2016_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-29522"/>
            <a:ext cx="4680520" cy="68875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5889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dou75.ru/75/images/stories/gallery/news/01.04.2016_1/01.04.2016_5.JPG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25"/>
          <a:stretch/>
        </p:blipFill>
        <p:spPr bwMode="auto">
          <a:xfrm>
            <a:off x="1475656" y="12932"/>
            <a:ext cx="6984776" cy="68450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862554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dou75.ru/75/images/stories/gallery/news/01.04.2016_1/01.04.2016_7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96329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pedkabinet.ru/_pu/0/s92295213.jpg">
            <a:hlinkClick r:id="rId2" tgtFrame="&quot;_blank&quot;" tooltip="&quot;Нажмите для просмотра в полном размере..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727280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9436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50241286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0039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71093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20041701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458"/>
            <a:ext cx="8172400" cy="682354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050196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49070634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0"/>
            <a:ext cx="5544616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86731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54925870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0604"/>
            <a:ext cx="8172400" cy="68373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91868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15417173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15489"/>
            <a:ext cx="8172400" cy="68734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631901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18999681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0119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ru-RU" i="1" dirty="0">
                <a:latin typeface="Bookman Old Style" panose="02050604050505020204" pitchFamily="18" charset="0"/>
              </a:rPr>
              <a:t>Слово «</a:t>
            </a:r>
            <a:r>
              <a:rPr lang="ru-RU" i="1" dirty="0" err="1">
                <a:latin typeface="Bookman Old Style" panose="02050604050505020204" pitchFamily="18" charset="0"/>
              </a:rPr>
              <a:t>адвент</a:t>
            </a:r>
            <a:r>
              <a:rPr lang="ru-RU" i="1" dirty="0">
                <a:latin typeface="Bookman Old Style" panose="02050604050505020204" pitchFamily="18" charset="0"/>
              </a:rPr>
              <a:t>» происходит от латинского термина «</a:t>
            </a:r>
            <a:r>
              <a:rPr lang="ru-RU" i="1" dirty="0" err="1">
                <a:latin typeface="Bookman Old Style" panose="02050604050505020204" pitchFamily="18" charset="0"/>
              </a:rPr>
              <a:t>adventus</a:t>
            </a:r>
            <a:r>
              <a:rPr lang="ru-RU" i="1" dirty="0">
                <a:latin typeface="Bookman Old Style" panose="02050604050505020204" pitchFamily="18" charset="0"/>
              </a:rPr>
              <a:t>» и обозначает «пришествие, приход». Первый детский </a:t>
            </a:r>
            <a:r>
              <a:rPr lang="ru-RU" i="1" dirty="0" err="1">
                <a:latin typeface="Bookman Old Style" panose="02050604050505020204" pitchFamily="18" charset="0"/>
              </a:rPr>
              <a:t>адвент</a:t>
            </a:r>
            <a:r>
              <a:rPr lang="ru-RU" i="1" dirty="0">
                <a:latin typeface="Bookman Old Style" panose="02050604050505020204" pitchFamily="18" charset="0"/>
              </a:rPr>
              <a:t>-календарь был напечатан в Германии Герхардом </a:t>
            </a:r>
            <a:r>
              <a:rPr lang="ru-RU" i="1" dirty="0" err="1">
                <a:latin typeface="Bookman Old Style" panose="02050604050505020204" pitchFamily="18" charset="0"/>
              </a:rPr>
              <a:t>Лангом</a:t>
            </a:r>
            <a:r>
              <a:rPr lang="ru-RU" i="1" dirty="0">
                <a:latin typeface="Bookman Old Style" panose="02050604050505020204" pitchFamily="18" charset="0"/>
              </a:rPr>
              <a:t>. В детстве его мама каждый день до Рождества прикрепляла по одной конфете к открытке, тем самым скрашивая ему ожидание праздника.</a:t>
            </a:r>
          </a:p>
          <a:p>
            <a:endParaRPr lang="ru-RU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8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94144715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-12576"/>
            <a:ext cx="8172400" cy="68705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755651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://www.pedkabinet.ru/_pu/0/s33673245.jpg">
            <a:hlinkClick r:id="rId2" tgtFrame="&quot;_blank&quot;" tooltip="&quot;Нажмите для просмотра в полном размере...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172400" cy="6741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56905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54547538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0039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429010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pedkabinet.ru/_pu/0/s87463469.jpg">
            <a:hlinkClick r:id="rId2" tgtFrame="&quot;_blank&quot;" tooltip="&quot;Нажмите для просмотра в полном размере...&quot;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644162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C:\Users\1\Desktop\моя папка\поделки\работы детей\зима\DSC0694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539044" y="368660"/>
            <a:ext cx="6858000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9432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475637" y="116632"/>
            <a:ext cx="3657600" cy="5095488"/>
          </a:xfrm>
        </p:spPr>
        <p:txBody>
          <a:bodyPr>
            <a:noAutofit/>
          </a:bodyPr>
          <a:lstStyle/>
          <a:p>
            <a:pPr marL="82296" indent="0">
              <a:buNone/>
            </a:pPr>
            <a:r>
              <a:rPr lang="ru-RU" sz="1600" dirty="0" err="1">
                <a:latin typeface="Bookman Old Style" panose="02050604050505020204" pitchFamily="18" charset="0"/>
              </a:rPr>
              <a:t>Адвент</a:t>
            </a:r>
            <a:r>
              <a:rPr lang="ru-RU" sz="1600" dirty="0">
                <a:latin typeface="Bookman Old Style" panose="02050604050505020204" pitchFamily="18" charset="0"/>
              </a:rPr>
              <a:t>-календарь в виде зимнего дворца, возле которого находится импровизированная сосна с карманчиками-валенками. Дети ежедневно «снимая» по одному валеночку с числами (изготовленные из фетра, обозначающими количество дней оставшихся до праздника. Кроме всего в </a:t>
            </a:r>
            <a:r>
              <a:rPr lang="ru-RU" sz="1600" dirty="0" smtClean="0">
                <a:latin typeface="Bookman Old Style" panose="02050604050505020204" pitchFamily="18" charset="0"/>
              </a:rPr>
              <a:t> каждом</a:t>
            </a:r>
            <a:r>
              <a:rPr lang="ru-RU" sz="1600" dirty="0">
                <a:latin typeface="Bookman Old Style" panose="02050604050505020204" pitchFamily="18" charset="0"/>
              </a:rPr>
              <a:t> «валеночке» </a:t>
            </a:r>
            <a:r>
              <a:rPr lang="ru-RU" sz="1600" dirty="0" smtClean="0">
                <a:latin typeface="Bookman Old Style" panose="02050604050505020204" pitchFamily="18" charset="0"/>
              </a:rPr>
              <a:t>находится задание</a:t>
            </a:r>
            <a:r>
              <a:rPr lang="ru-RU" sz="1600" dirty="0">
                <a:latin typeface="Bookman Old Style" panose="02050604050505020204" pitchFamily="18" charset="0"/>
              </a:rPr>
              <a:t>: </a:t>
            </a:r>
            <a:endParaRPr lang="ru-RU" sz="1600" dirty="0" smtClean="0">
              <a:latin typeface="Bookman Old Style" panose="02050604050505020204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Bookman Old Style" panose="02050604050505020204" pitchFamily="18" charset="0"/>
              </a:rPr>
              <a:t>узнать </a:t>
            </a:r>
            <a:r>
              <a:rPr lang="ru-RU" sz="1600" dirty="0">
                <a:latin typeface="Bookman Old Style" panose="02050604050505020204" pitchFamily="18" charset="0"/>
              </a:rPr>
              <a:t>все об истории новогодних </a:t>
            </a:r>
            <a:r>
              <a:rPr lang="ru-RU" sz="1600" dirty="0" smtClean="0">
                <a:latin typeface="Bookman Old Style" panose="02050604050505020204" pitchFamily="18" charset="0"/>
              </a:rPr>
              <a:t>игрушек,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Bookman Old Style" panose="02050604050505020204" pitchFamily="18" charset="0"/>
              </a:rPr>
              <a:t>нарисовать </a:t>
            </a:r>
            <a:r>
              <a:rPr lang="ru-RU" sz="1600" dirty="0">
                <a:latin typeface="Bookman Old Style" panose="02050604050505020204" pitchFamily="18" charset="0"/>
              </a:rPr>
              <a:t>свою волшебную елочную игрушку, </a:t>
            </a:r>
            <a:endParaRPr lang="ru-RU" sz="1600" dirty="0" smtClean="0">
              <a:latin typeface="Bookman Old Style" panose="02050604050505020204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Bookman Old Style" panose="02050604050505020204" pitchFamily="18" charset="0"/>
              </a:rPr>
              <a:t>изготовить </a:t>
            </a:r>
            <a:r>
              <a:rPr lang="ru-RU" sz="1600" dirty="0">
                <a:latin typeface="Bookman Old Style" panose="02050604050505020204" pitchFamily="18" charset="0"/>
              </a:rPr>
              <a:t>коллективное панно «Сундучок новогодних игрушек», </a:t>
            </a:r>
            <a:endParaRPr lang="ru-RU" sz="1600" dirty="0" smtClean="0">
              <a:latin typeface="Bookman Old Style" panose="02050604050505020204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Bookman Old Style" panose="02050604050505020204" pitchFamily="18" charset="0"/>
              </a:rPr>
              <a:t>поиграть </a:t>
            </a:r>
            <a:r>
              <a:rPr lang="ru-RU" sz="1600" dirty="0">
                <a:latin typeface="Bookman Old Style" panose="02050604050505020204" pitchFamily="18" charset="0"/>
              </a:rPr>
              <a:t>в игру «Что изменилось</a:t>
            </a:r>
            <a:r>
              <a:rPr lang="ru-RU" sz="1600" dirty="0" smtClean="0">
                <a:latin typeface="Bookman Old Style" panose="02050604050505020204" pitchFamily="18" charset="0"/>
              </a:rPr>
              <a:t>»,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Bookman Old Style" panose="02050604050505020204" pitchFamily="18" charset="0"/>
              </a:rPr>
              <a:t>«Как готовятся </a:t>
            </a:r>
            <a:r>
              <a:rPr lang="ru-RU" sz="1600" dirty="0">
                <a:latin typeface="Bookman Old Style" panose="02050604050505020204" pitchFamily="18" charset="0"/>
              </a:rPr>
              <a:t>к празднику в разных странах</a:t>
            </a:r>
            <a:r>
              <a:rPr lang="ru-RU" sz="1600" dirty="0" smtClean="0">
                <a:latin typeface="Bookman Old Style" panose="02050604050505020204" pitchFamily="18" charset="0"/>
              </a:rPr>
              <a:t>?».,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Bookman Old Style" panose="02050604050505020204" pitchFamily="18" charset="0"/>
              </a:rPr>
              <a:t>«Новогодний </a:t>
            </a:r>
            <a:r>
              <a:rPr lang="ru-RU" sz="1600" dirty="0">
                <a:latin typeface="Bookman Old Style" panose="02050604050505020204" pitchFamily="18" charset="0"/>
              </a:rPr>
              <a:t>карнавал»</a:t>
            </a:r>
            <a:r>
              <a:rPr lang="ru-RU" sz="1600" dirty="0" smtClean="0">
                <a:latin typeface="Bookman Old Style" panose="02050604050505020204" pitchFamily="18" charset="0"/>
              </a:rPr>
              <a:t> </a:t>
            </a:r>
            <a:endParaRPr lang="ru-RU" sz="1600" dirty="0">
              <a:latin typeface="Bookman Old Style" panose="020506040505050202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1120730" y="5517232"/>
            <a:ext cx="4649720" cy="1124094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900" dirty="0">
                <a:latin typeface="Bookman Old Style" panose="02050604050505020204" pitchFamily="18" charset="0"/>
              </a:rPr>
              <a:t>К новогоднему утреннику вокруг календаря </a:t>
            </a:r>
            <a:r>
              <a:rPr lang="ru-RU" sz="1900" dirty="0" smtClean="0">
                <a:latin typeface="Bookman Old Style" panose="02050604050505020204" pitchFamily="18" charset="0"/>
              </a:rPr>
              <a:t>вырастает </a:t>
            </a:r>
            <a:r>
              <a:rPr lang="ru-RU" sz="1900" dirty="0">
                <a:latin typeface="Bookman Old Style" panose="02050604050505020204" pitchFamily="18" charset="0"/>
              </a:rPr>
              <a:t>целый зимний городок</a:t>
            </a:r>
          </a:p>
          <a:p>
            <a:endParaRPr lang="ru-RU" dirty="0"/>
          </a:p>
        </p:txBody>
      </p:sp>
      <p:pic>
        <p:nvPicPr>
          <p:cNvPr id="4" name="Рисунок 3" descr="Использование адвент-календаря как способа организации образовательного процесса с дошкольникам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987833"/>
            <a:ext cx="4086200" cy="44134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684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980728"/>
            <a:ext cx="7498080" cy="5267672"/>
          </a:xfrm>
        </p:spPr>
        <p:txBody>
          <a:bodyPr>
            <a:normAutofit lnSpcReduction="10000"/>
          </a:bodyPr>
          <a:lstStyle/>
          <a:p>
            <a:pPr marL="82296" indent="0">
              <a:buNone/>
            </a:pPr>
            <a:r>
              <a:rPr lang="ru-RU" dirty="0" err="1">
                <a:latin typeface="Bookman Old Style" panose="02050604050505020204" pitchFamily="18" charset="0"/>
              </a:rPr>
              <a:t>Адвент</a:t>
            </a:r>
            <a:r>
              <a:rPr lang="ru-RU" dirty="0">
                <a:latin typeface="Bookman Old Style" panose="02050604050505020204" pitchFamily="18" charset="0"/>
              </a:rPr>
              <a:t>-календарь для детей – это возможность сделать каждый день ожидания и подготовки к определенному событию особенными, запоминающимися, наполненными и счастливыми. Ведь что может быть интереснее, чем проснуться утром и бежать к очередному </a:t>
            </a:r>
            <a:r>
              <a:rPr lang="ru-RU" dirty="0" err="1">
                <a:latin typeface="Bookman Old Style" panose="02050604050505020204" pitchFamily="18" charset="0"/>
              </a:rPr>
              <a:t>адвент</a:t>
            </a:r>
            <a:r>
              <a:rPr lang="ru-RU" dirty="0">
                <a:latin typeface="Bookman Old Style" panose="02050604050505020204" pitchFamily="18" charset="0"/>
              </a:rPr>
              <a:t>-дню и обнаружить там сюрприз, задание или подарок.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88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«В ожидании чуда». Новогодний проект с использованием адвент-календаря (фотоотчет)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9662"/>
            <a:ext cx="5400600" cy="68483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4176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maam.ru/upload/blogs/detsad-49513-144248759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398"/>
            <a:ext cx="8172400" cy="684560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423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maam.ru/upload/blogs/detsad-49513-144248788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1900"/>
            <a:ext cx="5112568" cy="68260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011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dou75.ru/75/images/stories/gallery/news/01.04.2016_1/01.04.2016_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0"/>
            <a:ext cx="8100392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9997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www.dou75.ru/75/images/stories/gallery/news/01.04.2016_1/01.04.2016_2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0"/>
            <a:ext cx="81724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76061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109</TotalTime>
  <Words>86</Words>
  <Application>Microsoft Office PowerPoint</Application>
  <PresentationFormat>Экран (4:3)</PresentationFormat>
  <Paragraphs>14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0" baseType="lpstr">
      <vt:lpstr>Bookman Old Style</vt:lpstr>
      <vt:lpstr>Corbel</vt:lpstr>
      <vt:lpstr>Gill Sans MT</vt:lpstr>
      <vt:lpstr>Verdana</vt:lpstr>
      <vt:lpstr>Wingdings 2</vt:lpstr>
      <vt:lpstr>Солнцестояние</vt:lpstr>
      <vt:lpstr>Использование адвент-календаря как способа организации образовательного процесса с дошкольниками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адвент-календаря как способа организации образовательного процесса с дошкольниками</dc:title>
  <dc:creator>Саныч</dc:creator>
  <cp:lastModifiedBy>Пользователь Windows</cp:lastModifiedBy>
  <cp:revision>7</cp:revision>
  <dcterms:created xsi:type="dcterms:W3CDTF">2017-11-30T06:15:41Z</dcterms:created>
  <dcterms:modified xsi:type="dcterms:W3CDTF">2018-04-03T18:13:22Z</dcterms:modified>
</cp:coreProperties>
</file>