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9" r:id="rId2"/>
    <p:sldId id="290" r:id="rId3"/>
    <p:sldId id="291" r:id="rId4"/>
    <p:sldId id="292" r:id="rId5"/>
    <p:sldId id="293" r:id="rId6"/>
    <p:sldId id="294" r:id="rId7"/>
    <p:sldId id="296" r:id="rId8"/>
    <p:sldId id="301" r:id="rId9"/>
    <p:sldId id="302" r:id="rId10"/>
    <p:sldId id="269" r:id="rId11"/>
    <p:sldId id="271" r:id="rId12"/>
    <p:sldId id="288" r:id="rId13"/>
    <p:sldId id="297" r:id="rId14"/>
    <p:sldId id="304" r:id="rId15"/>
    <p:sldId id="299" r:id="rId16"/>
    <p:sldId id="300" r:id="rId17"/>
    <p:sldId id="287" r:id="rId18"/>
    <p:sldId id="26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4BE2"/>
    <a:srgbClr val="73AFF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995" autoAdjust="0"/>
    <p:restoredTop sz="94660"/>
  </p:normalViewPr>
  <p:slideViewPr>
    <p:cSldViewPr>
      <p:cViewPr varScale="1">
        <p:scale>
          <a:sx n="111" d="100"/>
          <a:sy n="111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FE066-B905-4A1C-97AE-A65B00022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C8925-43D1-44BD-806F-AA2D854A45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79553-E143-4AD0-97CE-EB8981FE9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D4C80-94B0-4C33-8944-7B145D0386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E8CEB9-51C2-4094-AE26-D2A9C77071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29A18C-F1FB-4FA3-9C4C-9734719490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02D41-F3CD-4060-828F-5E349B65AA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424623-0020-4614-A038-22D8FCABC1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44198E-460A-4259-A812-E8B184F04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8F86AB-E315-4749-A92F-BC85BC9C34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B8F9A-EA5F-44A4-A104-06A9DAA27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49CAF-BF8F-4509-9ABB-83CD3F2FFF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474D428-56E3-4DD5-B898-992B10D090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slow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051" name="Rectangle 1"/>
          <p:cNvSpPr>
            <a:spLocks noChangeArrowheads="1"/>
          </p:cNvSpPr>
          <p:nvPr/>
        </p:nvSpPr>
        <p:spPr bwMode="auto">
          <a:xfrm>
            <a:off x="0" y="1357313"/>
            <a:ext cx="92868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rgbClr val="0070C0"/>
                </a:solidFill>
                <a:cs typeface="Times New Roman" pitchFamily="18" charset="0"/>
              </a:rPr>
              <a:t>                                 Сысолова Елена Сергеевна, 11 класс</a:t>
            </a:r>
          </a:p>
          <a:p>
            <a:pPr algn="ctr"/>
            <a:endParaRPr lang="ru-RU" sz="1600" b="1"/>
          </a:p>
          <a:p>
            <a:pPr algn="ctr"/>
            <a:endParaRPr lang="ru-RU" sz="1600" b="1"/>
          </a:p>
          <a:p>
            <a:pPr algn="ctr"/>
            <a:endParaRPr lang="ru-RU" sz="600"/>
          </a:p>
          <a:p>
            <a:pPr algn="ctr" eaLnBrk="0" hangingPunct="0"/>
            <a:r>
              <a:rPr lang="ru-RU" sz="2200" b="1">
                <a:solidFill>
                  <a:srgbClr val="C00000"/>
                </a:solidFill>
                <a:cs typeface="Times New Roman" pitchFamily="18" charset="0"/>
              </a:rPr>
              <a:t>                          РЕКОНСТРУКЦИЯ </a:t>
            </a:r>
          </a:p>
          <a:p>
            <a:pPr algn="ctr" eaLnBrk="0" hangingPunct="0"/>
            <a:r>
              <a:rPr lang="ru-RU" sz="2200" b="1">
                <a:solidFill>
                  <a:srgbClr val="C00000"/>
                </a:solidFill>
                <a:cs typeface="Times New Roman" pitchFamily="18" charset="0"/>
              </a:rPr>
              <a:t>                         РУССКОГО НАРОДНОГО КОСТЮМА</a:t>
            </a:r>
          </a:p>
          <a:p>
            <a:pPr algn="ctr" eaLnBrk="0" hangingPunct="0"/>
            <a:r>
              <a:rPr lang="ru-RU" sz="2200" b="1">
                <a:solidFill>
                  <a:srgbClr val="C00000"/>
                </a:solidFill>
                <a:cs typeface="Times New Roman" pitchFamily="18" charset="0"/>
              </a:rPr>
              <a:t>                           (САРАФАННЫЙ КОМПЛЕКС)</a:t>
            </a:r>
            <a:endParaRPr lang="ru-RU" sz="600">
              <a:solidFill>
                <a:srgbClr val="C00000"/>
              </a:solidFill>
            </a:endParaRPr>
          </a:p>
          <a:p>
            <a:pPr algn="ctr" eaLnBrk="0" hangingPunct="0"/>
            <a:endParaRPr lang="ru-RU" sz="2200">
              <a:cs typeface="Times New Roman" pitchFamily="18" charset="0"/>
            </a:endParaRPr>
          </a:p>
          <a:p>
            <a:pPr algn="ctr" eaLnBrk="0" hangingPunct="0"/>
            <a:r>
              <a:rPr lang="ru-RU" sz="2200">
                <a:cs typeface="Times New Roman" pitchFamily="18" charset="0"/>
              </a:rPr>
              <a:t>                       МБОУ Кольцовская СОШ№5 </a:t>
            </a:r>
          </a:p>
          <a:p>
            <a:pPr algn="ctr" eaLnBrk="0" hangingPunct="0"/>
            <a:r>
              <a:rPr lang="ru-RU" sz="2200">
                <a:cs typeface="Times New Roman" pitchFamily="18" charset="0"/>
              </a:rPr>
              <a:t>                      с углубленным изучением </a:t>
            </a:r>
          </a:p>
          <a:p>
            <a:pPr algn="ctr" eaLnBrk="0" hangingPunct="0"/>
            <a:r>
              <a:rPr lang="ru-RU" sz="2200">
                <a:cs typeface="Times New Roman" pitchFamily="18" charset="0"/>
              </a:rPr>
              <a:t>                         английского языка</a:t>
            </a:r>
            <a:endParaRPr lang="ru-RU" sz="600"/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      </a:t>
            </a:r>
            <a:endParaRPr lang="ru-RU" sz="600"/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</a:t>
            </a: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 Научный руководитель: </a:t>
            </a:r>
            <a:r>
              <a:rPr lang="ru-RU" sz="1600" b="1" i="1">
                <a:cs typeface="Times New Roman" pitchFamily="18" charset="0"/>
              </a:rPr>
              <a:t>Кошелева Ольга Геннадьевна</a:t>
            </a: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/>
            <a:r>
              <a:rPr lang="ru-RU" sz="3200" b="1" smtClean="0">
                <a:solidFill>
                  <a:srgbClr val="C00000"/>
                </a:solidFill>
              </a:rPr>
              <a:t>Дизайн-исследование</a:t>
            </a:r>
            <a:br>
              <a:rPr lang="ru-RU" sz="3200" b="1" smtClean="0">
                <a:solidFill>
                  <a:srgbClr val="C00000"/>
                </a:solidFill>
              </a:rPr>
            </a:br>
            <a:r>
              <a:rPr lang="ru-RU" sz="2800" b="1" smtClean="0">
                <a:solidFill>
                  <a:srgbClr val="004BE2"/>
                </a:solidFill>
              </a:rPr>
              <a:t>Анализ вариантов, проработка идеи</a:t>
            </a:r>
            <a:endParaRPr lang="ru-RU" sz="2800" smtClean="0">
              <a:solidFill>
                <a:srgbClr val="004BE2"/>
              </a:solidFill>
            </a:endParaRPr>
          </a:p>
        </p:txBody>
      </p:sp>
      <p:sp>
        <p:nvSpPr>
          <p:cNvPr id="1331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2800" smtClean="0"/>
              <a:t>Сибирь (север)                 Сарафанный комплекс</a:t>
            </a:r>
          </a:p>
          <a:p>
            <a:pPr>
              <a:buFontTx/>
              <a:buNone/>
            </a:pPr>
            <a:endParaRPr lang="ru-RU" sz="2800" smtClean="0"/>
          </a:p>
          <a:p>
            <a:pPr>
              <a:buFontTx/>
              <a:buNone/>
            </a:pPr>
            <a:r>
              <a:rPr lang="ru-RU" sz="2800" smtClean="0"/>
              <a:t>Прямополиковая                  Косоклинный рубашка                                сарафан</a:t>
            </a:r>
          </a:p>
          <a:p>
            <a:pPr>
              <a:buFontTx/>
              <a:buNone/>
            </a:pPr>
            <a:endParaRPr lang="ru-RU" sz="2800" smtClean="0"/>
          </a:p>
          <a:p>
            <a:pPr>
              <a:buFontTx/>
              <a:buNone/>
            </a:pPr>
            <a:endParaRPr lang="ru-RU" sz="2800" smtClean="0"/>
          </a:p>
          <a:p>
            <a:pPr>
              <a:buFontTx/>
              <a:buNone/>
            </a:pPr>
            <a:endParaRPr lang="ru-RU" sz="2800" smtClean="0"/>
          </a:p>
          <a:p>
            <a:pPr>
              <a:buFontTx/>
              <a:buNone/>
            </a:pPr>
            <a:r>
              <a:rPr lang="ru-RU" sz="2800" smtClean="0"/>
              <a:t>        Праздничный сарафанный комплекс</a:t>
            </a:r>
          </a:p>
          <a:p>
            <a:pPr>
              <a:buFontTx/>
              <a:buNone/>
            </a:pPr>
            <a:r>
              <a:rPr lang="ru-RU" sz="2000" smtClean="0"/>
              <a:t>       (из прямополиковой рубашки с косоклинным сарафаном)</a:t>
            </a:r>
          </a:p>
          <a:p>
            <a:pPr>
              <a:buFontTx/>
              <a:buNone/>
            </a:pPr>
            <a:endParaRPr lang="ru-RU" sz="2800" smtClean="0"/>
          </a:p>
          <a:p>
            <a:pPr>
              <a:buFontTx/>
              <a:buNone/>
            </a:pPr>
            <a:endParaRPr lang="ru-RU" sz="2800" smtClean="0"/>
          </a:p>
        </p:txBody>
      </p:sp>
      <p:sp>
        <p:nvSpPr>
          <p:cNvPr id="7" name="Стрелка вправо 6"/>
          <p:cNvSpPr/>
          <p:nvPr/>
        </p:nvSpPr>
        <p:spPr>
          <a:xfrm>
            <a:off x="3714750" y="17145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>
            <a:off x="3714750" y="2857500"/>
            <a:ext cx="977900" cy="4841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929063" y="3857625"/>
            <a:ext cx="484187" cy="977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229600" cy="1143000"/>
          </a:xfrm>
        </p:spPr>
        <p:txBody>
          <a:bodyPr/>
          <a:lstStyle/>
          <a:p>
            <a:pPr marL="342900" indent="-342900"/>
            <a:r>
              <a:rPr lang="ru-RU" sz="3600" b="1" smtClean="0">
                <a:solidFill>
                  <a:srgbClr val="C00000"/>
                </a:solidFill>
              </a:rPr>
              <a:t>Дизайн-исследование</a:t>
            </a:r>
            <a:r>
              <a:rPr lang="ru-RU" b="1" smtClean="0">
                <a:solidFill>
                  <a:srgbClr val="C00000"/>
                </a:solidFill>
              </a:rPr>
              <a:t/>
            </a:r>
            <a:br>
              <a:rPr lang="ru-RU" b="1" smtClean="0">
                <a:solidFill>
                  <a:srgbClr val="C00000"/>
                </a:solidFill>
              </a:rPr>
            </a:br>
            <a:r>
              <a:rPr lang="ru-RU" sz="3200" b="1" smtClean="0">
                <a:solidFill>
                  <a:srgbClr val="004BE2"/>
                </a:solidFill>
              </a:rPr>
              <a:t>Эскиз модели</a:t>
            </a:r>
            <a:endParaRPr lang="ru-RU" sz="3200" smtClean="0">
              <a:solidFill>
                <a:srgbClr val="004BE2"/>
              </a:solidFill>
            </a:endParaRPr>
          </a:p>
        </p:txBody>
      </p:sp>
      <p:pic>
        <p:nvPicPr>
          <p:cNvPr id="14339" name="Picture 4" descr="DSC0080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63" y="1571625"/>
            <a:ext cx="4572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42875" y="500063"/>
            <a:ext cx="8229600" cy="939800"/>
          </a:xfrm>
        </p:spPr>
        <p:txBody>
          <a:bodyPr/>
          <a:lstStyle/>
          <a:p>
            <a:r>
              <a:rPr lang="ru-RU" sz="2800" b="1" smtClean="0">
                <a:solidFill>
                  <a:srgbClr val="C00000"/>
                </a:solidFill>
              </a:rPr>
              <a:t>Технологическая последовательность</a:t>
            </a:r>
            <a:r>
              <a:rPr lang="ru-RU" sz="2800" smtClean="0">
                <a:solidFill>
                  <a:srgbClr val="C00000"/>
                </a:solidFill>
              </a:rPr>
              <a:t/>
            </a:r>
            <a:br>
              <a:rPr lang="ru-RU" sz="2800" smtClean="0">
                <a:solidFill>
                  <a:srgbClr val="C00000"/>
                </a:solidFill>
              </a:rPr>
            </a:br>
            <a:r>
              <a:rPr lang="ru-RU" sz="2800" b="1" smtClean="0">
                <a:solidFill>
                  <a:srgbClr val="C00000"/>
                </a:solidFill>
              </a:rPr>
              <a:t>изготовления костюма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  <p:pic>
        <p:nvPicPr>
          <p:cNvPr id="19460" name="Picture 5" descr="DSC0078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1285875"/>
            <a:ext cx="372745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DSC0078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5" y="2857500"/>
            <a:ext cx="4071938" cy="304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0" y="1071563"/>
            <a:ext cx="2146300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75" y="4429125"/>
            <a:ext cx="1905000" cy="172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Анализ соответствия изделия 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543925" cy="5357812"/>
          </a:xfrm>
        </p:spPr>
        <p:txBody>
          <a:bodyPr/>
          <a:lstStyle/>
          <a:p>
            <a:pPr marL="514350" indent="-514350">
              <a:buFontTx/>
              <a:buNone/>
            </a:pPr>
            <a:r>
              <a:rPr lang="ru-RU" sz="2800" i="1" smtClean="0">
                <a:solidFill>
                  <a:srgbClr val="004BE2"/>
                </a:solidFill>
              </a:rPr>
              <a:t>                      Костюм 17-19 в.в</a:t>
            </a:r>
            <a:r>
              <a:rPr lang="ru-RU" sz="2000" smtClean="0"/>
              <a:t>.              </a:t>
            </a:r>
            <a:r>
              <a:rPr lang="ru-RU" sz="2800" i="1" smtClean="0">
                <a:solidFill>
                  <a:srgbClr val="004BE2"/>
                </a:solidFill>
              </a:rPr>
              <a:t>Мой костюм</a:t>
            </a:r>
          </a:p>
          <a:p>
            <a:pPr marL="514350" indent="-514350">
              <a:buFontTx/>
              <a:buAutoNum type="arabicPeriod"/>
            </a:pPr>
            <a:r>
              <a:rPr lang="ru-RU" sz="2000" u="sng" smtClean="0"/>
              <a:t>Материалы:</a:t>
            </a:r>
          </a:p>
          <a:p>
            <a:pPr marL="514350" indent="-514350">
              <a:spcBef>
                <a:spcPct val="0"/>
              </a:spcBef>
              <a:buFontTx/>
              <a:buNone/>
            </a:pPr>
            <a:r>
              <a:rPr lang="ru-RU" sz="2000" smtClean="0"/>
              <a:t>                                    Домотканые                               </a:t>
            </a:r>
            <a:r>
              <a:rPr lang="ru-RU" sz="2000" smtClean="0">
                <a:solidFill>
                  <a:srgbClr val="FF0000"/>
                </a:solidFill>
              </a:rPr>
              <a:t>Фабричные</a:t>
            </a:r>
          </a:p>
          <a:p>
            <a:pPr marL="514350" indent="-514350">
              <a:spcBef>
                <a:spcPct val="0"/>
              </a:spcBef>
              <a:buFontTx/>
              <a:buNone/>
            </a:pPr>
            <a:r>
              <a:rPr lang="ru-RU" sz="2000" smtClean="0"/>
              <a:t>                                (позже </a:t>
            </a:r>
            <a:r>
              <a:rPr lang="ru-RU" sz="2000" smtClean="0">
                <a:solidFill>
                  <a:srgbClr val="FF0000"/>
                </a:solidFill>
              </a:rPr>
              <a:t>фабричные</a:t>
            </a:r>
            <a:r>
              <a:rPr lang="ru-RU" sz="2000" smtClean="0"/>
              <a:t>)</a:t>
            </a:r>
          </a:p>
        </p:txBody>
      </p:sp>
      <p:pic>
        <p:nvPicPr>
          <p:cNvPr id="20484" name="Picture 8" descr="https://encrypted-tbn1.gstatic.com/images?q=tbn:ANd9GcRz9yxNDnS7pU6bvT9Fi96m6OkUfLCp1YAykNyOOLeP5D3QE6Fj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3571875"/>
            <a:ext cx="3668713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0" descr="https://encrypted-tbn2.gstatic.com/images?q=tbn:ANd9GcSD-6cpv4DVSu86n2N0s_FN8gQp1ZvaJ6qoi7Rgafx_NMImvFU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3429000"/>
            <a:ext cx="3319462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Анализ соответствия изделия 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543925" cy="5357812"/>
          </a:xfrm>
        </p:spPr>
        <p:txBody>
          <a:bodyPr/>
          <a:lstStyle/>
          <a:p>
            <a:pPr marL="514350" indent="-514350">
              <a:buFontTx/>
              <a:buNone/>
            </a:pPr>
            <a:r>
              <a:rPr lang="ru-RU" sz="2800" i="1" smtClean="0">
                <a:solidFill>
                  <a:srgbClr val="004BE2"/>
                </a:solidFill>
              </a:rPr>
              <a:t>                      Костюм 17-19 в.в</a:t>
            </a:r>
            <a:r>
              <a:rPr lang="ru-RU" sz="2000" smtClean="0"/>
              <a:t>.              </a:t>
            </a:r>
            <a:r>
              <a:rPr lang="ru-RU" sz="2800" i="1" smtClean="0">
                <a:solidFill>
                  <a:srgbClr val="004BE2"/>
                </a:solidFill>
              </a:rPr>
              <a:t>Мой костюм</a:t>
            </a:r>
          </a:p>
          <a:p>
            <a:pPr marL="514350" indent="-514350">
              <a:spcBef>
                <a:spcPct val="0"/>
              </a:spcBef>
              <a:buFontTx/>
              <a:buNone/>
            </a:pPr>
            <a:r>
              <a:rPr lang="ru-RU" sz="2000" smtClean="0">
                <a:solidFill>
                  <a:srgbClr val="006600"/>
                </a:solidFill>
              </a:rPr>
              <a:t>Рубаха:                                     </a:t>
            </a:r>
            <a:r>
              <a:rPr lang="ru-RU" sz="2000" smtClean="0">
                <a:solidFill>
                  <a:srgbClr val="FF0000"/>
                </a:solidFill>
              </a:rPr>
              <a:t>шелк </a:t>
            </a:r>
            <a:r>
              <a:rPr lang="ru-RU" sz="2000" smtClean="0"/>
              <a:t>                              </a:t>
            </a:r>
            <a:r>
              <a:rPr lang="ru-RU" sz="2000" smtClean="0">
                <a:solidFill>
                  <a:srgbClr val="FF0000"/>
                </a:solidFill>
              </a:rPr>
              <a:t>шелк              </a:t>
            </a:r>
          </a:p>
          <a:p>
            <a:pPr marL="514350" indent="-514350">
              <a:spcBef>
                <a:spcPct val="0"/>
              </a:spcBef>
              <a:buFontTx/>
              <a:buNone/>
            </a:pPr>
            <a:r>
              <a:rPr lang="ru-RU" sz="2000" smtClean="0"/>
              <a:t>                                          (натуральный),               (синтетика)</a:t>
            </a:r>
          </a:p>
          <a:p>
            <a:pPr marL="514350" indent="-514350">
              <a:spcBef>
                <a:spcPct val="0"/>
              </a:spcBef>
              <a:buFontTx/>
              <a:buNone/>
            </a:pPr>
            <a:r>
              <a:rPr lang="ru-RU" sz="2000" smtClean="0"/>
              <a:t>                                              хлопок, лен</a:t>
            </a:r>
          </a:p>
          <a:p>
            <a:pPr marL="514350" indent="-514350">
              <a:spcBef>
                <a:spcPct val="0"/>
              </a:spcBef>
              <a:buFontTx/>
              <a:buNone/>
            </a:pPr>
            <a:endParaRPr lang="ru-RU" sz="2000" smtClean="0"/>
          </a:p>
          <a:p>
            <a:pPr marL="514350" indent="-514350">
              <a:spcBef>
                <a:spcPct val="0"/>
              </a:spcBef>
              <a:buFontTx/>
              <a:buNone/>
            </a:pPr>
            <a:r>
              <a:rPr lang="ru-RU" sz="2000" smtClean="0">
                <a:solidFill>
                  <a:srgbClr val="006600"/>
                </a:solidFill>
              </a:rPr>
              <a:t>Кружево:                         </a:t>
            </a:r>
            <a:r>
              <a:rPr lang="ru-RU" sz="2000" smtClean="0">
                <a:solidFill>
                  <a:srgbClr val="FF0000"/>
                </a:solidFill>
              </a:rPr>
              <a:t>вязанное</a:t>
            </a:r>
            <a:r>
              <a:rPr lang="ru-RU" sz="2000" smtClean="0"/>
              <a:t> крючком                </a:t>
            </a:r>
            <a:r>
              <a:rPr lang="ru-RU" sz="2000" smtClean="0">
                <a:solidFill>
                  <a:srgbClr val="FF0000"/>
                </a:solidFill>
              </a:rPr>
              <a:t>вязанное</a:t>
            </a:r>
          </a:p>
          <a:p>
            <a:pPr marL="514350" indent="-514350">
              <a:spcBef>
                <a:spcPct val="0"/>
              </a:spcBef>
              <a:buFontTx/>
              <a:buNone/>
            </a:pPr>
            <a:r>
              <a:rPr lang="ru-RU" sz="2000" smtClean="0">
                <a:solidFill>
                  <a:srgbClr val="FF0000"/>
                </a:solidFill>
              </a:rPr>
              <a:t>                                                                        </a:t>
            </a:r>
            <a:r>
              <a:rPr lang="ru-RU" sz="2000" smtClean="0"/>
              <a:t>     (фабричное,машинное) </a:t>
            </a:r>
          </a:p>
          <a:p>
            <a:pPr marL="514350" indent="-514350">
              <a:buFontTx/>
              <a:buNone/>
            </a:pPr>
            <a:endParaRPr lang="ru-RU" sz="2000" smtClean="0">
              <a:solidFill>
                <a:srgbClr val="006600"/>
              </a:solidFill>
            </a:endParaRPr>
          </a:p>
          <a:p>
            <a:pPr marL="514350" indent="-514350">
              <a:buFontTx/>
              <a:buNone/>
            </a:pPr>
            <a:endParaRPr lang="ru-RU" sz="2000" smtClean="0">
              <a:solidFill>
                <a:srgbClr val="006600"/>
              </a:solidFill>
            </a:endParaRPr>
          </a:p>
          <a:p>
            <a:pPr marL="514350" indent="-514350">
              <a:buFontTx/>
              <a:buNone/>
            </a:pPr>
            <a:r>
              <a:rPr lang="ru-RU" sz="2000" smtClean="0">
                <a:solidFill>
                  <a:srgbClr val="006600"/>
                </a:solidFill>
              </a:rPr>
              <a:t>Сарафан:                             </a:t>
            </a:r>
            <a:r>
              <a:rPr lang="ru-RU" sz="2000" smtClean="0">
                <a:solidFill>
                  <a:srgbClr val="FF0000"/>
                </a:solidFill>
              </a:rPr>
              <a:t>кумач (хлопок)             кумач (хлопок)</a:t>
            </a:r>
            <a:endParaRPr lang="ru-RU" sz="2000" smtClean="0"/>
          </a:p>
          <a:p>
            <a:pPr marL="514350" indent="-514350">
              <a:buFontTx/>
              <a:buNone/>
            </a:pPr>
            <a:r>
              <a:rPr lang="ru-RU" sz="2000" smtClean="0">
                <a:solidFill>
                  <a:srgbClr val="006600"/>
                </a:solidFill>
              </a:rPr>
              <a:t>Тесьма:                    </a:t>
            </a:r>
            <a:r>
              <a:rPr lang="ru-RU" sz="2000" smtClean="0">
                <a:solidFill>
                  <a:srgbClr val="FF0000"/>
                </a:solidFill>
              </a:rPr>
              <a:t>жаккардовая, плетеная   жаккардовая, плетеная</a:t>
            </a:r>
          </a:p>
          <a:p>
            <a:pPr marL="514350" indent="-514350">
              <a:buFontTx/>
              <a:buNone/>
            </a:pPr>
            <a:r>
              <a:rPr lang="ru-RU" sz="2000" smtClean="0">
                <a:solidFill>
                  <a:srgbClr val="006600"/>
                </a:solidFill>
              </a:rPr>
              <a:t>Отделка:</a:t>
            </a:r>
            <a:r>
              <a:rPr lang="ru-RU" sz="2000" smtClean="0"/>
              <a:t>	       </a:t>
            </a:r>
            <a:r>
              <a:rPr lang="ru-RU" sz="2000" smtClean="0">
                <a:solidFill>
                  <a:srgbClr val="FF0000"/>
                </a:solidFill>
              </a:rPr>
              <a:t>бисер, бусины, стекло</a:t>
            </a:r>
            <a:r>
              <a:rPr lang="ru-RU" sz="2000" smtClean="0"/>
              <a:t>, 	</a:t>
            </a:r>
            <a:r>
              <a:rPr lang="ru-RU" sz="2000" smtClean="0">
                <a:solidFill>
                  <a:srgbClr val="FF0000"/>
                </a:solidFill>
              </a:rPr>
              <a:t>бисер, бусины</a:t>
            </a:r>
            <a:r>
              <a:rPr lang="ru-RU" sz="2000" smtClean="0"/>
              <a:t>, пластик</a:t>
            </a:r>
          </a:p>
          <a:p>
            <a:pPr marL="514350" indent="-514350">
              <a:buFontTx/>
              <a:buNone/>
            </a:pPr>
            <a:r>
              <a:rPr lang="ru-RU" sz="2000" smtClean="0"/>
              <a:t>				</a:t>
            </a:r>
            <a:r>
              <a:rPr lang="ru-RU" sz="2000" smtClean="0">
                <a:solidFill>
                  <a:srgbClr val="FF0000"/>
                </a:solidFill>
              </a:rPr>
              <a:t>жемчуг</a:t>
            </a:r>
            <a:r>
              <a:rPr lang="ru-RU" sz="2000" smtClean="0"/>
              <a:t> речной		</a:t>
            </a:r>
            <a:r>
              <a:rPr lang="ru-RU" sz="2000" smtClean="0">
                <a:solidFill>
                  <a:srgbClr val="FF0000"/>
                </a:solidFill>
              </a:rPr>
              <a:t>жемчуг</a:t>
            </a:r>
            <a:r>
              <a:rPr lang="ru-RU" sz="2000" smtClean="0"/>
              <a:t> искусственный</a:t>
            </a:r>
          </a:p>
        </p:txBody>
      </p:sp>
      <p:pic>
        <p:nvPicPr>
          <p:cNvPr id="21508" name="Picture 18" descr="http://www.megatkani.ru/uploads/goods/small_3e1ad844a94d644c86fa7a73dd3544f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8125" y="2071688"/>
            <a:ext cx="7635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20" descr="http://cs1.livemaster.ru/foto/large/71a4518038-materialy-dlya-tvorchestva-naturalnyj-shelk-krepdeshin-n688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57438" y="2071688"/>
            <a:ext cx="892175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22" descr="https://encrypted-tbn0.gstatic.com/images?q=tbn:ANd9GcQrYLF0bvDYHGS77U_MBMol3kmei2FYydAZQeBZTAfAdQSt3ltfPw"/>
          <p:cNvPicPr>
            <a:picLocks noChangeAspect="1" noChangeArrowheads="1"/>
          </p:cNvPicPr>
          <p:nvPr/>
        </p:nvPicPr>
        <p:blipFill>
          <a:blip r:embed="rId4" cstate="email"/>
          <a:srcRect r="-3"/>
          <a:stretch>
            <a:fillRect/>
          </a:stretch>
        </p:blipFill>
        <p:spPr bwMode="auto">
          <a:xfrm>
            <a:off x="3143250" y="3714750"/>
            <a:ext cx="18034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2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715250" y="3643313"/>
            <a:ext cx="1138238" cy="87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25" descr="https://encrypted-tbn2.gstatic.com/images?q=tbn:ANd9GcSP2vs0C56OHITJDlwmaWZ35BfyAr5GHysMoTop6eqmjeJIr3wJbw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14688" y="5929313"/>
            <a:ext cx="14938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27" descr="https://encrypted-tbn1.gstatic.com/images?q=tbn:ANd9GcR_Z5yLKLHPgEgchTrTK3jOKAKckQ1JaAYIZIle0ZsEbWDTa59TWw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72313" y="5929313"/>
            <a:ext cx="1049337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4" name="Picture 29" descr="https://encrypted-tbn3.gstatic.com/images?q=tbn:ANd9GcQ-CfVeWnwd-3eD0rZVzm4McN5ntgotYnpcvw5vEZanA_7KYTxv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857750" y="6143625"/>
            <a:ext cx="211613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Анализ соответствия изделия 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28625" y="1357313"/>
            <a:ext cx="8543925" cy="5357812"/>
          </a:xfrm>
        </p:spPr>
        <p:txBody>
          <a:bodyPr/>
          <a:lstStyle/>
          <a:p>
            <a:pPr marL="514350" indent="-514350">
              <a:buFontTx/>
              <a:buNone/>
            </a:pPr>
            <a:r>
              <a:rPr lang="ru-RU" sz="2800" i="1" smtClean="0">
                <a:solidFill>
                  <a:srgbClr val="004BE2"/>
                </a:solidFill>
              </a:rPr>
              <a:t>                      Костюм 17-19 в.в</a:t>
            </a:r>
            <a:r>
              <a:rPr lang="ru-RU" sz="2000" smtClean="0"/>
              <a:t>.              </a:t>
            </a:r>
            <a:r>
              <a:rPr lang="ru-RU" sz="2800" i="1" smtClean="0">
                <a:solidFill>
                  <a:srgbClr val="004BE2"/>
                </a:solidFill>
              </a:rPr>
              <a:t>Мой костюм</a:t>
            </a:r>
          </a:p>
          <a:p>
            <a:pPr marL="514350" indent="-514350">
              <a:buFontTx/>
              <a:buNone/>
            </a:pPr>
            <a:r>
              <a:rPr lang="ru-RU" sz="2000" u="sng" smtClean="0"/>
              <a:t>2. Технология и конструирование:</a:t>
            </a:r>
          </a:p>
          <a:p>
            <a:pPr marL="514350" indent="-514350">
              <a:buFontTx/>
              <a:buNone/>
            </a:pPr>
            <a:r>
              <a:rPr lang="ru-RU" sz="2000" smtClean="0">
                <a:solidFill>
                  <a:srgbClr val="006600"/>
                </a:solidFill>
              </a:rPr>
              <a:t>Вышивка:               </a:t>
            </a:r>
            <a:r>
              <a:rPr lang="ru-RU" sz="2000" smtClean="0">
                <a:solidFill>
                  <a:srgbClr val="FF0000"/>
                </a:solidFill>
              </a:rPr>
              <a:t>вышивка</a:t>
            </a:r>
            <a:r>
              <a:rPr lang="ru-RU" sz="2000" smtClean="0"/>
              <a:t> </a:t>
            </a:r>
            <a:r>
              <a:rPr lang="ru-RU" sz="2000" smtClean="0">
                <a:solidFill>
                  <a:srgbClr val="FF0000"/>
                </a:solidFill>
              </a:rPr>
              <a:t>ручная</a:t>
            </a:r>
            <a:r>
              <a:rPr lang="ru-RU" sz="2000" smtClean="0"/>
              <a:t>                       </a:t>
            </a:r>
            <a:r>
              <a:rPr lang="ru-RU" sz="2000" smtClean="0">
                <a:solidFill>
                  <a:srgbClr val="FF0000"/>
                </a:solidFill>
              </a:rPr>
              <a:t>вышивка</a:t>
            </a:r>
            <a:r>
              <a:rPr lang="ru-RU" sz="2000" smtClean="0"/>
              <a:t> машинная ,</a:t>
            </a:r>
          </a:p>
          <a:p>
            <a:pPr marL="514350" indent="-514350">
              <a:buFontTx/>
              <a:buNone/>
            </a:pPr>
            <a:r>
              <a:rPr lang="ru-RU" sz="2000" smtClean="0">
                <a:solidFill>
                  <a:srgbClr val="FF0000"/>
                </a:solidFill>
              </a:rPr>
              <a:t>								ручная </a:t>
            </a:r>
          </a:p>
          <a:p>
            <a:pPr marL="514350" indent="-514350">
              <a:buFontTx/>
              <a:buNone/>
            </a:pPr>
            <a:endParaRPr lang="ru-RU" sz="2000" smtClean="0">
              <a:solidFill>
                <a:srgbClr val="FF0000"/>
              </a:solidFill>
            </a:endParaRPr>
          </a:p>
          <a:p>
            <a:pPr marL="514350" indent="-514350">
              <a:buFontTx/>
              <a:buNone/>
            </a:pPr>
            <a:endParaRPr lang="ru-RU" sz="2000" smtClean="0"/>
          </a:p>
          <a:p>
            <a:pPr marL="514350" indent="-514350">
              <a:buFontTx/>
              <a:buNone/>
            </a:pPr>
            <a:endParaRPr lang="ru-RU" sz="2000" smtClean="0"/>
          </a:p>
          <a:p>
            <a:pPr marL="514350" indent="-514350">
              <a:buFontTx/>
              <a:buNone/>
            </a:pPr>
            <a:r>
              <a:rPr lang="ru-RU" sz="2000" smtClean="0">
                <a:solidFill>
                  <a:srgbClr val="006600"/>
                </a:solidFill>
              </a:rPr>
              <a:t>Шитье:                    </a:t>
            </a:r>
            <a:r>
              <a:rPr lang="ru-RU" sz="2000" smtClean="0"/>
              <a:t>ручное (позже </a:t>
            </a:r>
            <a:r>
              <a:rPr lang="ru-RU" sz="2000" smtClean="0">
                <a:solidFill>
                  <a:srgbClr val="FF0000"/>
                </a:solidFill>
              </a:rPr>
              <a:t>машинное</a:t>
            </a:r>
            <a:r>
              <a:rPr lang="ru-RU" sz="2000" smtClean="0"/>
              <a:t>)             </a:t>
            </a:r>
            <a:r>
              <a:rPr lang="ru-RU" sz="2000" smtClean="0">
                <a:solidFill>
                  <a:srgbClr val="FF0000"/>
                </a:solidFill>
              </a:rPr>
              <a:t>машинное              </a:t>
            </a:r>
          </a:p>
          <a:p>
            <a:pPr marL="514350" indent="-514350">
              <a:buFontTx/>
              <a:buNone/>
            </a:pPr>
            <a:r>
              <a:rPr lang="ru-RU" sz="2000" smtClean="0"/>
              <a:t>                                                                                      </a:t>
            </a:r>
          </a:p>
          <a:p>
            <a:pPr marL="514350" indent="-514350">
              <a:buFontTx/>
              <a:buNone/>
            </a:pPr>
            <a:endParaRPr lang="ru-RU" sz="2000" smtClean="0"/>
          </a:p>
          <a:p>
            <a:pPr marL="514350" indent="-514350">
              <a:buFontTx/>
              <a:buNone/>
            </a:pPr>
            <a:endParaRPr lang="ru-RU" sz="2000" smtClean="0"/>
          </a:p>
          <a:p>
            <a:pPr marL="514350" indent="-514350">
              <a:buFontTx/>
              <a:buNone/>
            </a:pPr>
            <a:endParaRPr lang="ru-RU" sz="2000" smtClean="0"/>
          </a:p>
          <a:p>
            <a:pPr marL="514350" indent="-514350">
              <a:buFontTx/>
              <a:buNone/>
            </a:pPr>
            <a:r>
              <a:rPr lang="ru-RU" sz="2000" smtClean="0">
                <a:solidFill>
                  <a:srgbClr val="006600"/>
                </a:solidFill>
              </a:rPr>
              <a:t>Крой, силуэт, цвет:          </a:t>
            </a:r>
            <a:r>
              <a:rPr lang="ru-RU" sz="2000" smtClean="0">
                <a:solidFill>
                  <a:srgbClr val="FF0000"/>
                </a:solidFill>
              </a:rPr>
              <a:t>традиционный</a:t>
            </a:r>
            <a:r>
              <a:rPr lang="ru-RU" sz="2000" smtClean="0"/>
              <a:t>	</a:t>
            </a:r>
            <a:r>
              <a:rPr lang="ru-RU" sz="2000" smtClean="0">
                <a:solidFill>
                  <a:srgbClr val="FF0000"/>
                </a:solidFill>
              </a:rPr>
              <a:t>      традиционный</a:t>
            </a:r>
          </a:p>
          <a:p>
            <a:pPr marL="514350" indent="-514350">
              <a:buFontTx/>
              <a:buNone/>
            </a:pPr>
            <a:endParaRPr lang="ru-RU" sz="2000" smtClean="0"/>
          </a:p>
        </p:txBody>
      </p:sp>
      <p:pic>
        <p:nvPicPr>
          <p:cNvPr id="22532" name="Picture 4" descr="http://www.asia.ru/upload_images/137/136382/16612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75" y="2571750"/>
            <a:ext cx="1139825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 descr="https://encrypted-tbn3.gstatic.com/images?q=tbn:ANd9GcRqkJJD3h6uBsMkcCXYXVxQ1M1bFZtpJRjHPCBISrmBJslOTPt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72375" y="2928938"/>
            <a:ext cx="12604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8" descr="https://encrypted-tbn1.gstatic.com/images?q=tbn:ANd9GcQxrd2zXSsJDa37wP5DMIuCrl5Ojq1NymEBEJcS2ohEi2_uw3TT6w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25" y="2786063"/>
            <a:ext cx="138271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0" descr="https://encrypted-tbn2.gstatic.com/images?q=tbn:ANd9GcSeTzKwRyGJ7QXbNETk7Gelk9vWnxsjG_hzz1HG8Bsbqo7kPh7D2Q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215063" y="3000375"/>
            <a:ext cx="1195387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12" descr="http://mtdata.ru/u28/photo75AA/20809763913-0/big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500" y="4500563"/>
            <a:ext cx="11779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14" descr="https://encrypted-tbn2.gstatic.com/images?q=tbn:ANd9GcQc0BprbNbsiKs9pBArduuRiylAjDXOGiOKGEeFvAOBz6WqEgq7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625" y="4500563"/>
            <a:ext cx="1157288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16" descr="https://encrypted-tbn1.gstatic.com/images?q=tbn:ANd9GcTSUdge5upQKJ5HlbV2QBWQL_7wqAPkkP4pGJuvr9KyiawqLaDowQ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715125" y="4857750"/>
            <a:ext cx="1652588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C00000"/>
                </a:solidFill>
              </a:rPr>
              <a:t>Анализ соответствия изделия </a:t>
            </a: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285750" y="1357313"/>
            <a:ext cx="8715375" cy="2286000"/>
          </a:xfrm>
        </p:spPr>
        <p:txBody>
          <a:bodyPr/>
          <a:lstStyle/>
          <a:p>
            <a:pPr marL="514350" indent="-514350">
              <a:buFontTx/>
              <a:buNone/>
            </a:pPr>
            <a:r>
              <a:rPr lang="ru-RU" sz="2800" i="1" smtClean="0">
                <a:solidFill>
                  <a:srgbClr val="004BE2"/>
                </a:solidFill>
              </a:rPr>
              <a:t>                      Костюм 17-19 в.в</a:t>
            </a:r>
            <a:r>
              <a:rPr lang="ru-RU" sz="2000" smtClean="0"/>
              <a:t>.              </a:t>
            </a:r>
            <a:r>
              <a:rPr lang="ru-RU" sz="2800" i="1" smtClean="0">
                <a:solidFill>
                  <a:srgbClr val="004BE2"/>
                </a:solidFill>
              </a:rPr>
              <a:t>Мой костюм</a:t>
            </a:r>
          </a:p>
          <a:p>
            <a:pPr marL="514350" indent="-514350">
              <a:buFontTx/>
              <a:buNone/>
            </a:pPr>
            <a:endParaRPr lang="ru-RU" sz="2000" u="sng" smtClean="0"/>
          </a:p>
          <a:p>
            <a:pPr marL="514350" indent="-514350">
              <a:buFontTx/>
              <a:buNone/>
            </a:pPr>
            <a:r>
              <a:rPr lang="ru-RU" sz="2000" u="sng" smtClean="0"/>
              <a:t>3. Время, затраченное на изготовление:</a:t>
            </a:r>
          </a:p>
          <a:p>
            <a:pPr marL="514350" indent="-514350">
              <a:buFontTx/>
              <a:buNone/>
            </a:pPr>
            <a:endParaRPr lang="ru-RU" sz="2000" smtClean="0"/>
          </a:p>
          <a:p>
            <a:pPr marL="514350" indent="-514350">
              <a:buFontTx/>
              <a:buNone/>
            </a:pPr>
            <a:r>
              <a:rPr lang="ru-RU" sz="2000" smtClean="0"/>
              <a:t>			минимум 2-3 года			6 месяцев</a:t>
            </a:r>
          </a:p>
        </p:txBody>
      </p:sp>
      <p:pic>
        <p:nvPicPr>
          <p:cNvPr id="23556" name="Picture 4" descr="http://cs3.livemaster.ru/zhurnalfoto/0/9/5/12060521471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85938" y="3500438"/>
            <a:ext cx="2106612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86438" y="3324225"/>
            <a:ext cx="1714500" cy="308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C00000"/>
                </a:solidFill>
              </a:rPr>
              <a:t>Самооценка</a:t>
            </a: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38" y="1285875"/>
            <a:ext cx="2952750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7688" y="1185863"/>
            <a:ext cx="3214687" cy="578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Спасибо за внимание!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0" y="1357313"/>
            <a:ext cx="928687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rgbClr val="0070C0"/>
                </a:solidFill>
                <a:cs typeface="Times New Roman" pitchFamily="18" charset="0"/>
              </a:rPr>
              <a:t>                    </a:t>
            </a:r>
          </a:p>
          <a:p>
            <a:pPr algn="ctr"/>
            <a:endParaRPr lang="ru-RU" sz="1600" b="1"/>
          </a:p>
          <a:p>
            <a:pPr algn="ctr"/>
            <a:endParaRPr lang="ru-RU" sz="1600" b="1"/>
          </a:p>
          <a:p>
            <a:pPr algn="ctr"/>
            <a:endParaRPr lang="ru-RU" sz="600"/>
          </a:p>
          <a:p>
            <a:pPr algn="ctr" eaLnBrk="0" hangingPunct="0"/>
            <a:endParaRPr lang="ru-RU" sz="2200">
              <a:cs typeface="Times New Roman" pitchFamily="18" charset="0"/>
            </a:endParaRPr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      </a:t>
            </a:r>
            <a:endParaRPr lang="ru-RU" sz="600"/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</a:t>
            </a: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</p:txBody>
      </p:sp>
      <p:pic>
        <p:nvPicPr>
          <p:cNvPr id="3075" name="Picture 4" descr="http://rylik.ru/uploads/posts/2010-04/1271274761_959082cbedc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7145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1"/>
          <p:cNvSpPr>
            <a:spLocks noGrp="1" noChangeArrowheads="1"/>
          </p:cNvSpPr>
          <p:nvPr>
            <p:ph type="title"/>
          </p:nvPr>
        </p:nvSpPr>
        <p:spPr>
          <a:xfrm>
            <a:off x="2000250" y="357188"/>
            <a:ext cx="6615113" cy="5816600"/>
          </a:xfrm>
          <a:noFill/>
        </p:spPr>
        <p:txBody>
          <a:bodyPr>
            <a:spAutoFit/>
          </a:bodyPr>
          <a:lstStyle/>
          <a:p>
            <a:pPr indent="449263" algn="just"/>
            <a:r>
              <a:rPr lang="ru-RU" sz="1200" b="1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200" b="1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cs typeface="Times New Roman" pitchFamily="18" charset="0"/>
              </a:rPr>
              <a:t>Цель</a:t>
            </a:r>
            <a:r>
              <a:rPr lang="ru-RU" sz="2400" b="1" smtClean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sz="2400" smtClean="0">
                <a:solidFill>
                  <a:schemeClr val="tx1"/>
                </a:solidFill>
                <a:cs typeface="Times New Roman" pitchFamily="18" charset="0"/>
              </a:rPr>
              <a:t>проекта - реконструкция русского народного костюма (сарафанного комплекса)</a:t>
            </a:r>
            <a:br>
              <a:rPr lang="ru-RU" sz="240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b="1" smtClean="0">
                <a:solidFill>
                  <a:srgbClr val="C00000"/>
                </a:solidFill>
                <a:cs typeface="Times New Roman" pitchFamily="18" charset="0"/>
              </a:rPr>
              <a:t>Гипотеза</a:t>
            </a:r>
            <a:r>
              <a:rPr lang="ru-RU" sz="2400" b="1" smtClean="0">
                <a:solidFill>
                  <a:schemeClr val="tx1"/>
                </a:solidFill>
                <a:cs typeface="Times New Roman" pitchFamily="18" charset="0"/>
              </a:rPr>
              <a:t> - </a:t>
            </a:r>
            <a:r>
              <a:rPr lang="ru-RU" sz="2400" smtClean="0">
                <a:solidFill>
                  <a:schemeClr val="tx1"/>
                </a:solidFill>
                <a:cs typeface="Times New Roman" pitchFamily="18" charset="0"/>
              </a:rPr>
              <a:t>современные технологии изготовления позволяют существенно сократить время на изготовление копии народного костюма 17-19 веков</a:t>
            </a:r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240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400" b="1" smtClean="0">
                <a:solidFill>
                  <a:srgbClr val="C00000"/>
                </a:solidFill>
                <a:cs typeface="Times New Roman" pitchFamily="18" charset="0"/>
              </a:rPr>
              <a:t>Задачи:</a:t>
            </a:r>
            <a:r>
              <a:rPr lang="ru-RU" sz="2400" smtClean="0">
                <a:solidFill>
                  <a:srgbClr val="C00000"/>
                </a:solidFill>
              </a:rPr>
              <a:t/>
            </a:r>
            <a:br>
              <a:rPr lang="ru-RU" sz="2400" smtClean="0">
                <a:solidFill>
                  <a:srgbClr val="C00000"/>
                </a:solidFill>
              </a:rPr>
            </a:br>
            <a:r>
              <a:rPr lang="ru-RU" sz="2400" b="1" smtClean="0">
                <a:solidFill>
                  <a:schemeClr val="tx1"/>
                </a:solidFill>
                <a:cs typeface="Times New Roman" pitchFamily="18" charset="0"/>
              </a:rPr>
              <a:t>-</a:t>
            </a:r>
            <a:r>
              <a:rPr lang="ru-RU" sz="2400" i="1" smtClean="0">
                <a:solidFill>
                  <a:schemeClr val="tx1"/>
                </a:solidFill>
                <a:cs typeface="Times New Roman" pitchFamily="18" charset="0"/>
              </a:rPr>
              <a:t>исторический поиск и анализ;</a:t>
            </a:r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smtClean="0">
                <a:solidFill>
                  <a:schemeClr val="tx1"/>
                </a:solidFill>
                <a:cs typeface="Times New Roman" pitchFamily="18" charset="0"/>
              </a:rPr>
              <a:t>-</a:t>
            </a:r>
            <a:r>
              <a:rPr lang="ru-RU" sz="2400" i="1" smtClean="0">
                <a:solidFill>
                  <a:schemeClr val="tx1"/>
                </a:solidFill>
                <a:cs typeface="Times New Roman" pitchFamily="18" charset="0"/>
              </a:rPr>
              <a:t>разработка эскиза костюма;</a:t>
            </a:r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i="1" smtClean="0">
                <a:solidFill>
                  <a:schemeClr val="tx1"/>
                </a:solidFill>
                <a:cs typeface="Times New Roman" pitchFamily="18" charset="0"/>
              </a:rPr>
              <a:t>-выполнение чертежа и выкроек;</a:t>
            </a:r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i="1" smtClean="0">
                <a:solidFill>
                  <a:schemeClr val="tx1"/>
                </a:solidFill>
                <a:cs typeface="Times New Roman" pitchFamily="18" charset="0"/>
              </a:rPr>
              <a:t>-выбор ткани и фурнитуры;</a:t>
            </a:r>
            <a:r>
              <a:rPr lang="ru-RU" sz="2400" smtClean="0">
                <a:solidFill>
                  <a:schemeClr val="tx1"/>
                </a:solidFill>
              </a:rPr>
              <a:t/>
            </a:r>
            <a:br>
              <a:rPr lang="ru-RU" sz="2400" smtClean="0">
                <a:solidFill>
                  <a:schemeClr val="tx1"/>
                </a:solidFill>
              </a:rPr>
            </a:br>
            <a:r>
              <a:rPr lang="ru-RU" sz="2400" i="1" smtClean="0">
                <a:solidFill>
                  <a:schemeClr val="tx1"/>
                </a:solidFill>
                <a:cs typeface="Times New Roman" pitchFamily="18" charset="0"/>
              </a:rPr>
              <a:t>- пошив костюма.</a:t>
            </a:r>
            <a:endParaRPr lang="ru-RU" sz="24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0" y="1357313"/>
            <a:ext cx="928687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rgbClr val="0070C0"/>
                </a:solidFill>
                <a:cs typeface="Times New Roman" pitchFamily="18" charset="0"/>
              </a:rPr>
              <a:t>                    </a:t>
            </a:r>
          </a:p>
          <a:p>
            <a:pPr algn="ctr"/>
            <a:endParaRPr lang="ru-RU" sz="1600" b="1"/>
          </a:p>
          <a:p>
            <a:pPr algn="ctr"/>
            <a:endParaRPr lang="ru-RU" sz="1600" b="1"/>
          </a:p>
          <a:p>
            <a:pPr algn="ctr"/>
            <a:endParaRPr lang="ru-RU" sz="600"/>
          </a:p>
          <a:p>
            <a:pPr algn="ctr" eaLnBrk="0" hangingPunct="0"/>
            <a:endParaRPr lang="ru-RU" sz="2200">
              <a:cs typeface="Times New Roman" pitchFamily="18" charset="0"/>
            </a:endParaRPr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      </a:t>
            </a:r>
            <a:endParaRPr lang="ru-RU" sz="600"/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</a:t>
            </a: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</p:txBody>
      </p:sp>
      <p:sp>
        <p:nvSpPr>
          <p:cNvPr id="4099" name="Rectangle 1"/>
          <p:cNvSpPr>
            <a:spLocks noGrp="1" noChangeArrowheads="1"/>
          </p:cNvSpPr>
          <p:nvPr>
            <p:ph type="title"/>
          </p:nvPr>
        </p:nvSpPr>
        <p:spPr>
          <a:xfrm>
            <a:off x="1000125" y="0"/>
            <a:ext cx="6615113" cy="461963"/>
          </a:xfrm>
          <a:noFill/>
        </p:spPr>
        <p:txBody>
          <a:bodyPr>
            <a:spAutoFit/>
          </a:bodyPr>
          <a:lstStyle/>
          <a:p>
            <a:pPr indent="449263" eaLnBrk="1" hangingPunct="1"/>
            <a:r>
              <a:rPr lang="ru-RU" sz="2400" b="1" smtClean="0">
                <a:solidFill>
                  <a:srgbClr val="C00000"/>
                </a:solidFill>
                <a:cs typeface="Times New Roman" pitchFamily="18" charset="0"/>
              </a:rPr>
              <a:t>Историческое исследование</a:t>
            </a:r>
            <a:endParaRPr lang="ru-RU" sz="2400" smtClean="0">
              <a:solidFill>
                <a:schemeClr val="tx1"/>
              </a:solidFill>
            </a:endParaRPr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63" y="1214438"/>
            <a:ext cx="4491037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14313" y="4795838"/>
            <a:ext cx="824865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1600">
                <a:cs typeface="Times New Roman" pitchFamily="18" charset="0"/>
              </a:rPr>
              <a:t>Рис. 1. </a:t>
            </a:r>
            <a:r>
              <a:rPr lang="ru-RU" sz="1600">
                <a:solidFill>
                  <a:srgbClr val="004BE2"/>
                </a:solidFill>
                <a:cs typeface="Times New Roman" pitchFamily="18" charset="0"/>
              </a:rPr>
              <a:t>Поневный  комплекс:</a:t>
            </a:r>
          </a:p>
          <a:p>
            <a:pPr algn="just"/>
            <a:r>
              <a:rPr lang="ru-RU" sz="1600">
                <a:cs typeface="Times New Roman" pitchFamily="18" charset="0"/>
              </a:rPr>
              <a:t>	  Рязанская губ., кон 19в. – </a:t>
            </a:r>
          </a:p>
          <a:p>
            <a:pPr algn="just"/>
            <a:r>
              <a:rPr lang="ru-RU" sz="1600">
                <a:cs typeface="Times New Roman" pitchFamily="18" charset="0"/>
              </a:rPr>
              <a:t>	</a:t>
            </a:r>
            <a:r>
              <a:rPr lang="ru-RU" sz="1600">
                <a:solidFill>
                  <a:srgbClr val="C00000"/>
                </a:solidFill>
                <a:cs typeface="Times New Roman" pitchFamily="18" charset="0"/>
              </a:rPr>
              <a:t>   рубаха, понёва, передник-запон .</a:t>
            </a:r>
            <a:endParaRPr lang="ru-RU" sz="1600">
              <a:cs typeface="Times New Roman" pitchFamily="18" charset="0"/>
            </a:endParaRPr>
          </a:p>
          <a:p>
            <a:pPr algn="just"/>
            <a:r>
              <a:rPr lang="ru-RU" sz="1600">
                <a:cs typeface="Times New Roman" pitchFamily="18" charset="0"/>
              </a:rPr>
              <a:t>					Воронежская губ.,</a:t>
            </a:r>
          </a:p>
          <a:p>
            <a:pPr algn="just"/>
            <a:r>
              <a:rPr lang="ru-RU" sz="1600">
                <a:cs typeface="Times New Roman" pitchFamily="18" charset="0"/>
              </a:rPr>
              <a:t> 					кон.19-нач.20в. –</a:t>
            </a:r>
          </a:p>
          <a:p>
            <a:pPr algn="just"/>
            <a:r>
              <a:rPr lang="ru-RU" sz="1600">
                <a:cs typeface="Times New Roman" pitchFamily="18" charset="0"/>
              </a:rPr>
              <a:t>					</a:t>
            </a:r>
            <a:r>
              <a:rPr lang="ru-RU" sz="1600">
                <a:solidFill>
                  <a:srgbClr val="C00000"/>
                </a:solidFill>
                <a:cs typeface="Times New Roman" pitchFamily="18" charset="0"/>
              </a:rPr>
              <a:t>рубаха, понёва, фартук, </a:t>
            </a:r>
          </a:p>
          <a:p>
            <a:pPr algn="just"/>
            <a:r>
              <a:rPr lang="ru-RU" sz="1600">
                <a:cs typeface="Times New Roman" pitchFamily="18" charset="0"/>
              </a:rPr>
              <a:t>					пояс, нагрудное украшение "гайтан"</a:t>
            </a:r>
            <a:endParaRPr lang="ru-RU" sz="1600"/>
          </a:p>
        </p:txBody>
      </p:sp>
      <p:sp>
        <p:nvSpPr>
          <p:cNvPr id="4102" name="Прямоугольник 11"/>
          <p:cNvSpPr>
            <a:spLocks noChangeArrowheads="1"/>
          </p:cNvSpPr>
          <p:nvPr/>
        </p:nvSpPr>
        <p:spPr bwMode="auto">
          <a:xfrm>
            <a:off x="428625" y="500063"/>
            <a:ext cx="8429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Современные исследователи различают два основных комплекса женского костюма: рубаху с сарафаном и рубаху с поневой 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ChangeArrowheads="1"/>
          </p:cNvSpPr>
          <p:nvPr/>
        </p:nvSpPr>
        <p:spPr bwMode="auto">
          <a:xfrm>
            <a:off x="0" y="1357313"/>
            <a:ext cx="928687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rgbClr val="0070C0"/>
                </a:solidFill>
                <a:cs typeface="Times New Roman" pitchFamily="18" charset="0"/>
              </a:rPr>
              <a:t>                    </a:t>
            </a:r>
          </a:p>
          <a:p>
            <a:pPr algn="ctr"/>
            <a:endParaRPr lang="ru-RU" sz="1600" b="1"/>
          </a:p>
          <a:p>
            <a:pPr algn="ctr"/>
            <a:endParaRPr lang="ru-RU" sz="1600" b="1"/>
          </a:p>
          <a:p>
            <a:pPr algn="ctr"/>
            <a:endParaRPr lang="ru-RU" sz="600"/>
          </a:p>
          <a:p>
            <a:pPr algn="ctr" eaLnBrk="0" hangingPunct="0"/>
            <a:endParaRPr lang="ru-RU" sz="2200">
              <a:cs typeface="Times New Roman" pitchFamily="18" charset="0"/>
            </a:endParaRPr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      </a:t>
            </a:r>
            <a:endParaRPr lang="ru-RU" sz="600"/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</a:t>
            </a: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</p:txBody>
      </p:sp>
      <p:sp>
        <p:nvSpPr>
          <p:cNvPr id="5123" name="Rectangle 1"/>
          <p:cNvSpPr>
            <a:spLocks noGrp="1" noChangeArrowheads="1"/>
          </p:cNvSpPr>
          <p:nvPr>
            <p:ph type="title"/>
          </p:nvPr>
        </p:nvSpPr>
        <p:spPr>
          <a:xfrm>
            <a:off x="1000125" y="500063"/>
            <a:ext cx="6615113" cy="461962"/>
          </a:xfrm>
          <a:noFill/>
        </p:spPr>
        <p:txBody>
          <a:bodyPr>
            <a:spAutoFit/>
          </a:bodyPr>
          <a:lstStyle/>
          <a:p>
            <a:pPr indent="449263" eaLnBrk="1" hangingPunct="1"/>
            <a:r>
              <a:rPr lang="ru-RU" sz="2400" b="1" smtClean="0">
                <a:solidFill>
                  <a:srgbClr val="C00000"/>
                </a:solidFill>
                <a:cs typeface="Times New Roman" pitchFamily="18" charset="0"/>
              </a:rPr>
              <a:t>Историческое исследование</a:t>
            </a:r>
            <a:endParaRPr lang="ru-RU" sz="2400" smtClean="0">
              <a:solidFill>
                <a:schemeClr val="tx1"/>
              </a:solidFill>
            </a:endParaRPr>
          </a:p>
        </p:txBody>
      </p:sp>
      <p:pic>
        <p:nvPicPr>
          <p:cNvPr id="512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13" y="1071563"/>
            <a:ext cx="3000375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3"/>
          <p:cNvSpPr>
            <a:spLocks noChangeArrowheads="1"/>
          </p:cNvSpPr>
          <p:nvPr/>
        </p:nvSpPr>
        <p:spPr bwMode="auto">
          <a:xfrm>
            <a:off x="714375" y="4929188"/>
            <a:ext cx="7605713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28600" algn="just"/>
            <a:r>
              <a:rPr lang="ru-RU" sz="1600">
                <a:cs typeface="Times New Roman" pitchFamily="18" charset="0"/>
              </a:rPr>
              <a:t>Рис.2. </a:t>
            </a:r>
            <a:r>
              <a:rPr lang="ru-RU" sz="1600">
                <a:solidFill>
                  <a:srgbClr val="004BE2"/>
                </a:solidFill>
                <a:cs typeface="Times New Roman" pitchFamily="18" charset="0"/>
              </a:rPr>
              <a:t>Сарафанный комплекс</a:t>
            </a:r>
          </a:p>
          <a:p>
            <a:pPr indent="228600" algn="just"/>
            <a:r>
              <a:rPr lang="ru-RU" sz="1600">
                <a:cs typeface="Times New Roman" pitchFamily="18" charset="0"/>
              </a:rPr>
              <a:t>Праздничный костюм заводской жительницы: </a:t>
            </a:r>
          </a:p>
          <a:p>
            <a:pPr indent="228600" algn="just"/>
            <a:r>
              <a:rPr lang="ru-RU" sz="1600">
                <a:cs typeface="Times New Roman" pitchFamily="18" charset="0"/>
              </a:rPr>
              <a:t>косоклинный сарафан, рубаха, пояс, девичья повязка. </a:t>
            </a:r>
          </a:p>
          <a:p>
            <a:pPr indent="228600" algn="just"/>
            <a:r>
              <a:rPr lang="ru-RU" sz="1600">
                <a:cs typeface="Times New Roman" pitchFamily="18" charset="0"/>
              </a:rPr>
              <a:t>Нижнетагильский музей-заповедник горнозаводского дела Среднего Урала</a:t>
            </a:r>
            <a:endParaRPr lang="ru-RU" sz="160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ChangeArrowheads="1"/>
          </p:cNvSpPr>
          <p:nvPr/>
        </p:nvSpPr>
        <p:spPr bwMode="auto">
          <a:xfrm>
            <a:off x="0" y="1357313"/>
            <a:ext cx="928687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rgbClr val="0070C0"/>
                </a:solidFill>
                <a:cs typeface="Times New Roman" pitchFamily="18" charset="0"/>
              </a:rPr>
              <a:t>                    </a:t>
            </a:r>
          </a:p>
          <a:p>
            <a:pPr algn="ctr"/>
            <a:endParaRPr lang="ru-RU" sz="1600" b="1"/>
          </a:p>
          <a:p>
            <a:pPr algn="ctr"/>
            <a:endParaRPr lang="ru-RU" sz="1600" b="1"/>
          </a:p>
          <a:p>
            <a:pPr algn="ctr"/>
            <a:endParaRPr lang="ru-RU" sz="600"/>
          </a:p>
          <a:p>
            <a:pPr algn="ctr" eaLnBrk="0" hangingPunct="0"/>
            <a:endParaRPr lang="ru-RU" sz="2200">
              <a:cs typeface="Times New Roman" pitchFamily="18" charset="0"/>
            </a:endParaRPr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      </a:t>
            </a:r>
            <a:endParaRPr lang="ru-RU" sz="600"/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</a:t>
            </a: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</p:txBody>
      </p:sp>
      <p:sp>
        <p:nvSpPr>
          <p:cNvPr id="6147" name="Rectangle 1"/>
          <p:cNvSpPr>
            <a:spLocks noGrp="1" noChangeArrowheads="1"/>
          </p:cNvSpPr>
          <p:nvPr>
            <p:ph type="title"/>
          </p:nvPr>
        </p:nvSpPr>
        <p:spPr>
          <a:xfrm>
            <a:off x="1000125" y="500063"/>
            <a:ext cx="6615113" cy="461962"/>
          </a:xfrm>
          <a:noFill/>
        </p:spPr>
        <p:txBody>
          <a:bodyPr>
            <a:spAutoFit/>
          </a:bodyPr>
          <a:lstStyle/>
          <a:p>
            <a:pPr indent="449263" eaLnBrk="1" hangingPunct="1"/>
            <a:r>
              <a:rPr lang="ru-RU" sz="2400" b="1" smtClean="0">
                <a:solidFill>
                  <a:srgbClr val="C00000"/>
                </a:solidFill>
                <a:cs typeface="Times New Roman" pitchFamily="18" charset="0"/>
              </a:rPr>
              <a:t>Историческое исследование</a:t>
            </a:r>
            <a:endParaRPr lang="ru-RU" sz="2400" smtClean="0">
              <a:solidFill>
                <a:schemeClr val="tx1"/>
              </a:solidFill>
            </a:endParaRPr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1000125"/>
            <a:ext cx="214312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1428750" y="5786438"/>
            <a:ext cx="62325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228600" algn="just"/>
            <a:r>
              <a:rPr lang="ru-RU" sz="1600">
                <a:cs typeface="Times New Roman" pitchFamily="18" charset="0"/>
              </a:rPr>
              <a:t>Рис.3. Женская рубаха. XIX в. Архангельская обл. Каргополь</a:t>
            </a:r>
            <a:endParaRPr lang="ru-RU" sz="160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"/>
          <p:cNvSpPr>
            <a:spLocks noChangeArrowheads="1"/>
          </p:cNvSpPr>
          <p:nvPr/>
        </p:nvSpPr>
        <p:spPr bwMode="auto">
          <a:xfrm>
            <a:off x="0" y="1357313"/>
            <a:ext cx="928687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rgbClr val="0070C0"/>
                </a:solidFill>
                <a:cs typeface="Times New Roman" pitchFamily="18" charset="0"/>
              </a:rPr>
              <a:t>                    </a:t>
            </a:r>
          </a:p>
          <a:p>
            <a:pPr algn="ctr"/>
            <a:endParaRPr lang="ru-RU" sz="1600" b="1"/>
          </a:p>
          <a:p>
            <a:pPr algn="ctr"/>
            <a:endParaRPr lang="ru-RU" sz="1600" b="1"/>
          </a:p>
          <a:p>
            <a:pPr algn="ctr"/>
            <a:endParaRPr lang="ru-RU" sz="600"/>
          </a:p>
          <a:p>
            <a:pPr algn="ctr" eaLnBrk="0" hangingPunct="0"/>
            <a:endParaRPr lang="ru-RU" sz="2200">
              <a:cs typeface="Times New Roman" pitchFamily="18" charset="0"/>
            </a:endParaRPr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      </a:t>
            </a:r>
            <a:endParaRPr lang="ru-RU" sz="600"/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</a:t>
            </a: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</p:txBody>
      </p:sp>
      <p:sp>
        <p:nvSpPr>
          <p:cNvPr id="7171" name="Rectangle 1"/>
          <p:cNvSpPr>
            <a:spLocks noGrp="1" noChangeArrowheads="1"/>
          </p:cNvSpPr>
          <p:nvPr>
            <p:ph type="title"/>
          </p:nvPr>
        </p:nvSpPr>
        <p:spPr>
          <a:xfrm>
            <a:off x="1000125" y="500063"/>
            <a:ext cx="6615113" cy="461962"/>
          </a:xfrm>
          <a:noFill/>
        </p:spPr>
        <p:txBody>
          <a:bodyPr>
            <a:spAutoFit/>
          </a:bodyPr>
          <a:lstStyle/>
          <a:p>
            <a:pPr indent="449263" eaLnBrk="1" hangingPunct="1"/>
            <a:r>
              <a:rPr lang="ru-RU" sz="2400" b="1" smtClean="0">
                <a:solidFill>
                  <a:srgbClr val="C00000"/>
                </a:solidFill>
                <a:cs typeface="Times New Roman" pitchFamily="18" charset="0"/>
              </a:rPr>
              <a:t>Историческое исследование</a:t>
            </a:r>
            <a:endParaRPr lang="ru-RU" sz="2400" smtClean="0">
              <a:solidFill>
                <a:schemeClr val="tx1"/>
              </a:solidFill>
            </a:endParaRP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13" y="928688"/>
            <a:ext cx="2714625" cy="457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4" name="Rectangle 8"/>
          <p:cNvSpPr>
            <a:spLocks noChangeArrowheads="1"/>
          </p:cNvSpPr>
          <p:nvPr/>
        </p:nvSpPr>
        <p:spPr bwMode="auto">
          <a:xfrm>
            <a:off x="1357313" y="5643563"/>
            <a:ext cx="74295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/>
            <a:r>
              <a:rPr lang="ru-RU" sz="1600">
                <a:cs typeface="Times New Roman" pitchFamily="18" charset="0"/>
              </a:rPr>
              <a:t>Рис.4. Свадебный костюм уральской казачки. </a:t>
            </a:r>
          </a:p>
          <a:p>
            <a:pPr indent="228600" algn="just"/>
            <a:endParaRPr lang="ru-RU" sz="1600">
              <a:cs typeface="Times New Roman" pitchFamily="18" charset="0"/>
            </a:endParaRPr>
          </a:p>
          <a:p>
            <a:pPr indent="228600" algn="just"/>
            <a:r>
              <a:rPr lang="ru-RU" sz="1600">
                <a:cs typeface="Times New Roman" pitchFamily="18" charset="0"/>
              </a:rPr>
              <a:t>Конец XIX в. Сарафан косоклинный из кремовой шелковой ткани, затканной растительным орнаментом.</a:t>
            </a:r>
            <a:endParaRPr lang="ru-RU" sz="160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"/>
          <p:cNvSpPr>
            <a:spLocks noChangeArrowheads="1"/>
          </p:cNvSpPr>
          <p:nvPr/>
        </p:nvSpPr>
        <p:spPr bwMode="auto">
          <a:xfrm>
            <a:off x="0" y="1357313"/>
            <a:ext cx="9286875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600" b="1">
                <a:solidFill>
                  <a:srgbClr val="0070C0"/>
                </a:solidFill>
                <a:cs typeface="Times New Roman" pitchFamily="18" charset="0"/>
              </a:rPr>
              <a:t>                    </a:t>
            </a:r>
          </a:p>
          <a:p>
            <a:pPr algn="ctr"/>
            <a:endParaRPr lang="ru-RU" sz="1600" b="1"/>
          </a:p>
          <a:p>
            <a:pPr algn="ctr"/>
            <a:endParaRPr lang="ru-RU" sz="1600" b="1"/>
          </a:p>
          <a:p>
            <a:pPr algn="ctr"/>
            <a:endParaRPr lang="ru-RU" sz="600"/>
          </a:p>
          <a:p>
            <a:pPr algn="ctr" eaLnBrk="0" hangingPunct="0"/>
            <a:endParaRPr lang="ru-RU" sz="2200">
              <a:cs typeface="Times New Roman" pitchFamily="18" charset="0"/>
            </a:endParaRPr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      </a:t>
            </a:r>
            <a:endParaRPr lang="ru-RU" sz="600"/>
          </a:p>
          <a:p>
            <a:pPr algn="ctr" eaLnBrk="0" hangingPunct="0"/>
            <a:r>
              <a:rPr lang="ru-RU" sz="1600" b="1">
                <a:cs typeface="Times New Roman" pitchFamily="18" charset="0"/>
              </a:rPr>
              <a:t>                                    </a:t>
            </a: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  <a:p>
            <a:pPr algn="ctr" eaLnBrk="0" hangingPunct="0"/>
            <a:endParaRPr lang="ru-RU" sz="1600" b="1">
              <a:cs typeface="Times New Roman" pitchFamily="18" charset="0"/>
            </a:endParaRPr>
          </a:p>
        </p:txBody>
      </p:sp>
      <p:sp>
        <p:nvSpPr>
          <p:cNvPr id="9219" name="Rectangle 1"/>
          <p:cNvSpPr>
            <a:spLocks noGrp="1" noChangeArrowheads="1"/>
          </p:cNvSpPr>
          <p:nvPr>
            <p:ph type="title"/>
          </p:nvPr>
        </p:nvSpPr>
        <p:spPr>
          <a:xfrm>
            <a:off x="1000125" y="500063"/>
            <a:ext cx="6615113" cy="461962"/>
          </a:xfrm>
          <a:noFill/>
        </p:spPr>
        <p:txBody>
          <a:bodyPr>
            <a:spAutoFit/>
          </a:bodyPr>
          <a:lstStyle/>
          <a:p>
            <a:pPr indent="449263" eaLnBrk="1" hangingPunct="1"/>
            <a:r>
              <a:rPr lang="ru-RU" sz="2400" b="1" smtClean="0">
                <a:solidFill>
                  <a:srgbClr val="C00000"/>
                </a:solidFill>
                <a:cs typeface="Times New Roman" pitchFamily="18" charset="0"/>
              </a:rPr>
              <a:t>Историческое исследование</a:t>
            </a:r>
            <a:endParaRPr lang="ru-RU" sz="2400" smtClean="0">
              <a:solidFill>
                <a:schemeClr val="tx1"/>
              </a:solidFill>
            </a:endParaRPr>
          </a:p>
        </p:txBody>
      </p:sp>
      <p:sp>
        <p:nvSpPr>
          <p:cNvPr id="9220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9221" name="Picture 6" descr="https://encrypted-tbn3.gstatic.com/images?q=tbn:ANd9GcT3ZbShCRShRU9Uifne67b_bGJeRn911soyy4yaVSax7MZMszgC7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2143125"/>
            <a:ext cx="42005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8" descr="https://encrypted-tbn2.gstatic.com/images?q=tbn:ANd9GcTP9oaPAd9ZRfTQtjpRG0yam_jd_h41el4OK7xPvc-UJx2_p22A6Q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1500188"/>
            <a:ext cx="2181225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10" descr="https://encrypted-tbn0.gstatic.com/images?q=tbn:ANd9GcSNX_NQ4lHJFYfIZ7OZrtlY5hhnx1g73pbUj1L67XMmHwB6FsMQn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4143375"/>
            <a:ext cx="28575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1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929188" y="3857625"/>
            <a:ext cx="268922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5" name="Picture 13" descr="https://encrypted-tbn3.gstatic.com/images?q=tbn:ANd9GcS6rFsW-YpGVWFwzIqfzLLFDud-w4ez47iwmMhZknDc0g382A0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1428750"/>
            <a:ext cx="1981200" cy="231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TextBox 9"/>
          <p:cNvSpPr txBox="1">
            <a:spLocks noChangeArrowheads="1"/>
          </p:cNvSpPr>
          <p:nvPr/>
        </p:nvSpPr>
        <p:spPr bwMode="auto">
          <a:xfrm>
            <a:off x="2214563" y="1143000"/>
            <a:ext cx="43576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4BE2"/>
                </a:solidFill>
              </a:rPr>
              <a:t>Традиционная символика в славянской вышивке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313" y="1500188"/>
            <a:ext cx="282416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8" y="1285875"/>
            <a:ext cx="3522662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63" y="3929063"/>
            <a:ext cx="3236912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Box 7"/>
          <p:cNvSpPr txBox="1">
            <a:spLocks noChangeArrowheads="1"/>
          </p:cNvSpPr>
          <p:nvPr/>
        </p:nvSpPr>
        <p:spPr bwMode="auto">
          <a:xfrm>
            <a:off x="285750" y="5000625"/>
            <a:ext cx="4038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Книга Л.Э.Калмыковой</a:t>
            </a:r>
          </a:p>
          <a:p>
            <a:r>
              <a:rPr lang="ru-RU"/>
              <a:t>Народная вышивка Тверской земли</a:t>
            </a:r>
          </a:p>
          <a:p>
            <a:r>
              <a:rPr lang="ru-RU" sz="1200"/>
              <a:t>Вторая половина 18 – начало 20 в.в.</a:t>
            </a:r>
          </a:p>
          <a:p>
            <a:r>
              <a:rPr lang="ru-RU" sz="1200"/>
              <a:t>Из собрания Загорского государственного </a:t>
            </a:r>
          </a:p>
          <a:p>
            <a:r>
              <a:rPr lang="ru-RU" sz="1200"/>
              <a:t>историко-художественного музея заповедника</a:t>
            </a:r>
          </a:p>
        </p:txBody>
      </p:sp>
      <p:sp>
        <p:nvSpPr>
          <p:cNvPr id="11271" name="Прямоугольник 8"/>
          <p:cNvSpPr>
            <a:spLocks noChangeArrowheads="1"/>
          </p:cNvSpPr>
          <p:nvPr/>
        </p:nvSpPr>
        <p:spPr bwMode="auto">
          <a:xfrm>
            <a:off x="2143125" y="285750"/>
            <a:ext cx="457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C00000"/>
                </a:solidFill>
              </a:rPr>
              <a:t>Историческое исследование</a:t>
            </a:r>
            <a:br>
              <a:rPr lang="ru-RU" sz="2000" b="1">
                <a:solidFill>
                  <a:srgbClr val="C00000"/>
                </a:solidFill>
              </a:rPr>
            </a:br>
            <a:r>
              <a:rPr lang="ru-RU" b="1">
                <a:solidFill>
                  <a:srgbClr val="004BE2"/>
                </a:solidFill>
              </a:rPr>
              <a:t>Традиционная символика в славянской вышивке</a:t>
            </a:r>
            <a:endParaRPr lang="ru-RU"/>
          </a:p>
        </p:txBody>
      </p:sp>
      <p:sp>
        <p:nvSpPr>
          <p:cNvPr id="11272" name="TextBox 9"/>
          <p:cNvSpPr txBox="1">
            <a:spLocks noChangeArrowheads="1"/>
          </p:cNvSpPr>
          <p:nvPr/>
        </p:nvSpPr>
        <p:spPr bwMode="auto">
          <a:xfrm>
            <a:off x="4143375" y="3214688"/>
            <a:ext cx="484505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Мотивы вышивки из книги,</a:t>
            </a:r>
          </a:p>
          <a:p>
            <a:r>
              <a:rPr lang="ru-RU"/>
              <a:t> используемые при реконструкции костюма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Основной рисунок на рукавах рубашки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1714500"/>
            <a:ext cx="57150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1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00813" y="2000250"/>
            <a:ext cx="2071687" cy="376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</TotalTime>
  <Words>340</Words>
  <Application>Microsoft Office PowerPoint</Application>
  <PresentationFormat>Экран (4:3)</PresentationFormat>
  <Paragraphs>142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Оформление по умолчанию</vt:lpstr>
      <vt:lpstr>Слайд 1</vt:lpstr>
      <vt:lpstr> Цель проекта - реконструкция русского народного костюма (сарафанного комплекса)  Гипотеза - современные технологии изготовления позволяют существенно сократить время на изготовление копии народного костюма 17-19 веков  Задачи: -исторический поиск и анализ; -разработка эскиза костюма; -выполнение чертежа и выкроек; -выбор ткани и фурнитуры; - пошив костюма.</vt:lpstr>
      <vt:lpstr>Историческое исследование</vt:lpstr>
      <vt:lpstr>Историческое исследование</vt:lpstr>
      <vt:lpstr>Историческое исследование</vt:lpstr>
      <vt:lpstr>Историческое исследование</vt:lpstr>
      <vt:lpstr>Историческое исследование</vt:lpstr>
      <vt:lpstr>Слайд 8</vt:lpstr>
      <vt:lpstr>Основной рисунок на рукавах рубашки</vt:lpstr>
      <vt:lpstr>Дизайн-исследование Анализ вариантов, проработка идеи</vt:lpstr>
      <vt:lpstr>Дизайн-исследование Эскиз модели</vt:lpstr>
      <vt:lpstr>Технологическая последовательность изготовления костюма </vt:lpstr>
      <vt:lpstr>Анализ соответствия изделия </vt:lpstr>
      <vt:lpstr>Анализ соответствия изделия </vt:lpstr>
      <vt:lpstr>Анализ соответствия изделия </vt:lpstr>
      <vt:lpstr>Анализ соответствия изделия </vt:lpstr>
      <vt:lpstr>Самооценка</vt:lpstr>
      <vt:lpstr>Спасибо за внимание!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концепции  «Наша новая школа» повышение эффективности работы педагогического коллектива по созданию поливариативных форм внеурочной деятельности обучающихся</dc:title>
  <dc:creator>Admin</dc:creator>
  <cp:lastModifiedBy>uchitel</cp:lastModifiedBy>
  <cp:revision>53</cp:revision>
  <dcterms:created xsi:type="dcterms:W3CDTF">2013-03-24T13:16:32Z</dcterms:created>
  <dcterms:modified xsi:type="dcterms:W3CDTF">2018-04-03T12:07:40Z</dcterms:modified>
</cp:coreProperties>
</file>