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4" r:id="rId1"/>
    <p:sldMasterId id="2147483858" r:id="rId2"/>
  </p:sldMasterIdLst>
  <p:notesMasterIdLst>
    <p:notesMasterId r:id="rId20"/>
  </p:notesMasterIdLst>
  <p:sldIdLst>
    <p:sldId id="315" r:id="rId3"/>
    <p:sldId id="257" r:id="rId4"/>
    <p:sldId id="258" r:id="rId5"/>
    <p:sldId id="295" r:id="rId6"/>
    <p:sldId id="297" r:id="rId7"/>
    <p:sldId id="299" r:id="rId8"/>
    <p:sldId id="316" r:id="rId9"/>
    <p:sldId id="261" r:id="rId10"/>
    <p:sldId id="317" r:id="rId11"/>
    <p:sldId id="269" r:id="rId12"/>
    <p:sldId id="318" r:id="rId13"/>
    <p:sldId id="300" r:id="rId14"/>
    <p:sldId id="305" r:id="rId15"/>
    <p:sldId id="271" r:id="rId16"/>
    <p:sldId id="281" r:id="rId17"/>
    <p:sldId id="301" r:id="rId18"/>
    <p:sldId id="302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405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897" autoAdjust="0"/>
    <p:restoredTop sz="94799" autoAdjust="0"/>
  </p:normalViewPr>
  <p:slideViewPr>
    <p:cSldViewPr>
      <p:cViewPr varScale="1">
        <p:scale>
          <a:sx n="111" d="100"/>
          <a:sy n="111" d="100"/>
        </p:scale>
        <p:origin x="942" y="11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0EDA50-53BE-4AC4-AF88-5A1A8C1F39B4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577919-C574-4F8E-90C9-1ED222E8DD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15888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577919-C574-4F8E-90C9-1ED222E8DDB5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28022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577919-C574-4F8E-90C9-1ED222E8DDB5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61902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577919-C574-4F8E-90C9-1ED222E8DDB5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61902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577919-C574-4F8E-90C9-1ED222E8DDB5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61902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577919-C574-4F8E-90C9-1ED222E8DDB5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61902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577919-C574-4F8E-90C9-1ED222E8DDB5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95649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577919-C574-4F8E-90C9-1ED222E8DDB5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95649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577919-C574-4F8E-90C9-1ED222E8DDB5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71570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577919-C574-4F8E-90C9-1ED222E8DDB5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71570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577919-C574-4F8E-90C9-1ED222E8DDB5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61902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577919-C574-4F8E-90C9-1ED222E8DDB5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61902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577919-C574-4F8E-90C9-1ED222E8DDB5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61902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577919-C574-4F8E-90C9-1ED222E8DDB5}" type="slidenum">
              <a:rPr lang="ru-RU" smtClean="0">
                <a:solidFill>
                  <a:prstClr val="black"/>
                </a:solidFill>
              </a:rPr>
              <a:pPr/>
              <a:t>13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08369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AAF27EE3-0C4C-4824-B216-24F6F1CAD04E}" type="datetime1">
              <a:rPr lang="ru-RU" smtClean="0"/>
              <a:t>03.04.2018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36418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19D83-70BB-4D50-94E3-CB03BE6C2CC9}" type="datetime1">
              <a:rPr lang="ru-RU" smtClean="0"/>
              <a:t>03.04.2018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1978891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19D83-70BB-4D50-94E3-CB03BE6C2CC9}" type="datetime1">
              <a:rPr lang="ru-RU" smtClean="0"/>
              <a:t>03.04.2018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2891603"/>
      </p:ext>
    </p:extLst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19D83-70BB-4D50-94E3-CB03BE6C2CC9}" type="datetime1">
              <a:rPr lang="ru-RU" smtClean="0"/>
              <a:t>03.04.2018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9176927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19D83-70BB-4D50-94E3-CB03BE6C2CC9}" type="datetime1">
              <a:rPr lang="ru-RU" smtClean="0"/>
              <a:t>03.04.2018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8223237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19D83-70BB-4D50-94E3-CB03BE6C2CC9}" type="datetime1">
              <a:rPr lang="ru-RU" smtClean="0"/>
              <a:t>03.04.2018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7170712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19D83-70BB-4D50-94E3-CB03BE6C2CC9}" type="datetime1">
              <a:rPr lang="ru-RU" smtClean="0"/>
              <a:t>03.04.2018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2421512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8732F-5D6D-40A6-B33D-4F3A518A0052}" type="datetime1">
              <a:rPr lang="ru-RU" smtClean="0"/>
              <a:t>03.04.2018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58683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F9492-B186-4FD5-AA0F-46535BCBD1DD}" type="datetime1">
              <a:rPr lang="ru-RU" smtClean="0"/>
              <a:t>03.04.2018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16092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89949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2667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E7459-2CF4-4733-B285-02293A8DAC36}" type="datetime1">
              <a:rPr lang="ru-RU" smtClean="0"/>
              <a:t>03.04.2018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31468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82648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04892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01391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438810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465962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998647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685130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463358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698755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22158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82DC0-F46F-478F-9A18-64C8EBFE672B}" type="datetime1">
              <a:rPr lang="ru-RU" smtClean="0"/>
              <a:t>03.04.2018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637389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00936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2735704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166316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995263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1985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2A3EB-15BF-4A23-924D-1FAC96E8660A}" type="datetime1">
              <a:rPr lang="ru-RU" smtClean="0"/>
              <a:t>03.04.2018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2984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77F28-D750-4182-9690-47BBD2F4F6A1}" type="datetime1">
              <a:rPr lang="ru-RU" smtClean="0"/>
              <a:t>03.04.2018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7025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C5411-70B6-4744-AA61-6E56CAB4A921}" type="datetime1">
              <a:rPr lang="ru-RU" smtClean="0"/>
              <a:t>03.04.2018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6666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E374B-3B30-4DFA-A318-01548FB755E7}" type="datetime1">
              <a:rPr lang="ru-RU" smtClean="0"/>
              <a:t>03.04.2018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06721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6DDC7-60EC-484D-A5A2-0E4A9CF2E978}" type="datetime1">
              <a:rPr lang="ru-RU" smtClean="0"/>
              <a:t>03.04.2018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31691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9293ED-A1FD-4BC1-801E-8341CE1CEA75}" type="datetime1">
              <a:rPr lang="ru-RU" smtClean="0"/>
              <a:t>03.04.2018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1804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452587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  <p:sldLayoutId id="2147483786" r:id="rId12"/>
    <p:sldLayoutId id="2147483787" r:id="rId13"/>
    <p:sldLayoutId id="2147483788" r:id="rId14"/>
    <p:sldLayoutId id="2147483789" r:id="rId15"/>
    <p:sldLayoutId id="2147483790" r:id="rId16"/>
    <p:sldLayoutId id="214748379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717524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59" r:id="rId1"/>
    <p:sldLayoutId id="2147483860" r:id="rId2"/>
    <p:sldLayoutId id="2147483861" r:id="rId3"/>
    <p:sldLayoutId id="2147483862" r:id="rId4"/>
    <p:sldLayoutId id="2147483863" r:id="rId5"/>
    <p:sldLayoutId id="2147483864" r:id="rId6"/>
    <p:sldLayoutId id="2147483865" r:id="rId7"/>
    <p:sldLayoutId id="2147483866" r:id="rId8"/>
    <p:sldLayoutId id="2147483867" r:id="rId9"/>
    <p:sldLayoutId id="2147483868" r:id="rId10"/>
    <p:sldLayoutId id="2147483869" r:id="rId11"/>
    <p:sldLayoutId id="2147483870" r:id="rId12"/>
    <p:sldLayoutId id="2147483871" r:id="rId13"/>
    <p:sldLayoutId id="2147483872" r:id="rId14"/>
    <p:sldLayoutId id="2147483873" r:id="rId15"/>
    <p:sldLayoutId id="2147483874" r:id="rId16"/>
    <p:sldLayoutId id="214748387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31.png"/><Relationship Id="rId3" Type="http://schemas.openxmlformats.org/officeDocument/2006/relationships/image" Target="../media/image22.png"/><Relationship Id="rId7" Type="http://schemas.microsoft.com/office/2007/relationships/hdphoto" Target="../media/hdphoto2.wdp"/><Relationship Id="rId12" Type="http://schemas.openxmlformats.org/officeDocument/2006/relationships/image" Target="../media/image3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25.png"/><Relationship Id="rId11" Type="http://schemas.openxmlformats.org/officeDocument/2006/relationships/image" Target="../media/image29.png"/><Relationship Id="rId5" Type="http://schemas.openxmlformats.org/officeDocument/2006/relationships/image" Target="../media/image24.png"/><Relationship Id="rId10" Type="http://schemas.openxmlformats.org/officeDocument/2006/relationships/image" Target="../media/image28.png"/><Relationship Id="rId4" Type="http://schemas.openxmlformats.org/officeDocument/2006/relationships/image" Target="../media/image23.png"/><Relationship Id="rId9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31704" y="1964267"/>
            <a:ext cx="7728421" cy="2421464"/>
          </a:xfrm>
        </p:spPr>
        <p:txBody>
          <a:bodyPr/>
          <a:lstStyle/>
          <a:p>
            <a:r>
              <a:rPr lang="ru-RU" dirty="0" smtClean="0"/>
              <a:t> От УЧЕНОГО ДО КАПИТАНА: профессии атомной отрасли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Елизарова  Валентина Борисовна-</a:t>
            </a:r>
          </a:p>
          <a:p>
            <a:r>
              <a:rPr lang="ru-RU" dirty="0" smtClean="0"/>
              <a:t> учитель физики МАОУ ООШ №10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8356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2"/>
          <p:cNvSpPr>
            <a:spLocks noGrp="1"/>
          </p:cNvSpPr>
          <p:nvPr>
            <p:ph idx="1"/>
          </p:nvPr>
        </p:nvSpPr>
        <p:spPr>
          <a:xfrm>
            <a:off x="695401" y="404664"/>
            <a:ext cx="10225136" cy="223224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800" i="1" dirty="0">
                <a:solidFill>
                  <a:srgbClr val="FF6405"/>
                </a:solidFill>
                <a:latin typeface="LetoSans Regular" pitchFamily="50" charset="0"/>
              </a:rPr>
              <a:t>Что делают инженеры? </a:t>
            </a:r>
          </a:p>
          <a:p>
            <a:pPr marL="0" indent="0" algn="ctr">
              <a:buNone/>
            </a:pPr>
            <a:r>
              <a:rPr lang="ru-RU" sz="2800" dirty="0" smtClean="0">
                <a:latin typeface="LetoSans Regular" pitchFamily="50" charset="0"/>
              </a:rPr>
              <a:t>.</a:t>
            </a:r>
          </a:p>
          <a:p>
            <a:pPr marL="0" indent="0" algn="ctr">
              <a:buNone/>
            </a:pPr>
            <a:r>
              <a:rPr lang="ru-RU" sz="2800" dirty="0" smtClean="0">
                <a:latin typeface="LetoSans Regular" pitchFamily="50" charset="0"/>
              </a:rPr>
              <a:t>Например, летающий автомобиль или карманную АЭС.</a:t>
            </a:r>
            <a:endParaRPr lang="ru-RU" sz="2800" dirty="0">
              <a:latin typeface="LetoSans Regular" pitchFamily="50" charset="0"/>
            </a:endParaRP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" name="Picture 5" descr="C:\Users\User\Desktop\скачанные файлы 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7113" y="2204864"/>
            <a:ext cx="5617519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1" descr="20140823051814_cd959_1280x128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31504" y="2213992"/>
            <a:ext cx="3528392" cy="3194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3252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416" y="1124744"/>
            <a:ext cx="10131425" cy="145626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Качества </a:t>
            </a:r>
            <a:r>
              <a:rPr lang="ru-RU" dirty="0"/>
              <a:t>инженера </a:t>
            </a:r>
            <a:r>
              <a:rPr lang="ru-RU" dirty="0" smtClean="0"/>
              <a:t>:Сосредоточенность, внимательность, все  проверять на практике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1664" y="1916832"/>
            <a:ext cx="4237016" cy="4088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2262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2"/>
          <p:cNvSpPr>
            <a:spLocks noGrp="1"/>
          </p:cNvSpPr>
          <p:nvPr>
            <p:ph idx="1"/>
          </p:nvPr>
        </p:nvSpPr>
        <p:spPr>
          <a:xfrm>
            <a:off x="191344" y="15876"/>
            <a:ext cx="11712624" cy="175694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endParaRPr lang="ru-RU" sz="3600" i="1" dirty="0">
              <a:solidFill>
                <a:schemeClr val="tx2">
                  <a:lumMod val="60000"/>
                  <a:lumOff val="40000"/>
                </a:schemeClr>
              </a:solidFill>
              <a:latin typeface="LetoSans Regular" pitchFamily="50" charset="0"/>
            </a:endParaRPr>
          </a:p>
          <a:p>
            <a:pPr marL="0" indent="0" algn="ctr">
              <a:buNone/>
            </a:pPr>
            <a:r>
              <a:rPr lang="ru-RU" sz="3600" i="1" dirty="0">
                <a:solidFill>
                  <a:srgbClr val="FF6405"/>
                </a:solidFill>
                <a:latin typeface="LetoSans Regular" pitchFamily="50" charset="0"/>
              </a:rPr>
              <a:t>Интересный факт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sz="2800" dirty="0">
                <a:latin typeface="LetoSans Regular" pitchFamily="50" charset="0"/>
              </a:rPr>
              <a:t>Инженеры на атомных станциях работают с необычным топливом – ураном</a:t>
            </a:r>
          </a:p>
          <a:p>
            <a:pPr marL="0" indent="0">
              <a:buNone/>
            </a:pPr>
            <a:endParaRPr lang="ru-RU" sz="2800" dirty="0">
              <a:latin typeface="LetoSans Regular" pitchFamily="50" charset="0"/>
            </a:endParaRPr>
          </a:p>
        </p:txBody>
      </p:sp>
      <p:sp>
        <p:nvSpPr>
          <p:cNvPr id="2" name="AutoShape 2" descr="Картинки по запросу карманная атомная станция картинка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Картинки по запросу карманная атомная станция картинка"/>
          <p:cNvSpPr>
            <a:spLocks noChangeAspect="1" noChangeArrowheads="1"/>
          </p:cNvSpPr>
          <p:nvPr/>
        </p:nvSpPr>
        <p:spPr bwMode="auto">
          <a:xfrm>
            <a:off x="1831975" y="79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9576" y="2124844"/>
            <a:ext cx="7272808" cy="4392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73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20000" b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3744" y="332657"/>
            <a:ext cx="87129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prstClr val="white"/>
                </a:solidFill>
                <a:latin typeface="LetoSans Regular" pitchFamily="50" charset="0"/>
                <a:cs typeface="Arial" pitchFamily="34" charset="0"/>
              </a:rPr>
              <a:t>Благодаря энергии этой таблетки: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75642" y="1772816"/>
            <a:ext cx="4528749" cy="4740236"/>
          </a:xfrm>
          <a:prstGeom prst="rect">
            <a:avLst/>
          </a:prstGeom>
        </p:spPr>
      </p:pic>
      <p:sp>
        <p:nvSpPr>
          <p:cNvPr id="7" name="Овал 6"/>
          <p:cNvSpPr/>
          <p:nvPr/>
        </p:nvSpPr>
        <p:spPr>
          <a:xfrm>
            <a:off x="5575816" y="3637781"/>
            <a:ext cx="1440160" cy="136815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5884" y="3853805"/>
            <a:ext cx="779111" cy="894207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1862" y="3448059"/>
            <a:ext cx="1748068" cy="1748068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1809380" y="4378679"/>
            <a:ext cx="2451825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>
                <a:solidFill>
                  <a:prstClr val="white"/>
                </a:solidFill>
                <a:latin typeface="LetoSans Regular" pitchFamily="50" charset="0"/>
                <a:cs typeface="Arial" pitchFamily="34" charset="0"/>
              </a:rPr>
              <a:t>4</a:t>
            </a:r>
            <a:r>
              <a:rPr lang="ru-RU" b="1" dirty="0">
                <a:solidFill>
                  <a:prstClr val="white"/>
                </a:solidFill>
                <a:latin typeface="LetoSans Regular" pitchFamily="50" charset="0"/>
                <a:cs typeface="Arial" pitchFamily="34" charset="0"/>
              </a:rPr>
              <a:t> года будет </a:t>
            </a:r>
          </a:p>
          <a:p>
            <a:pPr algn="ctr"/>
            <a:r>
              <a:rPr lang="ru-RU" b="1" dirty="0">
                <a:solidFill>
                  <a:prstClr val="white"/>
                </a:solidFill>
                <a:latin typeface="LetoSans Regular" pitchFamily="50" charset="0"/>
                <a:cs typeface="Arial" pitchFamily="34" charset="0"/>
              </a:rPr>
              <a:t>работать холодильник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6881111" y="1369375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prstClr val="white"/>
                </a:solidFill>
                <a:latin typeface="LetoSans Regular" pitchFamily="50" charset="0"/>
                <a:cs typeface="Arial" pitchFamily="34" charset="0"/>
              </a:rPr>
              <a:t>300</a:t>
            </a:r>
            <a:r>
              <a:rPr lang="ru-RU" b="1" dirty="0">
                <a:solidFill>
                  <a:prstClr val="white"/>
                </a:solidFill>
                <a:latin typeface="LetoSans Regular" pitchFamily="50" charset="0"/>
                <a:cs typeface="Arial" pitchFamily="34" charset="0"/>
              </a:rPr>
              <a:t> суток можно </a:t>
            </a:r>
          </a:p>
          <a:p>
            <a:pPr algn="ctr"/>
            <a:r>
              <a:rPr lang="ru-RU" b="1" dirty="0">
                <a:solidFill>
                  <a:prstClr val="white"/>
                </a:solidFill>
                <a:latin typeface="LetoSans Regular" pitchFamily="50" charset="0"/>
                <a:cs typeface="Arial" pitchFamily="34" charset="0"/>
              </a:rPr>
              <a:t>не вылезать </a:t>
            </a:r>
          </a:p>
          <a:p>
            <a:pPr algn="ctr"/>
            <a:r>
              <a:rPr lang="ru-RU" b="1" dirty="0">
                <a:solidFill>
                  <a:prstClr val="white"/>
                </a:solidFill>
                <a:latin typeface="LetoSans Regular" pitchFamily="50" charset="0"/>
                <a:cs typeface="Arial" pitchFamily="34" charset="0"/>
              </a:rPr>
              <a:t>из социальных сетей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8813131" y="4180465"/>
            <a:ext cx="164262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>
                <a:solidFill>
                  <a:prstClr val="white"/>
                </a:solidFill>
                <a:latin typeface="LetoSans Regular" pitchFamily="50" charset="0"/>
                <a:cs typeface="Arial" pitchFamily="34" charset="0"/>
              </a:rPr>
              <a:t>3</a:t>
            </a:r>
            <a:r>
              <a:rPr lang="ru-RU" b="1" dirty="0">
                <a:solidFill>
                  <a:prstClr val="white"/>
                </a:solidFill>
                <a:latin typeface="LetoSans Regular" pitchFamily="50" charset="0"/>
                <a:cs typeface="Arial" pitchFamily="34" charset="0"/>
              </a:rPr>
              <a:t> года можно </a:t>
            </a:r>
          </a:p>
          <a:p>
            <a:pPr algn="ctr"/>
            <a:r>
              <a:rPr lang="ru-RU" b="1" dirty="0">
                <a:solidFill>
                  <a:prstClr val="white"/>
                </a:solidFill>
                <a:latin typeface="LetoSans Regular" pitchFamily="50" charset="0"/>
                <a:cs typeface="Arial" pitchFamily="34" charset="0"/>
              </a:rPr>
              <a:t>не выключать </a:t>
            </a:r>
          </a:p>
          <a:p>
            <a:pPr algn="ctr"/>
            <a:r>
              <a:rPr lang="ru-RU" b="1" dirty="0">
                <a:solidFill>
                  <a:prstClr val="white"/>
                </a:solidFill>
                <a:latin typeface="LetoSans Regular" pitchFamily="50" charset="0"/>
                <a:cs typeface="Arial" pitchFamily="34" charset="0"/>
              </a:rPr>
              <a:t>лампочку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1484226" y="1580510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prstClr val="white"/>
                </a:solidFill>
                <a:latin typeface="LetoSans Regular" pitchFamily="50" charset="0"/>
                <a:cs typeface="Arial" pitchFamily="34" charset="0"/>
              </a:rPr>
              <a:t>200</a:t>
            </a:r>
            <a:r>
              <a:rPr lang="ru-RU" b="1" dirty="0">
                <a:solidFill>
                  <a:prstClr val="white"/>
                </a:solidFill>
                <a:latin typeface="LetoSans Regular" pitchFamily="50" charset="0"/>
                <a:cs typeface="Arial" pitchFamily="34" charset="0"/>
              </a:rPr>
              <a:t> суток бабушка может смотреть сериалы</a:t>
            </a:r>
          </a:p>
        </p:txBody>
      </p:sp>
      <p:sp>
        <p:nvSpPr>
          <p:cNvPr id="20" name="Овал 19"/>
          <p:cNvSpPr/>
          <p:nvPr/>
        </p:nvSpPr>
        <p:spPr>
          <a:xfrm>
            <a:off x="1701652" y="2347782"/>
            <a:ext cx="1584176" cy="1506022"/>
          </a:xfrm>
          <a:prstGeom prst="ellipse">
            <a:avLst/>
          </a:prstGeom>
          <a:solidFill>
            <a:schemeClr val="accent6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2279576" y="5151086"/>
            <a:ext cx="1584176" cy="1506022"/>
          </a:xfrm>
          <a:prstGeom prst="ellipse">
            <a:avLst/>
          </a:prstGeom>
          <a:solidFill>
            <a:schemeClr val="accent6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27" name="Овал 26"/>
          <p:cNvSpPr/>
          <p:nvPr/>
        </p:nvSpPr>
        <p:spPr>
          <a:xfrm>
            <a:off x="8688288" y="2511480"/>
            <a:ext cx="1584176" cy="1506022"/>
          </a:xfrm>
          <a:prstGeom prst="ellipse">
            <a:avLst/>
          </a:prstGeom>
          <a:solidFill>
            <a:schemeClr val="accent6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28" name="Овал 27"/>
          <p:cNvSpPr/>
          <p:nvPr/>
        </p:nvSpPr>
        <p:spPr>
          <a:xfrm>
            <a:off x="8504390" y="5196127"/>
            <a:ext cx="1584176" cy="1506022"/>
          </a:xfrm>
          <a:prstGeom prst="ellipse">
            <a:avLst/>
          </a:prstGeom>
          <a:solidFill>
            <a:schemeClr val="accent6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21" name="AutoShape 2" descr="https://pixabay.com/static/uploads/photo/2013/07/12/16/28/knitting-150970_640.png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22" name="AutoShape 5" descr="https://pixabay.com/static/uploads/photo/2013/07/12/16/28/knitting-150970_640.png"/>
          <p:cNvSpPr>
            <a:spLocks noChangeAspect="1" noChangeArrowheads="1"/>
          </p:cNvSpPr>
          <p:nvPr/>
        </p:nvSpPr>
        <p:spPr bwMode="auto">
          <a:xfrm>
            <a:off x="1587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pic>
        <p:nvPicPr>
          <p:cNvPr id="23" name="Рисунок 2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2771" y="2454029"/>
            <a:ext cx="1221939" cy="1183753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9606" y="5268746"/>
            <a:ext cx="804116" cy="1270703"/>
          </a:xfrm>
          <a:prstGeom prst="rect">
            <a:avLst/>
          </a:prstGeom>
        </p:spPr>
      </p:pic>
      <p:pic>
        <p:nvPicPr>
          <p:cNvPr id="2048" name="Рисунок 204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4634" y="5428996"/>
            <a:ext cx="647479" cy="1128709"/>
          </a:xfrm>
          <a:prstGeom prst="rect">
            <a:avLst/>
          </a:prstGeom>
        </p:spPr>
      </p:pic>
      <p:pic>
        <p:nvPicPr>
          <p:cNvPr id="2049" name="Рисунок 2048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3449" y="2752993"/>
            <a:ext cx="1113854" cy="1022996"/>
          </a:xfrm>
          <a:prstGeom prst="rect">
            <a:avLst/>
          </a:prstGeom>
        </p:spPr>
      </p:pic>
      <p:pic>
        <p:nvPicPr>
          <p:cNvPr id="2051" name="Рисунок 2050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39900" y="2319174"/>
            <a:ext cx="1545928" cy="1545928"/>
          </a:xfrm>
          <a:prstGeom prst="rect">
            <a:avLst/>
          </a:prstGeom>
        </p:spPr>
      </p:pic>
      <p:pic>
        <p:nvPicPr>
          <p:cNvPr id="38" name="Рисунок 37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2657" y="5147184"/>
            <a:ext cx="1591095" cy="1545928"/>
          </a:xfrm>
          <a:prstGeom prst="rect">
            <a:avLst/>
          </a:prstGeom>
        </p:spPr>
      </p:pic>
      <p:pic>
        <p:nvPicPr>
          <p:cNvPr id="39" name="Рисунок 38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07412" y="2507123"/>
            <a:ext cx="1545928" cy="1545928"/>
          </a:xfrm>
          <a:prstGeom prst="rect">
            <a:avLst/>
          </a:prstGeom>
        </p:spPr>
      </p:pic>
      <p:pic>
        <p:nvPicPr>
          <p:cNvPr id="40" name="Рисунок 39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91375" y="5176174"/>
            <a:ext cx="1545928" cy="1545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7821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997382" y="340123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LetoSansCondensed Bold" pitchFamily="50" charset="0"/>
              </a:rPr>
              <a:t/>
            </a:r>
            <a:br>
              <a:rPr lang="ru-RU" dirty="0" smtClean="0">
                <a:latin typeface="LetoSansCondensed Bold" pitchFamily="50" charset="0"/>
              </a:rPr>
            </a:br>
            <a:r>
              <a:rPr lang="ru-RU" dirty="0">
                <a:latin typeface="LetoSansCondensed Bold" pitchFamily="50" charset="0"/>
              </a:rPr>
              <a:t/>
            </a:r>
            <a:br>
              <a:rPr lang="ru-RU" dirty="0">
                <a:latin typeface="LetoSansCondensed Bold" pitchFamily="50" charset="0"/>
              </a:rPr>
            </a:b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35360" y="116633"/>
            <a:ext cx="11665296" cy="216023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>
                <a:latin typeface="LetoSans Regular" pitchFamily="50" charset="0"/>
              </a:rPr>
              <a:t>Сейчас для многих очень важна ядерная </a:t>
            </a:r>
            <a:r>
              <a:rPr lang="ru-RU" sz="3200" dirty="0" smtClean="0">
                <a:latin typeface="LetoSans Regular" pitchFamily="50" charset="0"/>
              </a:rPr>
              <a:t>медицина.</a:t>
            </a:r>
          </a:p>
          <a:p>
            <a:pPr marL="0" indent="0">
              <a:buNone/>
            </a:pPr>
            <a:r>
              <a:rPr lang="ru-RU" sz="3200" dirty="0" smtClean="0">
                <a:latin typeface="LetoSans Regular" pitchFamily="50" charset="0"/>
              </a:rPr>
              <a:t>С </a:t>
            </a:r>
            <a:r>
              <a:rPr lang="ru-RU" sz="3200" dirty="0">
                <a:latin typeface="LetoSans Regular" pitchFamily="50" charset="0"/>
              </a:rPr>
              <a:t>ее помощью можно выявить </a:t>
            </a:r>
            <a:r>
              <a:rPr lang="ru-RU" sz="3200" dirty="0" smtClean="0">
                <a:latin typeface="LetoSans Regular" pitchFamily="50" charset="0"/>
              </a:rPr>
              <a:t>тяжелые заболевания. 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14</a:t>
            </a:fld>
            <a:endParaRPr lang="ru-RU"/>
          </a:p>
        </p:txBody>
      </p:sp>
      <p:sp>
        <p:nvSpPr>
          <p:cNvPr id="6" name="Заголовок 2"/>
          <p:cNvSpPr txBox="1">
            <a:spLocks/>
          </p:cNvSpPr>
          <p:nvPr/>
        </p:nvSpPr>
        <p:spPr>
          <a:xfrm>
            <a:off x="1919536" y="11663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>
                <a:solidFill>
                  <a:srgbClr val="FF6405"/>
                </a:solidFill>
                <a:latin typeface="LetoSans Regular" pitchFamily="50" charset="0"/>
              </a:rPr>
              <a:t>«ВРАЧ</a:t>
            </a:r>
            <a:r>
              <a:rPr lang="ru-RU" dirty="0" smtClean="0">
                <a:solidFill>
                  <a:srgbClr val="FF6405"/>
                </a:solidFill>
                <a:latin typeface="LetoSans Regular" pitchFamily="50" charset="0"/>
              </a:rPr>
              <a:t>»</a:t>
            </a:r>
          </a:p>
          <a:p>
            <a:endParaRPr lang="ru-RU" dirty="0">
              <a:solidFill>
                <a:srgbClr val="FF6405"/>
              </a:solidFill>
              <a:latin typeface="LetoSans Regular" pitchFamily="50" charset="0"/>
            </a:endParaRPr>
          </a:p>
        </p:txBody>
      </p:sp>
      <p:sp>
        <p:nvSpPr>
          <p:cNvPr id="3" name="AutoShape 2" descr="Картинки по запросу ядерная медицина картинка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267" name="Picture 3" descr="C:\Users\User\Desktop\скачанные файлы (2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384" y="1916832"/>
            <a:ext cx="3460838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583832" y="2276872"/>
            <a:ext cx="7056784" cy="39138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457200">
              <a:spcAft>
                <a:spcPts val="1000"/>
              </a:spcAft>
              <a:buClr>
                <a:prstClr val="white"/>
              </a:buClr>
              <a:buSzPct val="100000"/>
            </a:pPr>
            <a:r>
              <a:rPr lang="ru-RU" sz="3200" i="1" dirty="0" smtClean="0">
                <a:solidFill>
                  <a:srgbClr val="FF6405"/>
                </a:solidFill>
                <a:latin typeface="LetoSans Regular" pitchFamily="50" charset="0"/>
              </a:rPr>
              <a:t>Что </a:t>
            </a:r>
            <a:r>
              <a:rPr lang="ru-RU" sz="3200" i="1" dirty="0">
                <a:solidFill>
                  <a:srgbClr val="FF6405"/>
                </a:solidFill>
                <a:latin typeface="LetoSans Regular" pitchFamily="50" charset="0"/>
              </a:rPr>
              <a:t>делают врачи?</a:t>
            </a:r>
          </a:p>
          <a:p>
            <a:pPr marL="285750" lvl="0" indent="-285750" defTabSz="457200">
              <a:spcAft>
                <a:spcPts val="1000"/>
              </a:spcAft>
              <a:buClr>
                <a:prstClr val="white"/>
              </a:buClr>
              <a:buSzPct val="100000"/>
              <a:buFont typeface="Arial"/>
              <a:buChar char="•"/>
            </a:pPr>
            <a:r>
              <a:rPr lang="ru-RU" dirty="0">
                <a:solidFill>
                  <a:prstClr val="white"/>
                </a:solidFill>
                <a:latin typeface="LetoSans Regular" pitchFamily="50" charset="0"/>
              </a:rPr>
              <a:t>проводят исследования и ставят диагнозы,</a:t>
            </a:r>
          </a:p>
          <a:p>
            <a:pPr marL="285750" lvl="0" indent="-285750" defTabSz="457200">
              <a:spcAft>
                <a:spcPts val="1000"/>
              </a:spcAft>
              <a:buClr>
                <a:prstClr val="white"/>
              </a:buClr>
              <a:buSzPct val="100000"/>
              <a:buFont typeface="Arial"/>
              <a:buChar char="•"/>
            </a:pPr>
            <a:r>
              <a:rPr lang="ru-RU" dirty="0">
                <a:solidFill>
                  <a:prstClr val="white"/>
                </a:solidFill>
                <a:latin typeface="LetoSans Regular" pitchFamily="50" charset="0"/>
              </a:rPr>
              <a:t>управляют современным оборудованием.</a:t>
            </a:r>
          </a:p>
          <a:p>
            <a:pPr marL="285750" lvl="0" indent="-285750" defTabSz="457200">
              <a:spcAft>
                <a:spcPts val="1000"/>
              </a:spcAft>
              <a:buClr>
                <a:prstClr val="white"/>
              </a:buClr>
              <a:buSzPct val="100000"/>
              <a:buFont typeface="Arial"/>
              <a:buChar char="•"/>
            </a:pPr>
            <a:endParaRPr lang="ru-RU" dirty="0">
              <a:solidFill>
                <a:prstClr val="white"/>
              </a:solidFill>
              <a:latin typeface="LetoSans Regular" pitchFamily="50" charset="0"/>
            </a:endParaRPr>
          </a:p>
          <a:p>
            <a:pPr lvl="0" algn="ctr" defTabSz="457200">
              <a:spcAft>
                <a:spcPts val="1000"/>
              </a:spcAft>
              <a:buClr>
                <a:prstClr val="white"/>
              </a:buClr>
              <a:buSzPct val="100000"/>
            </a:pPr>
            <a:r>
              <a:rPr lang="ru-RU" sz="3200" i="1" dirty="0">
                <a:solidFill>
                  <a:srgbClr val="FF6405"/>
                </a:solidFill>
                <a:latin typeface="LetoSans Regular" pitchFamily="50" charset="0"/>
              </a:rPr>
              <a:t>Чтобы добиться успеха, нужны:</a:t>
            </a:r>
          </a:p>
          <a:p>
            <a:pPr marL="285750" lvl="0" indent="-285750" defTabSz="457200">
              <a:spcAft>
                <a:spcPts val="1000"/>
              </a:spcAft>
              <a:buClr>
                <a:prstClr val="white"/>
              </a:buClr>
              <a:buSzPct val="100000"/>
              <a:buFont typeface="Arial"/>
              <a:buChar char="•"/>
            </a:pPr>
            <a:r>
              <a:rPr lang="ru-RU" dirty="0">
                <a:solidFill>
                  <a:prstClr val="white"/>
                </a:solidFill>
                <a:latin typeface="LetoSans Regular" pitchFamily="50" charset="0"/>
              </a:rPr>
              <a:t>хорошая память и способность постоянно учиться,</a:t>
            </a:r>
          </a:p>
          <a:p>
            <a:pPr marL="285750" lvl="0" indent="-285750" defTabSz="457200">
              <a:spcAft>
                <a:spcPts val="1000"/>
              </a:spcAft>
              <a:buClr>
                <a:prstClr val="white"/>
              </a:buClr>
              <a:buSzPct val="100000"/>
              <a:buFont typeface="Arial"/>
              <a:buChar char="•"/>
            </a:pPr>
            <a:r>
              <a:rPr lang="ru-RU" dirty="0">
                <a:solidFill>
                  <a:prstClr val="white"/>
                </a:solidFill>
                <a:latin typeface="LetoSans Regular" pitchFamily="50" charset="0"/>
              </a:rPr>
              <a:t>хорошее внимание и знания в разных научных дисциплинах,</a:t>
            </a:r>
          </a:p>
          <a:p>
            <a:pPr marL="285750" lvl="0" indent="-285750" defTabSz="457200">
              <a:spcAft>
                <a:spcPts val="1000"/>
              </a:spcAft>
              <a:buClr>
                <a:prstClr val="white"/>
              </a:buClr>
              <a:buSzPct val="100000"/>
              <a:buFont typeface="Arial"/>
              <a:buChar char="•"/>
            </a:pPr>
            <a:r>
              <a:rPr lang="ru-RU" dirty="0">
                <a:solidFill>
                  <a:prstClr val="white"/>
                </a:solidFill>
                <a:latin typeface="LetoSans Regular" pitchFamily="50" charset="0"/>
              </a:rPr>
              <a:t>оптимистичность и доброжелательнос</a:t>
            </a:r>
            <a:r>
              <a:rPr lang="ru-RU" dirty="0">
                <a:solidFill>
                  <a:prstClr val="white"/>
                </a:solidFill>
              </a:rPr>
              <a:t>ть.</a:t>
            </a:r>
          </a:p>
        </p:txBody>
      </p:sp>
    </p:spTree>
    <p:extLst>
      <p:ext uri="{BB962C8B-B14F-4D97-AF65-F5344CB8AC3E}">
        <p14:creationId xmlns:p14="http://schemas.microsoft.com/office/powerpoint/2010/main" val="4191503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997382" y="340123"/>
            <a:ext cx="6762914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LetoSansCondensed Bold" pitchFamily="50" charset="0"/>
              </a:rPr>
              <a:t/>
            </a:r>
            <a:br>
              <a:rPr lang="ru-RU" dirty="0" smtClean="0">
                <a:latin typeface="LetoSansCondensed Bold" pitchFamily="50" charset="0"/>
              </a:rPr>
            </a:br>
            <a:r>
              <a:rPr lang="ru-RU" dirty="0">
                <a:latin typeface="LetoSansCondensed Bold" pitchFamily="50" charset="0"/>
              </a:rPr>
              <a:t/>
            </a:r>
            <a:br>
              <a:rPr lang="ru-RU" dirty="0">
                <a:latin typeface="LetoSansCondensed Bold" pitchFamily="50" charset="0"/>
              </a:rPr>
            </a:b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07368" y="764705"/>
            <a:ext cx="11593288" cy="2232248"/>
          </a:xfrm>
        </p:spPr>
        <p:txBody>
          <a:bodyPr>
            <a:normAutofit fontScale="32500" lnSpcReduction="20000"/>
          </a:bodyPr>
          <a:lstStyle/>
          <a:p>
            <a:pPr marL="0" indent="0" fontAlgn="base">
              <a:buNone/>
            </a:pPr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Пошел служить мой друг во флот,</a:t>
            </a:r>
          </a:p>
          <a:p>
            <a:pPr marL="0" indent="0" fontAlgn="base">
              <a:buNone/>
            </a:pPr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корабле теперь плывет.</a:t>
            </a:r>
          </a:p>
          <a:p>
            <a:pPr marL="0" indent="0" fontAlgn="base">
              <a:buNone/>
            </a:pPr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И, хоть волна идет горой,</a:t>
            </a:r>
          </a:p>
          <a:p>
            <a:pPr marL="0" indent="0" fontAlgn="base">
              <a:buNone/>
            </a:pPr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палубе стоит герой.</a:t>
            </a:r>
          </a:p>
          <a:p>
            <a:pPr marL="0" indent="0" fontAlgn="base">
              <a:buNone/>
            </a:pPr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нем морская форма,</a:t>
            </a:r>
          </a:p>
          <a:p>
            <a:pPr marL="0" indent="0" fontAlgn="base">
              <a:buNone/>
            </a:pPr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не боится шторма. </a:t>
            </a:r>
          </a:p>
          <a:p>
            <a:pPr marL="0" indent="0" fontAlgn="base">
              <a:buNone/>
            </a:pPr>
            <a:endParaRPr lang="ru-RU" sz="2400" dirty="0"/>
          </a:p>
          <a:p>
            <a:pPr marL="0" indent="0">
              <a:buNone/>
            </a:pPr>
            <a:endParaRPr lang="ru-RU" sz="2400" dirty="0" smtClean="0">
              <a:latin typeface="LetoSans Regular" pitchFamily="50" charset="0"/>
            </a:endParaRPr>
          </a:p>
        </p:txBody>
      </p:sp>
      <p:sp>
        <p:nvSpPr>
          <p:cNvPr id="6" name="Заголовок 2"/>
          <p:cNvSpPr txBox="1">
            <a:spLocks/>
          </p:cNvSpPr>
          <p:nvPr/>
        </p:nvSpPr>
        <p:spPr>
          <a:xfrm>
            <a:off x="1919536" y="11663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solidFill>
                  <a:srgbClr val="FF6405"/>
                </a:solidFill>
                <a:latin typeface="LetoSans Regular" pitchFamily="50" charset="0"/>
              </a:rPr>
              <a:t>МОРЯК</a:t>
            </a:r>
            <a:endParaRPr lang="ru-RU" dirty="0">
              <a:solidFill>
                <a:srgbClr val="FF6405"/>
              </a:solidFill>
              <a:latin typeface="LetoSans Regular" pitchFamily="50" charset="0"/>
            </a:endParaRPr>
          </a:p>
        </p:txBody>
      </p:sp>
      <p:pic>
        <p:nvPicPr>
          <p:cNvPr id="13314" name="Picture 2" descr="C:\Users\User\Desktop\imag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3752" y="1706614"/>
            <a:ext cx="5926219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1644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91344" y="116633"/>
            <a:ext cx="11521280" cy="24482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latin typeface="LetoSans Regular" pitchFamily="50" charset="0"/>
              </a:rPr>
              <a:t>Россия </a:t>
            </a:r>
            <a:r>
              <a:rPr lang="ru-RU" sz="2800" dirty="0">
                <a:latin typeface="LetoSans Regular" pitchFamily="50" charset="0"/>
              </a:rPr>
              <a:t>– единственная страна в мире, которая обладает атомным ледокольным </a:t>
            </a:r>
            <a:r>
              <a:rPr lang="ru-RU" sz="2800" dirty="0" smtClean="0">
                <a:latin typeface="LetoSans Regular" pitchFamily="50" charset="0"/>
              </a:rPr>
              <a:t>флотом.</a:t>
            </a:r>
          </a:p>
        </p:txBody>
      </p:sp>
      <p:pic>
        <p:nvPicPr>
          <p:cNvPr id="14338" name="Picture 2" descr="C:\Users\User\Desktop\скачанные файлы 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1624" y="2780928"/>
            <a:ext cx="5544616" cy="3564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0818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997382" y="340123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LetoSansCondensed Bold" pitchFamily="50" charset="0"/>
              </a:rPr>
              <a:t/>
            </a:r>
            <a:br>
              <a:rPr lang="ru-RU" dirty="0" smtClean="0">
                <a:latin typeface="LetoSansCondensed Bold" pitchFamily="50" charset="0"/>
              </a:rPr>
            </a:br>
            <a:r>
              <a:rPr lang="ru-RU" dirty="0">
                <a:latin typeface="LetoSansCondensed Bold" pitchFamily="50" charset="0"/>
              </a:rPr>
              <a:t/>
            </a:r>
            <a:br>
              <a:rPr lang="ru-RU" dirty="0">
                <a:latin typeface="LetoSansCondensed Bold" pitchFamily="50" charset="0"/>
              </a:rPr>
            </a:br>
            <a:r>
              <a:rPr lang="ru-RU" dirty="0">
                <a:latin typeface="LetoSansCondensed Bold" pitchFamily="50" charset="0"/>
              </a:rPr>
              <a:t/>
            </a:r>
            <a:br>
              <a:rPr lang="ru-RU" dirty="0">
                <a:latin typeface="LetoSansCondensed Bold" pitchFamily="50" charset="0"/>
              </a:rPr>
            </a:b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415480" y="116633"/>
            <a:ext cx="8424936" cy="1080120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2000" dirty="0" smtClean="0"/>
              <a:t>«</a:t>
            </a:r>
            <a:r>
              <a:rPr lang="ru-RU" sz="2000" dirty="0"/>
              <a:t>Ленин» — первый в мире атомный ледокол. «Арктика» — самый знаменитый </a:t>
            </a:r>
            <a:r>
              <a:rPr lang="ru-RU" sz="2000" dirty="0" smtClean="0"/>
              <a:t>ледокол.</a:t>
            </a:r>
            <a:r>
              <a:rPr lang="ru-RU" sz="2000" dirty="0">
                <a:solidFill>
                  <a:prstClr val="white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+mj-cs"/>
              </a:rPr>
              <a:t> «50 лет Победы» — самый крупный в мире ледокол. «Ямал» — похож на акулу; регулярно возит туристов к Северному полюсу.</a:t>
            </a:r>
            <a:r>
              <a:rPr lang="ru-RU" sz="2000" dirty="0">
                <a:solidFill>
                  <a:prstClr val="white"/>
                </a:solidFill>
                <a:ea typeface="+mj-ea"/>
                <a:cs typeface="+mj-cs"/>
              </a:rPr>
              <a:t/>
            </a:r>
            <a:br>
              <a:rPr lang="ru-RU" sz="2000" dirty="0">
                <a:solidFill>
                  <a:prstClr val="white"/>
                </a:solidFill>
                <a:ea typeface="+mj-ea"/>
                <a:cs typeface="+mj-cs"/>
              </a:rPr>
            </a:br>
            <a:endParaRPr lang="ru-RU" sz="2000" b="1" i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17</a:t>
            </a:fld>
            <a:endParaRPr lang="ru-RU"/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023" y="1196753"/>
            <a:ext cx="2974718" cy="1985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http://izent.ru/i/vi/2015/11/144835965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7568" y="4230449"/>
            <a:ext cx="2946068" cy="22095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79976" y="4365105"/>
            <a:ext cx="3630839" cy="2042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760296" y="1214145"/>
            <a:ext cx="2774133" cy="21048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1537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524000" y="274638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dirty="0">
              <a:latin typeface="LetoSansCondensed Bold" pitchFamily="50" charset="0"/>
            </a:endParaRPr>
          </a:p>
        </p:txBody>
      </p:sp>
      <p:sp>
        <p:nvSpPr>
          <p:cNvPr id="6" name="Oval 56"/>
          <p:cNvSpPr>
            <a:spLocks noChangeArrowheads="1"/>
          </p:cNvSpPr>
          <p:nvPr/>
        </p:nvSpPr>
        <p:spPr bwMode="gray">
          <a:xfrm>
            <a:off x="4223792" y="5109468"/>
            <a:ext cx="1082675" cy="1071562"/>
          </a:xfrm>
          <a:prstGeom prst="ellipse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8575" algn="ctr">
            <a:solidFill>
              <a:schemeClr val="bg1">
                <a:alpha val="70000"/>
              </a:schemeClr>
            </a:solidFill>
            <a:round/>
            <a:headEnd/>
            <a:tailEnd/>
          </a:ln>
          <a:effectLst>
            <a:outerShdw dist="107763" dir="2700000" algn="ctr" rotWithShape="0">
              <a:schemeClr val="tx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8" name="Oval 58"/>
          <p:cNvSpPr>
            <a:spLocks noChangeArrowheads="1"/>
          </p:cNvSpPr>
          <p:nvPr/>
        </p:nvSpPr>
        <p:spPr bwMode="gray">
          <a:xfrm>
            <a:off x="6153445" y="3284984"/>
            <a:ext cx="1725763" cy="1748284"/>
          </a:xfrm>
          <a:prstGeom prst="ellipse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57150" algn="ctr">
            <a:solidFill>
              <a:schemeClr val="bg1">
                <a:alpha val="70000"/>
              </a:schemeClr>
            </a:solidFill>
            <a:round/>
            <a:headEnd/>
            <a:tailEnd/>
          </a:ln>
          <a:effectLst>
            <a:outerShdw dist="107763" dir="2700000" algn="ctr" rotWithShape="0">
              <a:schemeClr val="tx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Oval 57"/>
          <p:cNvSpPr>
            <a:spLocks noChangeArrowheads="1"/>
          </p:cNvSpPr>
          <p:nvPr/>
        </p:nvSpPr>
        <p:spPr bwMode="gray">
          <a:xfrm>
            <a:off x="8978108" y="2294322"/>
            <a:ext cx="1839119" cy="1737097"/>
          </a:xfrm>
          <a:prstGeom prst="ellipse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76200" algn="ctr">
            <a:solidFill>
              <a:schemeClr val="bg1">
                <a:alpha val="70000"/>
              </a:schemeClr>
            </a:solidFill>
            <a:round/>
            <a:headEnd/>
            <a:tailEnd/>
          </a:ln>
          <a:effectLst>
            <a:outerShdw dist="107763" dir="2700000" algn="ctr" rotWithShape="0">
              <a:schemeClr val="tx2">
                <a:alpha val="50000"/>
              </a:scheme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2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711624" y="242345"/>
            <a:ext cx="676875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54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82453" y="1838434"/>
            <a:ext cx="788267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latin typeface="LetoSans Regular" pitchFamily="50" charset="0"/>
              </a:rPr>
              <a:t>В мире существует великое множество важных профессий </a:t>
            </a:r>
            <a:endParaRPr lang="ru-RU" sz="4400" dirty="0">
              <a:latin typeface="LetoSans Regular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037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Картинки по запросу атом картинка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3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063566" y="404664"/>
            <a:ext cx="364099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rgbClr val="FF6405"/>
                </a:solidFill>
                <a:latin typeface="LetoSans Regular" pitchFamily="50" charset="0"/>
              </a:rPr>
              <a:t>Что такое атом</a:t>
            </a:r>
            <a:r>
              <a:rPr lang="ru-RU" sz="4000" b="1" dirty="0">
                <a:solidFill>
                  <a:srgbClr val="FF6405"/>
                </a:solidFill>
                <a:latin typeface="LetoSans Bold" pitchFamily="50" charset="0"/>
              </a:rPr>
              <a:t>?</a:t>
            </a:r>
            <a:endParaRPr lang="ru-RU" sz="4000" dirty="0">
              <a:solidFill>
                <a:srgbClr val="FF6405"/>
              </a:solidFill>
            </a:endParaRPr>
          </a:p>
        </p:txBody>
      </p:sp>
      <p:pic>
        <p:nvPicPr>
          <p:cNvPr id="3" name="Picture 2" descr="http://ppt4web.ru/images/40/3079/310/img3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984375" y="1628800"/>
            <a:ext cx="7985455" cy="4796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015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551384" y="1"/>
            <a:ext cx="11233247" cy="220137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>
                <a:latin typeface="LetoSans Regular" pitchFamily="50" charset="0"/>
              </a:rPr>
              <a:t>Атомные технологии – это открытия во всех областях знаний, производство электроэнергии, высокотехнологичная медицина, современный ледокольный флот и т.д.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4</a:t>
            </a:fld>
            <a:endParaRPr lang="ru-RU"/>
          </a:p>
        </p:txBody>
      </p:sp>
      <p:sp>
        <p:nvSpPr>
          <p:cNvPr id="2" name="AutoShape 2" descr="Картинки по запросу атом картинка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2" descr="Картинки по запросу атомные технологии картинки"/>
          <p:cNvSpPr>
            <a:spLocks noChangeAspect="1" noChangeArrowheads="1"/>
          </p:cNvSpPr>
          <p:nvPr/>
        </p:nvSpPr>
        <p:spPr bwMode="auto">
          <a:xfrm>
            <a:off x="1831975" y="79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0" name="Picture 2" descr="C:\Users\User\Desktop\imag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424" y="2052221"/>
            <a:ext cx="3387527" cy="2537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скачанные файлы (1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4850" y="2204864"/>
            <a:ext cx="3784738" cy="2365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http://www.8a.ru/kat/big/2613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97261" y="4593090"/>
            <a:ext cx="3082799" cy="2059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4072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1344" y="199183"/>
            <a:ext cx="11665296" cy="402190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dirty="0"/>
              <a:t>П</a:t>
            </a:r>
            <a:r>
              <a:rPr lang="ru-RU" sz="4000" b="1" dirty="0" smtClean="0"/>
              <a:t>рофессия </a:t>
            </a:r>
            <a:r>
              <a:rPr lang="ru-RU" sz="4000" b="1" dirty="0"/>
              <a:t>«ученый в области атомной энергетики</a:t>
            </a:r>
            <a:r>
              <a:rPr lang="ru-RU" sz="4000" b="1" dirty="0" smtClean="0"/>
              <a:t>»</a:t>
            </a:r>
            <a:endParaRPr lang="ru-RU" sz="4000" dirty="0"/>
          </a:p>
          <a:p>
            <a:pPr marL="0" indent="0">
              <a:buNone/>
            </a:pPr>
            <a:r>
              <a:rPr lang="ru-RU" sz="4000" dirty="0" smtClean="0"/>
              <a:t> </a:t>
            </a:r>
            <a:r>
              <a:rPr lang="ru-RU" sz="4000" dirty="0"/>
              <a:t>В атомной отрасли работают </a:t>
            </a:r>
            <a:r>
              <a:rPr lang="ru-RU" sz="4000" b="1" dirty="0"/>
              <a:t>ученые физики –ядерщики. </a:t>
            </a:r>
            <a:r>
              <a:rPr lang="ru-RU" sz="4000" dirty="0"/>
              <a:t>Они анализируют, постоянно узнают что-то новое, ставят эксперименты и описывают результаты своей работы. </a:t>
            </a:r>
            <a:endParaRPr lang="ru-RU" sz="4000" dirty="0" smtClean="0">
              <a:latin typeface="LetoSans Regular" pitchFamily="50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5</a:t>
            </a:fld>
            <a:endParaRPr lang="ru-RU"/>
          </a:p>
        </p:txBody>
      </p:sp>
      <p:sp>
        <p:nvSpPr>
          <p:cNvPr id="2" name="AutoShape 2" descr="Картинки по запросу ученый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4597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5834" y="3571481"/>
            <a:ext cx="2796166" cy="3286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240" y="2177246"/>
            <a:ext cx="2781953" cy="4071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60183" y="1331702"/>
            <a:ext cx="6014492" cy="3290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583146" y="22223"/>
            <a:ext cx="7812688" cy="1038267"/>
          </a:xfrm>
        </p:spPr>
        <p:txBody>
          <a:bodyPr>
            <a:normAutofit/>
          </a:bodyPr>
          <a:lstStyle/>
          <a:p>
            <a:r>
              <a:rPr lang="ru-RU" sz="4000" dirty="0">
                <a:solidFill>
                  <a:schemeClr val="tx2">
                    <a:lumMod val="60000"/>
                    <a:lumOff val="40000"/>
                  </a:schemeClr>
                </a:solidFill>
                <a:latin typeface="LetoSans Regular" pitchFamily="50" charset="0"/>
              </a:rPr>
              <a:t>Ученые физики-ядерщики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6</a:t>
            </a:fld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83332" y="6248400"/>
            <a:ext cx="23762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LetoSans Regular" pitchFamily="50" charset="0"/>
                <a:cs typeface="Arial" pitchFamily="34" charset="0"/>
              </a:rPr>
              <a:t>Альберт Эйнштейн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302447" y="5214740"/>
            <a:ext cx="39299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latin typeface="LetoSans Regular" pitchFamily="50" charset="0"/>
                <a:cs typeface="Arial" pitchFamily="34" charset="0"/>
              </a:rPr>
              <a:t>Пьер и Мария Кюри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298748" y="2838604"/>
            <a:ext cx="3156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>
                    <a:lumMod val="75000"/>
                  </a:schemeClr>
                </a:solidFill>
                <a:latin typeface="LetoSans Regular" pitchFamily="50" charset="0"/>
                <a:cs typeface="Arial" pitchFamily="34" charset="0"/>
              </a:rPr>
              <a:t>Игорь Курчатов</a:t>
            </a:r>
          </a:p>
        </p:txBody>
      </p:sp>
    </p:spTree>
    <p:extLst>
      <p:ext uri="{BB962C8B-B14F-4D97-AF65-F5344CB8AC3E}">
        <p14:creationId xmlns:p14="http://schemas.microsoft.com/office/powerpoint/2010/main" val="3149979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484" y="836712"/>
            <a:ext cx="10131425" cy="1456267"/>
          </a:xfrm>
        </p:spPr>
        <p:txBody>
          <a:bodyPr>
            <a:normAutofit fontScale="90000"/>
          </a:bodyPr>
          <a:lstStyle/>
          <a:p>
            <a:r>
              <a:rPr lang="ru-RU" dirty="0"/>
              <a:t>Ученые любят </a:t>
            </a:r>
            <a:r>
              <a:rPr lang="ru-RU" dirty="0" smtClean="0"/>
              <a:t>экспериментировать 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 Почувствуйте себя учеными-физиками</a:t>
            </a:r>
            <a:br>
              <a:rPr lang="ru-RU" dirty="0"/>
            </a:br>
            <a:r>
              <a:rPr lang="ru-RU" dirty="0"/>
              <a:t>Выполните опыты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Picture 10" descr="cutcaster-photo-100361958-Cartoon-scientist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9896" y="1564845"/>
            <a:ext cx="3519717" cy="4996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2820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2"/>
          <p:cNvSpPr>
            <a:spLocks noGrp="1"/>
          </p:cNvSpPr>
          <p:nvPr>
            <p:ph type="title"/>
          </p:nvPr>
        </p:nvSpPr>
        <p:spPr>
          <a:xfrm>
            <a:off x="1701169" y="188640"/>
            <a:ext cx="82296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LetoSans Regular" pitchFamily="50" charset="0"/>
              </a:rPr>
              <a:t>Профессия ИНЖЕНЕР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  <a:latin typeface="LetoSans Regular" pitchFamily="50" charset="0"/>
            </a:endParaRPr>
          </a:p>
        </p:txBody>
      </p:sp>
      <p:sp>
        <p:nvSpPr>
          <p:cNvPr id="6" name="Объект 2"/>
          <p:cNvSpPr>
            <a:spLocks noGrp="1"/>
          </p:cNvSpPr>
          <p:nvPr>
            <p:ph idx="1"/>
          </p:nvPr>
        </p:nvSpPr>
        <p:spPr>
          <a:xfrm>
            <a:off x="119336" y="908720"/>
            <a:ext cx="11665295" cy="2016224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LetoSans Regular" pitchFamily="50" charset="0"/>
              </a:rPr>
              <a:t>Они </a:t>
            </a:r>
            <a:r>
              <a:rPr lang="ru-RU" sz="2800" dirty="0">
                <a:latin typeface="LetoSans Regular" pitchFamily="50" charset="0"/>
              </a:rPr>
              <a:t>улучшают старые механизмы или разрабатывают </a:t>
            </a:r>
            <a:r>
              <a:rPr lang="ru-RU" sz="2800" dirty="0" smtClean="0">
                <a:latin typeface="LetoSans Regular" pitchFamily="50" charset="0"/>
              </a:rPr>
              <a:t>новые, изобретают </a:t>
            </a:r>
            <a:r>
              <a:rPr lang="ru-RU" sz="2800" dirty="0">
                <a:latin typeface="LetoSans Regular" pitchFamily="50" charset="0"/>
              </a:rPr>
              <a:t>новые </a:t>
            </a:r>
            <a:r>
              <a:rPr lang="ru-RU" sz="2800" dirty="0" smtClean="0">
                <a:latin typeface="LetoSans Regular" pitchFamily="50" charset="0"/>
              </a:rPr>
              <a:t>технологии.</a:t>
            </a:r>
            <a:endParaRPr lang="ru-RU" sz="2800" dirty="0">
              <a:latin typeface="LetoSans Regular" pitchFamily="50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8</a:t>
            </a:fld>
            <a:endParaRPr lang="ru-RU"/>
          </a:p>
        </p:txBody>
      </p:sp>
      <p:pic>
        <p:nvPicPr>
          <p:cNvPr id="3076" name="Picture 4" descr="Картинки по запросу инженерные технологии на каждый день картинк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2569" y="3412727"/>
            <a:ext cx="4830830" cy="3214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0889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Опыт Майкла Фарадея</a:t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360" y="1412776"/>
            <a:ext cx="3493207" cy="448742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1904" y="1628800"/>
            <a:ext cx="5269956" cy="3987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820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Небеса">
  <a:themeElements>
    <a:clrScheme name="Небеса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Небеса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Небеса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ppt/theme/theme2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1905</TotalTime>
  <Words>357</Words>
  <Application>Microsoft Office PowerPoint</Application>
  <PresentationFormat>Широкоэкранный</PresentationFormat>
  <Paragraphs>80</Paragraphs>
  <Slides>17</Slides>
  <Notes>13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17</vt:i4>
      </vt:variant>
    </vt:vector>
  </HeadingPairs>
  <TitlesOfParts>
    <vt:vector size="28" baseType="lpstr">
      <vt:lpstr>Arial</vt:lpstr>
      <vt:lpstr>Calibri</vt:lpstr>
      <vt:lpstr>Calibri Light</vt:lpstr>
      <vt:lpstr>Century Gothic</vt:lpstr>
      <vt:lpstr>LetoSans Bold</vt:lpstr>
      <vt:lpstr>LetoSans Regular</vt:lpstr>
      <vt:lpstr>LetoSansCondensed Bold</vt:lpstr>
      <vt:lpstr>Times New Roman</vt:lpstr>
      <vt:lpstr>Wingdings 3</vt:lpstr>
      <vt:lpstr>1_Небеса</vt:lpstr>
      <vt:lpstr>Сектор</vt:lpstr>
      <vt:lpstr> От УЧЕНОГО ДО КАПИТАНА: профессии атомной отрасли </vt:lpstr>
      <vt:lpstr>Презентация PowerPoint</vt:lpstr>
      <vt:lpstr>Презентация PowerPoint</vt:lpstr>
      <vt:lpstr>Презентация PowerPoint</vt:lpstr>
      <vt:lpstr>Презентация PowerPoint</vt:lpstr>
      <vt:lpstr>Ученые физики-ядерщики</vt:lpstr>
      <vt:lpstr>Ученые любят экспериментировать   Почувствуйте себя учеными-физиками Выполните опыты  </vt:lpstr>
      <vt:lpstr>Профессия ИНЖЕНЕР</vt:lpstr>
      <vt:lpstr>Опыт Майкла Фарадея </vt:lpstr>
      <vt:lpstr>Презентация PowerPoint</vt:lpstr>
      <vt:lpstr>Качества инженера :Сосредоточенность, внимательность, все  проверять на практике  </vt:lpstr>
      <vt:lpstr>Презентация PowerPoint</vt:lpstr>
      <vt:lpstr>Презентация PowerPoint</vt:lpstr>
      <vt:lpstr>  </vt:lpstr>
      <vt:lpstr>  </vt:lpstr>
      <vt:lpstr>Презентация PowerPoint</vt:lpstr>
      <vt:lpstr>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центра</dc:title>
  <dc:creator>User</dc:creator>
  <cp:lastModifiedBy>Пользователь</cp:lastModifiedBy>
  <cp:revision>225</cp:revision>
  <dcterms:created xsi:type="dcterms:W3CDTF">2016-01-21T12:16:10Z</dcterms:created>
  <dcterms:modified xsi:type="dcterms:W3CDTF">2018-04-03T08:09:06Z</dcterms:modified>
</cp:coreProperties>
</file>