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03" r:id="rId5"/>
    <p:sldId id="275" r:id="rId6"/>
    <p:sldId id="271" r:id="rId7"/>
    <p:sldId id="272" r:id="rId8"/>
    <p:sldId id="273" r:id="rId9"/>
    <p:sldId id="276" r:id="rId10"/>
    <p:sldId id="279" r:id="rId11"/>
    <p:sldId id="280" r:id="rId12"/>
    <p:sldId id="282" r:id="rId13"/>
    <p:sldId id="283" r:id="rId14"/>
    <p:sldId id="302" r:id="rId15"/>
    <p:sldId id="284" r:id="rId16"/>
    <p:sldId id="285" r:id="rId17"/>
    <p:sldId id="291" r:id="rId18"/>
    <p:sldId id="292" r:id="rId19"/>
    <p:sldId id="293" r:id="rId20"/>
    <p:sldId id="294" r:id="rId21"/>
    <p:sldId id="295" r:id="rId22"/>
    <p:sldId id="297" r:id="rId23"/>
    <p:sldId id="296" r:id="rId24"/>
    <p:sldId id="298" r:id="rId25"/>
    <p:sldId id="299" r:id="rId26"/>
    <p:sldId id="300" r:id="rId27"/>
    <p:sldId id="301" r:id="rId28"/>
    <p:sldId id="286" r:id="rId29"/>
    <p:sldId id="287" r:id="rId30"/>
    <p:sldId id="289" r:id="rId31"/>
    <p:sldId id="304" r:id="rId32"/>
    <p:sldId id="305" r:id="rId33"/>
    <p:sldId id="290" r:id="rId34"/>
    <p:sldId id="27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23" autoAdjust="0"/>
    <p:restoredTop sz="98930" autoAdjust="0"/>
  </p:normalViewPr>
  <p:slideViewPr>
    <p:cSldViewPr snapToGrid="0">
      <p:cViewPr>
        <p:scale>
          <a:sx n="80" d="100"/>
          <a:sy n="80" d="100"/>
        </p:scale>
        <p:origin x="-12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3%D1%81%D1%83%D0%B4%D0%B0%D0%BC%D0%B0" TargetMode="External"/><Relationship Id="rId2" Type="http://schemas.openxmlformats.org/officeDocument/2006/relationships/hyperlink" Target="http://kusudama-for.narod.ru/history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yandex.ru/images/search?text=%D0%BA%D0%B0%D1%80%D1%82%D0%B8%D0%BD%D0%BA%D0%B8&amp;parent-reqid=1490114884077900-1103671675442500890466863-man1-3585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3769" y="2148406"/>
            <a:ext cx="7816331" cy="1578756"/>
          </a:xfrm>
        </p:spPr>
        <p:txBody>
          <a:bodyPr>
            <a:noAutofit/>
          </a:bodyPr>
          <a:lstStyle/>
          <a:p>
            <a:pPr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«Корзинка с цветами»</a:t>
            </a:r>
            <a:endParaRPr lang="ru-RU" sz="6600" b="1" dirty="0">
              <a:solidFill>
                <a:srgbClr val="1D5253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4703" y="5968406"/>
            <a:ext cx="2948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Ахтубинск</a:t>
            </a:r>
          </a:p>
          <a:p>
            <a:pPr algn="ctr"/>
            <a:r>
              <a:rPr lang="ru-RU" sz="2400" b="1" dirty="0" smtClean="0">
                <a:solidFill>
                  <a:schemeClr val="bg2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2400" b="1" dirty="0">
              <a:solidFill>
                <a:schemeClr val="bg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648669" y="3756792"/>
            <a:ext cx="3936124" cy="1691508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sz="5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Выполнила ученица  </a:t>
            </a:r>
          </a:p>
          <a:p>
            <a:pPr algn="r"/>
            <a:r>
              <a:rPr lang="ru-RU" sz="5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5 В класса</a:t>
            </a:r>
          </a:p>
          <a:p>
            <a:pPr algn="r"/>
            <a:r>
              <a:rPr lang="ru-RU" sz="59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Сивашова</a:t>
            </a:r>
            <a:r>
              <a:rPr lang="ru-RU" sz="5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pPr algn="r"/>
            <a:r>
              <a:rPr lang="ru-RU" sz="59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Учитель: Карпенко Е.Л.</a:t>
            </a:r>
            <a:endParaRPr lang="ru-RU" sz="59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60561" y="775244"/>
            <a:ext cx="3786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85910" y="1215997"/>
            <a:ext cx="53265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«Территория уюта»</a:t>
            </a:r>
            <a:endParaRPr lang="ru-RU" sz="4400" i="1" dirty="0"/>
          </a:p>
        </p:txBody>
      </p:sp>
      <p:pic>
        <p:nvPicPr>
          <p:cNvPr id="8" name="Рисунок 7" descr="IMG_21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9167" y="865168"/>
            <a:ext cx="5881711" cy="441128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75761" y="0"/>
            <a:ext cx="79182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конкурс по технологии «Фестиваль проектов</a:t>
            </a:r>
          </a:p>
          <a:p>
            <a:pPr algn="ctr"/>
            <a:r>
              <a:rPr lang="ru-RU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Среди учащихся образовательных учреждений МО «</a:t>
            </a:r>
            <a:r>
              <a:rPr lang="ru-RU" b="1" dirty="0" err="1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Ахтубинский</a:t>
            </a:r>
            <a:r>
              <a:rPr lang="ru-RU" b="1" dirty="0" smtClean="0">
                <a:solidFill>
                  <a:srgbClr val="1D5253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4669" y="295065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2.3 Подбор инструментов и материалов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31910" y="5066523"/>
            <a:ext cx="9084906" cy="1791477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sz="43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Необходимые материалы: цветная принтерная бумага, соломенная корзина, ножницы, линейка, карандаш простой, клей карандаш, пенопласт, деревянные шпажки, гофрированная бумага.</a:t>
            </a:r>
            <a:endParaRPr lang="ru-RU" sz="43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IMG_211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744162" y="1508532"/>
            <a:ext cx="4196680" cy="3147510"/>
          </a:xfrm>
        </p:spPr>
      </p:pic>
      <p:pic>
        <p:nvPicPr>
          <p:cNvPr id="6" name="Рисунок 5" descr="67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28349" y="1652479"/>
            <a:ext cx="2320704" cy="2850115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53428" y="1707503"/>
            <a:ext cx="3797941" cy="2848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2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20"/>
                            </p:stCondLst>
                            <p:childTnLst>
                              <p:par>
                                <p:cTn id="1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4000" y="565652"/>
            <a:ext cx="9144000" cy="525664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безопасности во время работы: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 Во время работы ножницы должны    лежать с сомкнутыми лезвиями, справа.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 Подавать ножницы кольцами   вперед.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Работать рекомендуется на застеленном клеенкой столе.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Соблюдать Т/Б при работе с клеем.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2.4 Технология выполнения (технологическая карта)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67326" y="2017294"/>
            <a:ext cx="4389120" cy="411480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Приступим к изготовлению лепестка (т.е модуля). Для начала нам понадобится разделить бумагу на квадраты, чем меньше квадрат, тем мельче получится лепесток, а, значит, и цветок. Оптимальный размер квадратов для моих лепестков получился 8*8 см. Цветы в результате получатся некрупные и будут гармонично смотреться в корзинке. Из одного листа бумаги получилось 6 квадратов. Один квадрат – один лепесток.</a:t>
            </a:r>
          </a:p>
          <a:p>
            <a:endParaRPr lang="ru-RU" dirty="0"/>
          </a:p>
        </p:txBody>
      </p:sp>
      <p:pic>
        <p:nvPicPr>
          <p:cNvPr id="5" name="Содержимое 4" descr="IMG_211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996736" y="1967887"/>
            <a:ext cx="5244618" cy="3933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40"/>
                            </p:stCondLst>
                            <p:childTnLst>
                              <p:par>
                                <p:cTn id="1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65380" y="522515"/>
            <a:ext cx="4578220" cy="20154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2. Приступим к изготовлению лепестка. Квадрат выкладываем на поверхность. Сгибаем лист по диагонали.</a:t>
            </a:r>
          </a:p>
          <a:p>
            <a:endParaRPr lang="ru-RU" dirty="0"/>
          </a:p>
        </p:txBody>
      </p:sp>
      <p:pic>
        <p:nvPicPr>
          <p:cNvPr id="10" name="Содержимое 9" descr="IMG_211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422571" y="166399"/>
            <a:ext cx="4389438" cy="3292079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634065" y="3573624"/>
            <a:ext cx="4761723" cy="269654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В результате у нас должен получиться равнобедренный цветной треугольник. Разворачиваем его, чтобы согнутая сторона была у основания.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IMG_212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1332713" y="2575248"/>
            <a:ext cx="4846713" cy="363503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99592" y="317241"/>
            <a:ext cx="4513528" cy="227086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Два нижних одинаковых угла получившегося треугольника загибаем к верхнему тупому углу. Теперь по сторонам у нас образовалось два маленьких треугольника. Линии сгибов не забываем фиксировать, т.е. приминать пальцами.</a:t>
            </a:r>
          </a:p>
          <a:p>
            <a:endParaRPr lang="ru-RU" dirty="0"/>
          </a:p>
        </p:txBody>
      </p:sp>
      <p:pic>
        <p:nvPicPr>
          <p:cNvPr id="7" name="Содержимое 6" descr="IMG_212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354147" y="297128"/>
            <a:ext cx="4699616" cy="352471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6865" y="3834882"/>
            <a:ext cx="4935893" cy="238863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Каждый из образовавшихся маленьких треугольников снова делим пополам.</a:t>
            </a:r>
          </a:p>
          <a:p>
            <a:endParaRPr lang="ru-RU" dirty="0"/>
          </a:p>
        </p:txBody>
      </p:sp>
      <p:pic>
        <p:nvPicPr>
          <p:cNvPr id="8" name="Содержимое 7" descr="IMG_212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1387850" y="2556587"/>
            <a:ext cx="4736402" cy="355230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069" y="737938"/>
            <a:ext cx="5626359" cy="1315452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За крайний свободный угол отгибаем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треугольники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наружу и соединяем свободное ребро каждого маленького треугольника с боковым ребром общей фигуры.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_212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311465" y="2883160"/>
            <a:ext cx="4685949" cy="351446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08915" y="4208106"/>
            <a:ext cx="5106955" cy="20376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 Теперь наши маленькие треугольники разделились каждый еще на 2. Линию сгиба фиксируем пальцами.</a:t>
            </a:r>
          </a:p>
          <a:p>
            <a:endParaRPr lang="ru-RU" dirty="0"/>
          </a:p>
        </p:txBody>
      </p:sp>
      <p:pic>
        <p:nvPicPr>
          <p:cNvPr id="9" name="Содержимое 8" descr="IMG_212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596743" y="327944"/>
            <a:ext cx="4771571" cy="357867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8294" y="352927"/>
            <a:ext cx="4634826" cy="25078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 Теперь новообразовавшиеся треугольники нам нужно раскрыть. Для этого мы нажимаем на крайнее свободное ребро каждого из них, чтобы внутри получилось пустое пространство. Получаются некие конусы.</a:t>
            </a:r>
          </a:p>
          <a:p>
            <a:endParaRPr lang="ru-RU" dirty="0"/>
          </a:p>
        </p:txBody>
      </p:sp>
      <p:pic>
        <p:nvPicPr>
          <p:cNvPr id="8" name="Содержимое 7" descr="IMG_212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407880" y="2593910"/>
            <a:ext cx="4860121" cy="364509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72808" y="4394718"/>
            <a:ext cx="5032310" cy="168303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9. Эти конусы мы прижимаем и придавливаем пальцами. Получаются с обеих сторон фигуры, напоминающие воздушного змея.</a:t>
            </a:r>
          </a:p>
          <a:p>
            <a:endParaRPr lang="ru-RU" dirty="0"/>
          </a:p>
        </p:txBody>
      </p:sp>
      <p:pic>
        <p:nvPicPr>
          <p:cNvPr id="7" name="Содержимое 6" descr="IMG_212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475446" y="205273"/>
            <a:ext cx="4926562" cy="36576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1641" y="192506"/>
            <a:ext cx="4700140" cy="23396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10. Теперь выступающие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треугольники получившихся фигур мы загибаем наружу, выравнивая их по внешним граням нашего будущего лепестка. Получатся с каждой стороны треугольники.</a:t>
            </a:r>
          </a:p>
          <a:p>
            <a:endParaRPr lang="ru-RU" dirty="0"/>
          </a:p>
        </p:txBody>
      </p:sp>
      <p:pic>
        <p:nvPicPr>
          <p:cNvPr id="8" name="Содержимое 7" descr="IMG_213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78294" y="2468729"/>
            <a:ext cx="4765773" cy="357433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64696" y="4674636"/>
            <a:ext cx="4911012" cy="159906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11. Наши бывшие конусы мы сгибаем внешней стороной треугольников внутрь.</a:t>
            </a:r>
          </a:p>
          <a:p>
            <a:endParaRPr lang="ru-RU" dirty="0"/>
          </a:p>
        </p:txBody>
      </p:sp>
      <p:pic>
        <p:nvPicPr>
          <p:cNvPr id="7" name="Содержимое 6" descr="IMG_212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578082" y="393250"/>
            <a:ext cx="4845861" cy="363439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765110"/>
            <a:ext cx="4504198" cy="161772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12. В результате должен получиться ромб, нижние грани которого – это сложенные внутрь конусы.</a:t>
            </a:r>
          </a:p>
          <a:p>
            <a:endParaRPr lang="ru-RU" dirty="0"/>
          </a:p>
        </p:txBody>
      </p:sp>
      <p:pic>
        <p:nvPicPr>
          <p:cNvPr id="8" name="Содержимое 7" descr="IMG_213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470086" y="2528597"/>
            <a:ext cx="4648626" cy="348647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54147" y="4469363"/>
            <a:ext cx="4575110" cy="169817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13. Теперь не внутренние, а тыльные стороны конусов с каждой стороны мы соединяем.</a:t>
            </a:r>
          </a:p>
          <a:p>
            <a:endParaRPr lang="ru-RU" dirty="0"/>
          </a:p>
        </p:txBody>
      </p:sp>
      <p:pic>
        <p:nvPicPr>
          <p:cNvPr id="7" name="Содержимое 6" descr="IMG_213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550090" y="233098"/>
            <a:ext cx="4910883" cy="368316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98580"/>
            <a:ext cx="4998720" cy="228952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14. Каждую сторону промазываем клеем и склеиваем их друг с другом.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IMG_213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317835" y="2752532"/>
            <a:ext cx="4698045" cy="352353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91469" y="4329405"/>
            <a:ext cx="4397828" cy="179500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15. Желательно склеенные грани закрепить на время их высыхания скрепкой.</a:t>
            </a:r>
          </a:p>
          <a:p>
            <a:endParaRPr lang="ru-RU" dirty="0"/>
          </a:p>
        </p:txBody>
      </p:sp>
      <p:pic>
        <p:nvPicPr>
          <p:cNvPr id="10" name="Содержимое 9" descr="IMG_213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738632" y="410178"/>
            <a:ext cx="4668449" cy="35013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231" y="565654"/>
            <a:ext cx="11794067" cy="57228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I.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Введение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1.1 Обоснование выбора темы проекта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3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1.2 Историческая записка 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4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     Основная часть (технологический этап)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2.1 Описание работы  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7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2.2 Выбор материала с технолого-экономической точки зрения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2.3 Подбор инструментов и материалов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2.4 Расчет затрат на изделие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     Заключение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27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3.1 Анализ проделанной работы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27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2.8 Экологическая и эстетическая составляющие  проекта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2.9 Рекламный проспект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источников 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1641" y="485192"/>
            <a:ext cx="4681479" cy="22300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16. Когда клей высох, и лепесток не распадается, скрепку снимаем.</a:t>
            </a:r>
          </a:p>
          <a:p>
            <a:endParaRPr lang="ru-RU" dirty="0"/>
          </a:p>
        </p:txBody>
      </p:sp>
      <p:pic>
        <p:nvPicPr>
          <p:cNvPr id="7" name="Содержимое 6" descr="IMG_213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568383" y="287528"/>
            <a:ext cx="4389438" cy="329207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68955" y="3136232"/>
            <a:ext cx="5103845" cy="3721768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7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17. Один лепесток у нас уже есть, теперь повторяем процесс с п.2 по п.16 еще 5 раз, так как именно 6 лепестков нам понадобится для одного цветка. Когда все лепестки будут готовы, склеиваем их друг с другом. Для этого смазываем клеем их боковые стороны и приклеиваем этими сторонами друг к другу выступающими “хвостиками” наружу, а склеенными гранями внутрь.</a:t>
            </a:r>
          </a:p>
          <a:p>
            <a:endParaRPr lang="ru-RU" dirty="0"/>
          </a:p>
        </p:txBody>
      </p:sp>
      <p:pic>
        <p:nvPicPr>
          <p:cNvPr id="10" name="Содержимое 9" descr="IMG_213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1203066" y="2592262"/>
            <a:ext cx="4389438" cy="329207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3649" y="709127"/>
            <a:ext cx="4709471" cy="1878979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18. Снова склеенные места прихватываем скрепками для надежности, пока не высохнет клей.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47453" y="4226767"/>
            <a:ext cx="4584441" cy="239796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19. Когда клей высох, скрепки снимаем.</a:t>
            </a:r>
          </a:p>
          <a:p>
            <a:endParaRPr lang="ru-RU" dirty="0"/>
          </a:p>
        </p:txBody>
      </p:sp>
      <p:pic>
        <p:nvPicPr>
          <p:cNvPr id="7" name="Содержимое 6" descr="IMG_2138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6388711" y="195943"/>
            <a:ext cx="4998005" cy="3748504"/>
          </a:xfrm>
        </p:spPr>
      </p:pic>
      <p:pic>
        <p:nvPicPr>
          <p:cNvPr id="10" name="Содержимое 9" descr="IMG_214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1317685" y="2547259"/>
            <a:ext cx="4773034" cy="357977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5698" y="289249"/>
            <a:ext cx="4877422" cy="229885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20. А теперь каждый цветок будем прикреплять к “стебельку”. В роли “стебелька” у нас будут выступать деревянные шпажки. Шпажку мы подклеиваем к низу цветка, у основания лепестков.</a:t>
            </a:r>
          </a:p>
          <a:p>
            <a:endParaRPr lang="ru-RU" dirty="0"/>
          </a:p>
        </p:txBody>
      </p:sp>
      <p:pic>
        <p:nvPicPr>
          <p:cNvPr id="8" name="Содержимое 7" descr="IMG_214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470085" y="2733869"/>
            <a:ext cx="4536659" cy="340249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832" y="3909526"/>
            <a:ext cx="4453813" cy="1934963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21.Дальше нам нужно обклеить “стебелёк” полоской гофрированной бумаги.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14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335227" y="334367"/>
            <a:ext cx="4389438" cy="329207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2229" y="1026367"/>
            <a:ext cx="4410891" cy="1561739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22. Нам нужно вырезать листья из гофрированной бумаги и приклеить их к “стебельку”.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14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529178" y="2565920"/>
            <a:ext cx="4561541" cy="342115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8873" y="4674637"/>
            <a:ext cx="4481804" cy="182299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23. В результате у нас должен получиться такой цветок. 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14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308947" y="401216"/>
            <a:ext cx="4910014" cy="368251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7355" y="423642"/>
            <a:ext cx="4616165" cy="25570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24. Затем берем корзинку и пенопласт.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Пенопласт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помещаем в корзинку и теперь шпажками подкалываем к пенопласту цветы, формируя гармоничный букет.</a:t>
            </a:r>
          </a:p>
          <a:p>
            <a:endParaRPr lang="ru-RU" dirty="0"/>
          </a:p>
        </p:txBody>
      </p:sp>
      <p:pic>
        <p:nvPicPr>
          <p:cNvPr id="8" name="Содержимое 7" descr="i (1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8464934" y="513185"/>
            <a:ext cx="3440928" cy="25806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86145" y="4059307"/>
            <a:ext cx="4665306" cy="199094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25. Когда все 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цветы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будут “сидеть” на своих местах, остается только наслаждаться полученным результатом.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673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536665" y="246905"/>
            <a:ext cx="2793353" cy="3430587"/>
          </a:xfrm>
        </p:spPr>
      </p:pic>
      <p:pic>
        <p:nvPicPr>
          <p:cNvPr id="9" name="Рисунок 8" descr="IMG_21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34753" y="3461658"/>
            <a:ext cx="4251648" cy="3188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 готового изделия</a:t>
            </a:r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Содержимое 6" descr="IMG_21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50601" y="1288347"/>
            <a:ext cx="5712135" cy="4284101"/>
          </a:xfrm>
        </p:spPr>
      </p:pic>
      <p:sp>
        <p:nvSpPr>
          <p:cNvPr id="8" name="Прямоугольник 7"/>
          <p:cNvSpPr/>
          <p:nvPr/>
        </p:nvSpPr>
        <p:spPr>
          <a:xfrm>
            <a:off x="1866123" y="5567656"/>
            <a:ext cx="89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Такие яркие цветы очень хорошо дополнили интерьер маминой комнаты.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30443" y="1304408"/>
            <a:ext cx="10571746" cy="596577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2.5 Расчет затрат на изготовление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Шпажки – 50 руб.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Цветная принтерная бумага   формата А-4 (1 лист)– 2 руб.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Клей-карандаш – 25 руб.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Гофрированная бумага – 50 руб.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Соломенная корзина, ножницы, линейка, карандаш простой,  пенопласт были в наличие.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ИТОГО: 141 руб.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3807" y="1067870"/>
            <a:ext cx="9144000" cy="5443261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</a:pP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Заключение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3.1 Анализ проделанной работы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Я спроектировала и изготовила декоративные цветы из цветной принтерной бумаги в корзинке в подарок маме. Моё изделие полностью соответствует составленным критериям.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Проект </a:t>
            </a:r>
            <a:r>
              <a:rPr lang="ru-RU" sz="28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«Корзинка с цветами» в технике «</a:t>
            </a:r>
            <a:r>
              <a:rPr lang="ru-RU" sz="2800" dirty="0" err="1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sz="28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на мой взгляд, удался.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В процессе изготовления изделия я научилась новым приёмам работы.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В очередной раз я убедилась, что работа, выполненная своими руками,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дает возможность сэкономить семейный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бюджет.  Я осталась довольна своей работой и тем, что мои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цветы понравилась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моей маме. Корзинка с цветами получилась красивой. Она будет дополнять интерьер маминой комнаты.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Всему при желании можно научиться!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7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Я считаю, что поставленную задачу я выполнила.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604210" y="-1"/>
            <a:ext cx="9432757" cy="71226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 Экологическая и эстетическая составляющие проекта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Цветы получились очень красивыми. Моя работа очень понравилась друзьям и родственникам, многие увидели подобное изделие впервые и выразили желание получить такой подарок. С помощью таких цветов можно внести частичку радости, хорошего настроения для любого человека. К тому же это изделие, выполненное из экологически-чистых материалов, будет безопасным для окружающих.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IMG_21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11454" y="3304674"/>
            <a:ext cx="3915852" cy="2936889"/>
          </a:xfrm>
          <a:prstGeom prst="rect">
            <a:avLst/>
          </a:prstGeom>
        </p:spPr>
      </p:pic>
      <p:pic>
        <p:nvPicPr>
          <p:cNvPr id="7" name="Рисунок 6" descr="IMG_21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90442" y="3256548"/>
            <a:ext cx="3920549" cy="2940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81137" y="228634"/>
            <a:ext cx="851835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3.3 Рекламный проспект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Хотите сделать оригинальный подарок, удивить человека и сделать ему приятное – подарите эти чудесные цветы. Рукоделие не только поможет скоротать время, но и подарит радость вам и вашим близким А так же может принести вам дополнительный доход. Я думаю, что такие цветы будут прекрасным подарком вашим близким, ведь вещи, сделанные своими руками, всегда хранят в себе частичку тепла и любви. </a:t>
            </a:r>
          </a:p>
          <a:p>
            <a:pPr algn="ctr"/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Цветочную корзинку я представляю вам сейчас,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Вы посмотрите на цветы, они как будто бы живые.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Пленяют нежностью и красотой,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А в интерьере – украсят комнаты любые.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Для творчества в работе нет преград,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Ведь в нашей жизни много увлечений.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Но самой лучшей из наград -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Работа, сделанная от души и с наслаждением. 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можете найти подарок? Не знаете, чем дополнить интерьер жилого помещения? Звоните!!! Пишите!!! </a:t>
            </a:r>
            <a:b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Фабрика рукоделия рада вам помочь.           Тел. 8-937-129-24-51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48" y="208546"/>
            <a:ext cx="2933924" cy="165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1284" y="2290012"/>
            <a:ext cx="4283242" cy="321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2903" y="437346"/>
            <a:ext cx="9457266" cy="62314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I. Введение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 Обоснование  выбора темы проекта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Подарок для мамы, выполненный своими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руками.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может быть лучше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него?!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Занимаясь рукоделием, я поняла, что сама смогу его сделать. Мне давно хотелось смастерить по-настоящему красивое изделие. Из всех различных вариантов  я остановила свой выбор на изготовлении декоративных цветов в корзинке.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Это изделие меня заинтересовало тем, что люди любят такие вещи, и материала для цветов требуется немного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Моё увлечение  рукоделием позволяет изготовить подарок своими руками для любимой мамы в любой праздник. К тому же, эта корзинка хорошо впишется в интерьер комнаты.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Я проанализировала рыночную стоимость аналогичных декоративных цветов в корзинке (стоимость изделия в пределах 400 рублей). Подсчитав стоимость материала, я решила, что лучше и дешевле её сделать своими руками.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3331" y="453686"/>
            <a:ext cx="9989976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источников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486" y="1811693"/>
            <a:ext cx="9094858" cy="4114801"/>
          </a:xfrm>
        </p:spPr>
        <p:txBody>
          <a:bodyPr>
            <a:normAutofit fontScale="92500" lnSpcReduction="20000"/>
          </a:bodyPr>
          <a:lstStyle/>
          <a:p>
            <a:r>
              <a:rPr lang="en-US" sz="3600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http://kusudama-for.narod.ru/history.html</a:t>
            </a:r>
            <a:endParaRPr lang="ru-RU" sz="3600" u="sng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u="sng" dirty="0" smtClean="0">
                <a:solidFill>
                  <a:srgbClr val="F2B8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https://ru.wikipedia.org/wiki/%D0%9A%D1%83%D1%81%D1%83%D0%B4%D0%B0%D0%BC%D0%B0</a:t>
            </a:r>
            <a:endParaRPr lang="ru-RU" sz="3600" u="sng" dirty="0" smtClean="0">
              <a:solidFill>
                <a:srgbClr val="F2B8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u="sng" dirty="0" smtClean="0">
                <a:solidFill>
                  <a:srgbClr val="F2B8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https://yandex.ru/images/search?text=%D0%BA%D0%B0%D1%80%D1%82%D0%B8%D0%BD%D0%BA%D0%B8&amp;parent-reqid=1490114884077900-1103671675442500890466863-man1-3585</a:t>
            </a:r>
            <a:endParaRPr lang="ru-RU" sz="3600" u="sng" dirty="0" smtClean="0">
              <a:solidFill>
                <a:srgbClr val="F2B8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u="sng" dirty="0">
              <a:solidFill>
                <a:srgbClr val="F2B8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1992" y="1789613"/>
            <a:ext cx="9144000" cy="2651760"/>
          </a:xfrm>
        </p:spPr>
        <p:txBody>
          <a:bodyPr>
            <a:normAutofit fontScale="90000"/>
          </a:bodyPr>
          <a:lstStyle/>
          <a:p>
            <a:r>
              <a:rPr lang="ru-RU" sz="11500" b="1" dirty="0" smtClean="0"/>
              <a:t>Спасибо</a:t>
            </a:r>
            <a:br>
              <a:rPr lang="ru-RU" sz="11500" b="1" dirty="0" smtClean="0"/>
            </a:br>
            <a:r>
              <a:rPr lang="ru-RU" sz="11500" b="1" dirty="0" smtClean="0"/>
              <a:t>за</a:t>
            </a:r>
            <a:br>
              <a:rPr lang="ru-RU" sz="11500" b="1" dirty="0" smtClean="0"/>
            </a:br>
            <a:r>
              <a:rPr lang="ru-RU" sz="11500" b="1" dirty="0" smtClean="0"/>
              <a:t>внимание!</a:t>
            </a:r>
            <a:endParaRPr lang="ru-RU" sz="11500" b="1" dirty="0"/>
          </a:p>
        </p:txBody>
      </p:sp>
      <p:pic>
        <p:nvPicPr>
          <p:cNvPr id="4" name="Рисунок 3" descr="anime-serdechki-10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0958" y="289249"/>
            <a:ext cx="2020466" cy="2020466"/>
          </a:xfrm>
          <a:prstGeom prst="rect">
            <a:avLst/>
          </a:prstGeom>
        </p:spPr>
      </p:pic>
      <p:pic>
        <p:nvPicPr>
          <p:cNvPr id="5" name="Рисунок 4" descr="anime-serdechki-10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95588" y="0"/>
            <a:ext cx="2188417" cy="2188417"/>
          </a:xfrm>
          <a:prstGeom prst="rect">
            <a:avLst/>
          </a:prstGeom>
        </p:spPr>
      </p:pic>
      <p:pic>
        <p:nvPicPr>
          <p:cNvPr id="6" name="Рисунок 5" descr="anime-cvety-10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993" y="2864498"/>
            <a:ext cx="2438534" cy="1864761"/>
          </a:xfrm>
          <a:prstGeom prst="rect">
            <a:avLst/>
          </a:prstGeom>
        </p:spPr>
      </p:pic>
      <p:pic>
        <p:nvPicPr>
          <p:cNvPr id="7" name="Рисунок 6" descr="anime-cvety-107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43652" y="2743200"/>
            <a:ext cx="2548348" cy="19487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1322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1.2 Историческая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7707" y="1343609"/>
            <a:ext cx="5449077" cy="5383763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вы имеете более или менее четкое представление о том, что такое оригами, и хоть немного знаете азы данного вида творчества, понять суть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кусудамы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вам будет несложно. В традиции бумажного творчества, обожаемого японцами, существует такой подраздел, как модульное оригами. Оно основывается на создании всевозможных предметов, в том числе и шарообразных поделок из отдельных элементов-модулей - сложенных определенным образом заготовок. Модульное оригами предполагает вложение их друг в друга с тем, чтобы добиться целостности изделия без использования клея.  К сожалению, данное направление часто путают 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кусудамой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полагая, будто два этих вида бумажного творчества – одно и то же. На самом деле они не имеют друг к другу никакого отношения. Напротив,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является предшественницей объемного оригами.            В далеком прошлом, когда бумажное искусство складывания из бумаги только зарождалось, мастера нередко брали в руки ножницы и применяли для фиксации деталей клеящие вещества. Несмотря на то, что большинство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оригамистов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считают сборку ярких шаров с использованием вспомогательных средств индивидуальным направлением, официально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объявлена частью оригами.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stor_k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65702" y="2080727"/>
            <a:ext cx="4870994" cy="351929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15616" y="643813"/>
            <a:ext cx="5421086" cy="598092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изделия, выполненные в данной технике, носят столь интригующее название? Первоначальное предназначение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кусудамы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заключалось в хранении внутри бумажных сфер благовоний и сушеных трав. Отсюда первый вариант перевода на русский язык наименования цветастых поделок – «лекарственный шар» (от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кусури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лекарство 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шар). Интересно то, что полезные ингредиенты не просто хранили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кусудамах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яркие сферы помещали над изголовьем кровати больного человека с искренней верой в его выздоровление.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другой версии наполнителем служили определённые растительные компоненты, а именно круглые плоды камфорных деревьев. Впрочем, цель была все та же: предоставить страждущему возможность вдыхать источаемый полезной начинкой запах и поправляться. Таким образом, слово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можно перевести с японского как «мраморный шар» (от «кусу» - камфара 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шар).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или иначе, на сегодняшний момент оригинальные фигурные сферы из бумаги полюбились европейцам совсем по другим причинам. Их дарят друг другу, ими украшают дома, новогодние ели   и даже … продают.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классический пример того, как символичное, почти ритуальное действо способно с течением времени трансформироваться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увлечение.</a:t>
            </a:r>
          </a:p>
          <a:p>
            <a:endParaRPr lang="ru-RU" dirty="0"/>
          </a:p>
        </p:txBody>
      </p:sp>
      <p:pic>
        <p:nvPicPr>
          <p:cNvPr id="5" name="Содержимое 4" descr="25126799824_05403167b2_z-300x2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432717" y="3785842"/>
            <a:ext cx="3475915" cy="2606936"/>
          </a:xfrm>
        </p:spPr>
      </p:pic>
      <p:pic>
        <p:nvPicPr>
          <p:cNvPr id="1026" name="Picture 2" descr="H:\Documents and Settings\111\Рабочий стол\проект\tanaba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1549" y="284498"/>
            <a:ext cx="3983520" cy="31485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579983" y="755780"/>
            <a:ext cx="9144000" cy="20247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Основная часть (технологический этап)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147664" y="2239346"/>
            <a:ext cx="11044335" cy="47679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Изделие должно отвечать следующим требованиям: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Экологически чистое,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Красивое;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Безопасное;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Соответствующее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выбранной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стилистике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4554908"/>
            <a:ext cx="9206204" cy="20604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Цветы, которые выполнены в технике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кусудама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 сделаны из  бумаги. Такие цветочки  выполняются быстро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их изготовления подойдут любые цветные листы бумаги. А  деревянная корзинка из под цветов хорошо подойдет для оформления композиции в целом.</a:t>
            </a:r>
          </a:p>
          <a:p>
            <a:pPr algn="just">
              <a:buNone/>
            </a:pPr>
            <a:endParaRPr lang="ru-RU" sz="2400" b="1" dirty="0" smtClean="0"/>
          </a:p>
        </p:txBody>
      </p:sp>
      <p:pic>
        <p:nvPicPr>
          <p:cNvPr id="5" name="Содержимое 4" descr="IMG_214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442996" y="663408"/>
            <a:ext cx="4963067" cy="3722301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61322" y="-57150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2.1 Описание работы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663" y="908039"/>
            <a:ext cx="9545052" cy="85659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2.2 Выбор материала с технолого-экономической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точки зрения</a:t>
            </a: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Arial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49651" y="1598806"/>
            <a:ext cx="7728857" cy="1149220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работе мой выбор был в пользу этого  материала, потому что бумага: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материал, с которым я работала неоднократно;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идеально подходит под интерьер комнаты;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простой материал;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недорогой;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экологически-чистый;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легко поддается обработке;</a:t>
            </a:r>
          </a:p>
          <a:p>
            <a:pPr lvl="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нравится работать с бумагой.</a:t>
            </a:r>
            <a:endParaRPr lang="ru-RU" sz="2400" b="1" dirty="0" smtClean="0">
              <a:latin typeface="Arial" pitchFamily="34" charset="0"/>
            </a:endParaRPr>
          </a:p>
          <a:p>
            <a:pPr algn="ctr"/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4587" y="1414737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Требования </a:t>
            </a:r>
            <a:br>
              <a:rPr lang="ru-RU" sz="49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выполняемому изделию: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45093" y="2575249"/>
            <a:ext cx="8860971" cy="196098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Аккуратность в выполнении.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Соответствие выбранной стилистике.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Красота и эстетичность изделия.</a:t>
            </a:r>
          </a:p>
          <a:p>
            <a:endParaRPr lang="ru-RU" sz="4000" b="1" i="1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8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8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f03098890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9d035d7d-02e5-4a00-8b62-9a556aabc7b5" xsi:nil="true"/>
    <AssetExpire xmlns="9d035d7d-02e5-4a00-8b62-9a556aabc7b5">2029-01-01T08:00:00+00:00</AssetExpire>
    <CampaignTagsTaxHTField0 xmlns="9d035d7d-02e5-4a00-8b62-9a556aabc7b5">
      <Terms xmlns="http://schemas.microsoft.com/office/infopath/2007/PartnerControls"/>
    </CampaignTagsTaxHTField0>
    <IntlLangReviewDate xmlns="9d035d7d-02e5-4a00-8b62-9a556aabc7b5" xsi:nil="true"/>
    <TPFriendlyName xmlns="9d035d7d-02e5-4a00-8b62-9a556aabc7b5" xsi:nil="true"/>
    <IntlLangReview xmlns="9d035d7d-02e5-4a00-8b62-9a556aabc7b5">false</IntlLangReview>
    <LocLastLocAttemptVersionLookup xmlns="9d035d7d-02e5-4a00-8b62-9a556aabc7b5">848490</LocLastLocAttemptVersionLookup>
    <PolicheckWords xmlns="9d035d7d-02e5-4a00-8b62-9a556aabc7b5" xsi:nil="true"/>
    <SubmitterId xmlns="9d035d7d-02e5-4a00-8b62-9a556aabc7b5" xsi:nil="true"/>
    <AcquiredFrom xmlns="9d035d7d-02e5-4a00-8b62-9a556aabc7b5">Internal MS</AcquiredFrom>
    <EditorialStatus xmlns="9d035d7d-02e5-4a00-8b62-9a556aabc7b5">Complete</EditorialStatus>
    <Markets xmlns="9d035d7d-02e5-4a00-8b62-9a556aabc7b5"/>
    <OriginAsset xmlns="9d035d7d-02e5-4a00-8b62-9a556aabc7b5" xsi:nil="true"/>
    <AssetStart xmlns="9d035d7d-02e5-4a00-8b62-9a556aabc7b5">2012-07-25T23:48:00+00:00</AssetStart>
    <FriendlyTitle xmlns="9d035d7d-02e5-4a00-8b62-9a556aabc7b5" xsi:nil="true"/>
    <MarketSpecific xmlns="9d035d7d-02e5-4a00-8b62-9a556aabc7b5">false</MarketSpecific>
    <TPNamespace xmlns="9d035d7d-02e5-4a00-8b62-9a556aabc7b5" xsi:nil="true"/>
    <PublishStatusLookup xmlns="9d035d7d-02e5-4a00-8b62-9a556aabc7b5">
      <Value>447170</Value>
    </PublishStatusLookup>
    <APAuthor xmlns="9d035d7d-02e5-4a00-8b62-9a556aabc7b5">
      <UserInfo>
        <DisplayName>REDMOND\v-vaddu</DisplayName>
        <AccountId>2567</AccountId>
        <AccountType/>
      </UserInfo>
    </APAuthor>
    <TPCommandLine xmlns="9d035d7d-02e5-4a00-8b62-9a556aabc7b5" xsi:nil="true"/>
    <IntlLangReviewer xmlns="9d035d7d-02e5-4a00-8b62-9a556aabc7b5" xsi:nil="true"/>
    <OpenTemplate xmlns="9d035d7d-02e5-4a00-8b62-9a556aabc7b5">true</OpenTemplate>
    <CSXSubmissionDate xmlns="9d035d7d-02e5-4a00-8b62-9a556aabc7b5" xsi:nil="true"/>
    <TaxCatchAll xmlns="9d035d7d-02e5-4a00-8b62-9a556aabc7b5"/>
    <Manager xmlns="9d035d7d-02e5-4a00-8b62-9a556aabc7b5" xsi:nil="true"/>
    <NumericId xmlns="9d035d7d-02e5-4a00-8b62-9a556aabc7b5" xsi:nil="true"/>
    <ParentAssetId xmlns="9d035d7d-02e5-4a00-8b62-9a556aabc7b5" xsi:nil="true"/>
    <OriginalSourceMarket xmlns="9d035d7d-02e5-4a00-8b62-9a556aabc7b5">english</OriginalSourceMarket>
    <ApprovalStatus xmlns="9d035d7d-02e5-4a00-8b62-9a556aabc7b5">InProgress</ApprovalStatus>
    <TPComponent xmlns="9d035d7d-02e5-4a00-8b62-9a556aabc7b5" xsi:nil="true"/>
    <EditorialTags xmlns="9d035d7d-02e5-4a00-8b62-9a556aabc7b5" xsi:nil="true"/>
    <TPExecutable xmlns="9d035d7d-02e5-4a00-8b62-9a556aabc7b5" xsi:nil="true"/>
    <TPLaunchHelpLink xmlns="9d035d7d-02e5-4a00-8b62-9a556aabc7b5" xsi:nil="true"/>
    <LocComments xmlns="9d035d7d-02e5-4a00-8b62-9a556aabc7b5" xsi:nil="true"/>
    <LocRecommendedHandoff xmlns="9d035d7d-02e5-4a00-8b62-9a556aabc7b5" xsi:nil="true"/>
    <SourceTitle xmlns="9d035d7d-02e5-4a00-8b62-9a556aabc7b5" xsi:nil="true"/>
    <CSXUpdate xmlns="9d035d7d-02e5-4a00-8b62-9a556aabc7b5">false</CSXUpdate>
    <IntlLocPriority xmlns="9d035d7d-02e5-4a00-8b62-9a556aabc7b5" xsi:nil="true"/>
    <UAProjectedTotalWords xmlns="9d035d7d-02e5-4a00-8b62-9a556aabc7b5" xsi:nil="true"/>
    <AssetType xmlns="9d035d7d-02e5-4a00-8b62-9a556aabc7b5">TP</AssetType>
    <MachineTranslated xmlns="9d035d7d-02e5-4a00-8b62-9a556aabc7b5">false</MachineTranslated>
    <OutputCachingOn xmlns="9d035d7d-02e5-4a00-8b62-9a556aabc7b5">false</OutputCachingOn>
    <TemplateStatus xmlns="9d035d7d-02e5-4a00-8b62-9a556aabc7b5">Complete</TemplateStatus>
    <IsSearchable xmlns="9d035d7d-02e5-4a00-8b62-9a556aabc7b5">true</IsSearchable>
    <ContentItem xmlns="9d035d7d-02e5-4a00-8b62-9a556aabc7b5" xsi:nil="true"/>
    <HandoffToMSDN xmlns="9d035d7d-02e5-4a00-8b62-9a556aabc7b5" xsi:nil="true"/>
    <ShowIn xmlns="9d035d7d-02e5-4a00-8b62-9a556aabc7b5">Show everywhere</ShowIn>
    <ThumbnailAssetId xmlns="9d035d7d-02e5-4a00-8b62-9a556aabc7b5" xsi:nil="true"/>
    <UALocComments xmlns="9d035d7d-02e5-4a00-8b62-9a556aabc7b5" xsi:nil="true"/>
    <UALocRecommendation xmlns="9d035d7d-02e5-4a00-8b62-9a556aabc7b5">Localize</UALocRecommendation>
    <LastModifiedDateTime xmlns="9d035d7d-02e5-4a00-8b62-9a556aabc7b5" xsi:nil="true"/>
    <LegacyData xmlns="9d035d7d-02e5-4a00-8b62-9a556aabc7b5" xsi:nil="true"/>
    <LocManualTestRequired xmlns="9d035d7d-02e5-4a00-8b62-9a556aabc7b5">false</LocManualTestRequired>
    <LocMarketGroupTiers2 xmlns="9d035d7d-02e5-4a00-8b62-9a556aabc7b5" xsi:nil="true"/>
    <ClipArtFilename xmlns="9d035d7d-02e5-4a00-8b62-9a556aabc7b5" xsi:nil="true"/>
    <TPApplication xmlns="9d035d7d-02e5-4a00-8b62-9a556aabc7b5" xsi:nil="true"/>
    <CSXHash xmlns="9d035d7d-02e5-4a00-8b62-9a556aabc7b5" xsi:nil="true"/>
    <DirectSourceMarket xmlns="9d035d7d-02e5-4a00-8b62-9a556aabc7b5">english</DirectSourceMarket>
    <PrimaryImageGen xmlns="9d035d7d-02e5-4a00-8b62-9a556aabc7b5">true</PrimaryImageGen>
    <PlannedPubDate xmlns="9d035d7d-02e5-4a00-8b62-9a556aabc7b5" xsi:nil="true"/>
    <CSXSubmissionMarket xmlns="9d035d7d-02e5-4a00-8b62-9a556aabc7b5" xsi:nil="true"/>
    <Downloads xmlns="9d035d7d-02e5-4a00-8b62-9a556aabc7b5">0</Downloads>
    <ArtSampleDocs xmlns="9d035d7d-02e5-4a00-8b62-9a556aabc7b5" xsi:nil="true"/>
    <TrustLevel xmlns="9d035d7d-02e5-4a00-8b62-9a556aabc7b5">1 Microsoft Managed Content</TrustLevel>
    <BlockPublish xmlns="9d035d7d-02e5-4a00-8b62-9a556aabc7b5">false</BlockPublish>
    <TPLaunchHelpLinkType xmlns="9d035d7d-02e5-4a00-8b62-9a556aabc7b5">Template</TPLaunchHelpLinkType>
    <LocalizationTagsTaxHTField0 xmlns="9d035d7d-02e5-4a00-8b62-9a556aabc7b5">
      <Terms xmlns="http://schemas.microsoft.com/office/infopath/2007/PartnerControls"/>
    </LocalizationTagsTaxHTField0>
    <BusinessGroup xmlns="9d035d7d-02e5-4a00-8b62-9a556aabc7b5" xsi:nil="true"/>
    <Providers xmlns="9d035d7d-02e5-4a00-8b62-9a556aabc7b5" xsi:nil="true"/>
    <TemplateTemplateType xmlns="9d035d7d-02e5-4a00-8b62-9a556aabc7b5">PowerPoint Presentation Template</TemplateTemplateType>
    <TimesCloned xmlns="9d035d7d-02e5-4a00-8b62-9a556aabc7b5" xsi:nil="true"/>
    <TPAppVersion xmlns="9d035d7d-02e5-4a00-8b62-9a556aabc7b5" xsi:nil="true"/>
    <VoteCount xmlns="9d035d7d-02e5-4a00-8b62-9a556aabc7b5" xsi:nil="true"/>
    <AverageRating xmlns="9d035d7d-02e5-4a00-8b62-9a556aabc7b5" xsi:nil="true"/>
    <FeatureTagsTaxHTField0 xmlns="9d035d7d-02e5-4a00-8b62-9a556aabc7b5">
      <Terms xmlns="http://schemas.microsoft.com/office/infopath/2007/PartnerControls"/>
    </FeatureTagsTaxHTField0>
    <Provider xmlns="9d035d7d-02e5-4a00-8b62-9a556aabc7b5" xsi:nil="true"/>
    <UACurrentWords xmlns="9d035d7d-02e5-4a00-8b62-9a556aabc7b5" xsi:nil="true"/>
    <AssetId xmlns="9d035d7d-02e5-4a00-8b62-9a556aabc7b5">TP103098851</AssetId>
    <TPClientViewer xmlns="9d035d7d-02e5-4a00-8b62-9a556aabc7b5" xsi:nil="true"/>
    <DSATActionTaken xmlns="9d035d7d-02e5-4a00-8b62-9a556aabc7b5" xsi:nil="true"/>
    <APEditor xmlns="9d035d7d-02e5-4a00-8b62-9a556aabc7b5">
      <UserInfo>
        <DisplayName/>
        <AccountId xsi:nil="true"/>
        <AccountType/>
      </UserInfo>
    </APEditor>
    <TPInstallLocation xmlns="9d035d7d-02e5-4a00-8b62-9a556aabc7b5" xsi:nil="true"/>
    <OOCacheId xmlns="9d035d7d-02e5-4a00-8b62-9a556aabc7b5" xsi:nil="true"/>
    <IsDeleted xmlns="9d035d7d-02e5-4a00-8b62-9a556aabc7b5">false</IsDeleted>
    <PublishTargets xmlns="9d035d7d-02e5-4a00-8b62-9a556aabc7b5">OfficeOnlineVNext</PublishTargets>
    <ApprovalLog xmlns="9d035d7d-02e5-4a00-8b62-9a556aabc7b5" xsi:nil="true"/>
    <BugNumber xmlns="9d035d7d-02e5-4a00-8b62-9a556aabc7b5" xsi:nil="true"/>
    <CrawlForDependencies xmlns="9d035d7d-02e5-4a00-8b62-9a556aabc7b5">false</CrawlForDependencies>
    <InternalTagsTaxHTField0 xmlns="9d035d7d-02e5-4a00-8b62-9a556aabc7b5">
      <Terms xmlns="http://schemas.microsoft.com/office/infopath/2007/PartnerControls"/>
    </InternalTagsTaxHTField0>
    <LastHandOff xmlns="9d035d7d-02e5-4a00-8b62-9a556aabc7b5" xsi:nil="true"/>
    <Milestone xmlns="9d035d7d-02e5-4a00-8b62-9a556aabc7b5" xsi:nil="true"/>
    <OriginalRelease xmlns="9d035d7d-02e5-4a00-8b62-9a556aabc7b5">15</OriginalRelease>
    <RecommendationsModifier xmlns="9d035d7d-02e5-4a00-8b62-9a556aabc7b5" xsi:nil="true"/>
    <ScenarioTagsTaxHTField0 xmlns="9d035d7d-02e5-4a00-8b62-9a556aabc7b5">
      <Terms xmlns="http://schemas.microsoft.com/office/infopath/2007/PartnerControls"/>
    </ScenarioTagsTaxHTField0>
    <UANotes xmlns="9d035d7d-02e5-4a00-8b62-9a556aabc7b5" xsi:nil="true"/>
    <Component xmlns="91e8d559-4d54-460d-ba58-5d5027f88b4d" xsi:nil="true"/>
    <Description0 xmlns="91e8d559-4d54-460d-ba58-5d5027f88b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BC43D3-F613-494D-9E01-C9C518561F07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E9A5F3F8-B417-419C-94EF-9850D4EF55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tf03098890</Template>
  <TotalTime>0</TotalTime>
  <Words>1164</Words>
  <Application>Microsoft Office PowerPoint</Application>
  <PresentationFormat>Произвольный</PresentationFormat>
  <Paragraphs>95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tf03098890</vt:lpstr>
      <vt:lpstr>   «Корзинка с цветами»</vt:lpstr>
      <vt:lpstr>                                                    Содержание   I.        Введение                                                                                      3 1.1 Обоснование выбора темы проекта                                               3 1.2 Историческая записка                                                                     4  II.       Основная часть (технологический этап)                                  6  2.1 Описание работы                                                                             7 2.2 Выбор материала с технолого-экономической точки зрения      8 2.3 Подбор инструментов и материалов                                             10 2.4 Расчет затрат на изделие                                                                25  III.       Заключение                                                                                27 3.1 Анализ проделанной работы                                                          27 2.8 Экологическая и эстетическая составляющие  проекта              28 2.9 Рекламный проспект                                                                       29  Список источников                                                                                30 </vt:lpstr>
      <vt:lpstr>    I. Введение  1.1 Обоснование  выбора темы проекта        Подарок для мамы, выполненный своими руками. Что может быть лучше него?! Занимаясь рукоделием, я поняла, что сама смогу его сделать. Мне давно хотелось смастерить по-настоящему красивое изделие. Из всех различных вариантов  я остановила свой выбор на изготовлении декоративных цветов в корзинке.       Это изделие меня заинтересовало тем, что люди любят такие вещи, и материала для цветов требуется немного.  Моё увлечение  рукоделием позволяет изготовить подарок своими руками для любимой мамы в любой праздник. К тому же, эта корзинка хорошо впишется в интерьер комнаты.       Я проанализировала рыночную стоимость аналогичных декоративных цветов в корзинке (стоимость изделия в пределах 400 рублей). Подсчитав стоимость материала, я решила, что лучше и дешевле её сделать своими руками.  </vt:lpstr>
      <vt:lpstr> 1.2 Историческая записка</vt:lpstr>
      <vt:lpstr>Презентация PowerPoint</vt:lpstr>
      <vt:lpstr>    II. Основная часть (технологический этап)  </vt:lpstr>
      <vt:lpstr> 2.1 Описание работы</vt:lpstr>
      <vt:lpstr>2.2 Выбор материала с технолого-экономической точки зрения </vt:lpstr>
      <vt:lpstr> Требования  к выполняемому изделию: </vt:lpstr>
      <vt:lpstr>2.3 Подбор инструментов и материалов</vt:lpstr>
      <vt:lpstr>Правила безопасности во время работы:  1.  Во время работы ножницы должны    лежать с сомкнутыми лезвиями, справа. 2.  Подавать ножницы кольцами   вперед. 3. Работать рекомендуется на застеленном клеенкой столе. 4. Соблюдать Т/Б при работе с клеем. </vt:lpstr>
      <vt:lpstr>2.4 Технология выполнения (технологическая карта) </vt:lpstr>
      <vt:lpstr>Презентация PowerPoint</vt:lpstr>
      <vt:lpstr>Презентация PowerPoint</vt:lpstr>
      <vt:lpstr>6. За крайний свободный угол отгибаем треугольники наружу и соединяем свободное ребро каждого маленького треугольника с боковым ребром общей фигуры.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 готового изделия  </vt:lpstr>
      <vt:lpstr>2.5 Расчет затрат на изготовление Шпажки – 50 руб. Цветная принтерная бумага   формата А-4 (1 лист)– 2 руб. Клей-карандаш – 25 руб. Гофрированная бумага – 50 руб.  Соломенная корзина, ножницы, линейка, карандаш простой,  пенопласт были в наличие. ИТОГО: 141 руб. </vt:lpstr>
      <vt:lpstr>III. Заключение 3.1 Анализ проделанной работы       Я спроектировала и изготовила декоративные цветы из цветной принтерной бумаги в корзинке в подарок маме. Моё изделие полностью соответствует составленным критериям.      Проект «Корзинка с цветами» в технике «Кусудама», на мой взгляд, удался.      В процессе изготовления изделия я научилась новым приёмам работы.      В очередной раз я убедилась, что работа, выполненная своими руками, дает возможность сэкономить семейный бюджет.  Я осталась довольна своей работой и тем, что мои цветы понравилась  моей маме. Корзинка с цветами получилась красивой. Она будет дополнять интерьер маминой комнаты. Всему при желании можно научиться!  Вывод: Я считаю, что поставленную задачу я выполнила. </vt:lpstr>
      <vt:lpstr>Презентация PowerPoint</vt:lpstr>
      <vt:lpstr>Презентация PowerPoint</vt:lpstr>
      <vt:lpstr>Список источников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2017-03-06T12:47:56Z</dcterms:created>
  <dcterms:modified xsi:type="dcterms:W3CDTF">2018-04-03T07:13:49Z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LocMarketGroupTiers">
    <vt:lpwstr/>
  </property>
  <property fmtid="{D5CDD505-2E9C-101B-9397-08002B2CF9AE}" pid="11" name="CategoryTagsTaxHTField0">
    <vt:lpwstr/>
  </property>
  <property fmtid="{D5CDD505-2E9C-101B-9397-08002B2CF9AE}" pid="12" name="HiddenCategoryTagsTaxHTField0">
    <vt:lpwstr/>
  </property>
</Properties>
</file>