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70" r:id="rId3"/>
    <p:sldId id="271" r:id="rId4"/>
    <p:sldId id="272" r:id="rId5"/>
    <p:sldId id="273" r:id="rId6"/>
    <p:sldId id="257" r:id="rId7"/>
    <p:sldId id="274" r:id="rId8"/>
    <p:sldId id="275" r:id="rId9"/>
    <p:sldId id="276" r:id="rId10"/>
    <p:sldId id="277" r:id="rId11"/>
    <p:sldId id="278" r:id="rId12"/>
    <p:sldId id="279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1993" autoAdjust="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36C90-C42C-4860-B2F2-EBFF78C0B6D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F910-7CEC-4F82-8B33-DF62729B5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36C90-C42C-4860-B2F2-EBFF78C0B6D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F910-7CEC-4F82-8B33-DF62729B5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36C90-C42C-4860-B2F2-EBFF78C0B6D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F910-7CEC-4F82-8B33-DF62729B57CC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36C90-C42C-4860-B2F2-EBFF78C0B6D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F910-7CEC-4F82-8B33-DF62729B57C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36C90-C42C-4860-B2F2-EBFF78C0B6D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F910-7CEC-4F82-8B33-DF62729B5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36C90-C42C-4860-B2F2-EBFF78C0B6D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F910-7CEC-4F82-8B33-DF62729B57C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36C90-C42C-4860-B2F2-EBFF78C0B6D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F910-7CEC-4F82-8B33-DF62729B5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36C90-C42C-4860-B2F2-EBFF78C0B6D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F910-7CEC-4F82-8B33-DF62729B5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36C90-C42C-4860-B2F2-EBFF78C0B6D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F910-7CEC-4F82-8B33-DF62729B57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36C90-C42C-4860-B2F2-EBFF78C0B6D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F910-7CEC-4F82-8B33-DF62729B57CC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36C90-C42C-4860-B2F2-EBFF78C0B6D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26F910-7CEC-4F82-8B33-DF62729B57C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9436C90-C42C-4860-B2F2-EBFF78C0B6D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426F910-7CEC-4F82-8B33-DF62729B57CC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Урок в 7 классе 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«Сочинительные союзы»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Учитель русского языка и литературы </a:t>
            </a:r>
          </a:p>
          <a:p>
            <a:pPr algn="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Белоножко Людмила Валерьевна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  <a:p>
            <a:pPr algn="r"/>
            <a:endParaRPr lang="ru-RU" dirty="0">
              <a:solidFill>
                <a:schemeClr val="accent2">
                  <a:lumMod val="75000"/>
                </a:schemeClr>
              </a:solidFill>
            </a:endParaRPr>
          </a:p>
          <a:p>
            <a:pPr algn="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МБОУ «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Семецкая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СОШ»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696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B87ADDCA-E066-451C-B72A-F7770A1927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3768" y="5502753"/>
            <a:ext cx="829128" cy="536494"/>
          </a:xfrm>
          <a:prstGeom prst="rect">
            <a:avLst/>
          </a:prstGeom>
        </p:spPr>
      </p:pic>
      <p:sp>
        <p:nvSpPr>
          <p:cNvPr id="6" name="Овал 5">
            <a:extLst>
              <a:ext uri="{FF2B5EF4-FFF2-40B4-BE49-F238E27FC236}">
                <a16:creationId xmlns="" xmlns:a16="http://schemas.microsoft.com/office/drawing/2014/main" id="{94D9F57F-A7A6-49BE-AA31-EF18B48E9ABD}"/>
              </a:ext>
            </a:extLst>
          </p:cNvPr>
          <p:cNvSpPr/>
          <p:nvPr/>
        </p:nvSpPr>
        <p:spPr>
          <a:xfrm>
            <a:off x="1835696" y="4941168"/>
            <a:ext cx="792088" cy="50405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="" xmlns:a16="http://schemas.microsoft.com/office/drawing/2014/main" id="{1B061B79-9A7C-4C14-870E-5A3D98478409}"/>
              </a:ext>
            </a:extLst>
          </p:cNvPr>
          <p:cNvSpPr/>
          <p:nvPr/>
        </p:nvSpPr>
        <p:spPr>
          <a:xfrm>
            <a:off x="4932040" y="3169560"/>
            <a:ext cx="504056" cy="475464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="" xmlns:a16="http://schemas.microsoft.com/office/drawing/2014/main" id="{BC3F5666-30E0-4B84-B2F5-912138A567D8}"/>
              </a:ext>
            </a:extLst>
          </p:cNvPr>
          <p:cNvSpPr/>
          <p:nvPr/>
        </p:nvSpPr>
        <p:spPr>
          <a:xfrm>
            <a:off x="7668344" y="2060848"/>
            <a:ext cx="576064" cy="50405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бъект 1">
            <a:extLst>
              <a:ext uri="{FF2B5EF4-FFF2-40B4-BE49-F238E27FC236}">
                <a16:creationId xmlns="" xmlns:a16="http://schemas.microsoft.com/office/drawing/2014/main" id="{C3D8F87D-FA90-4733-839D-153A28E27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3" y="1916832"/>
            <a:ext cx="8784976" cy="4941168"/>
          </a:xfrm>
        </p:spPr>
        <p:txBody>
          <a:bodyPr>
            <a:normAutofit/>
          </a:bodyPr>
          <a:lstStyle/>
          <a:p>
            <a:r>
              <a:rPr lang="ru-RU" sz="3600" b="1" i="1" dirty="0"/>
              <a:t>1. Вы пришли домой из школы и включили радио.</a:t>
            </a:r>
            <a:endParaRPr lang="ru-RU" sz="3600" b="1" dirty="0"/>
          </a:p>
          <a:p>
            <a:r>
              <a:rPr lang="ru-RU" sz="3600" b="1" i="1" dirty="0"/>
              <a:t>2. Звучала музыка, а вы занялись своими делами в ожидании интересной передачи.</a:t>
            </a:r>
            <a:endParaRPr lang="ru-RU" sz="3600" b="1" dirty="0"/>
          </a:p>
          <a:p>
            <a:r>
              <a:rPr lang="ru-RU" sz="3600" b="1" i="1" dirty="0"/>
              <a:t>3. Вы то прислушиваетесь к музыке, то отвлекаетесь на телевизор.</a:t>
            </a:r>
            <a:endParaRPr lang="ru-RU" sz="3600" b="1" dirty="0"/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F20A62BF-5207-434D-90F5-53B7A52FD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8328"/>
            <a:ext cx="8964488" cy="125272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bg2">
                    <a:lumMod val="10000"/>
                  </a:schemeClr>
                </a:solidFill>
              </a:rPr>
              <a:t>Перепишите предложения, определите разряд сочинительных союзов.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455A124D-9ABD-4FDA-A4D5-CDD1C6D92C4F}"/>
              </a:ext>
            </a:extLst>
          </p:cNvPr>
          <p:cNvSpPr/>
          <p:nvPr/>
        </p:nvSpPr>
        <p:spPr>
          <a:xfrm>
            <a:off x="4572000" y="2483452"/>
            <a:ext cx="3384377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соединительный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59A55BF7-54BD-4379-A4FA-EC9B7707D50F}"/>
              </a:ext>
            </a:extLst>
          </p:cNvPr>
          <p:cNvSpPr/>
          <p:nvPr/>
        </p:nvSpPr>
        <p:spPr>
          <a:xfrm>
            <a:off x="5721497" y="4293097"/>
            <a:ext cx="324069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противительный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96D5BA15-19A1-47C7-BA01-4A8D401D00E8}"/>
              </a:ext>
            </a:extLst>
          </p:cNvPr>
          <p:cNvSpPr/>
          <p:nvPr/>
        </p:nvSpPr>
        <p:spPr>
          <a:xfrm>
            <a:off x="3517137" y="5959735"/>
            <a:ext cx="333386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разделительный</a:t>
            </a:r>
          </a:p>
        </p:txBody>
      </p:sp>
    </p:spTree>
    <p:extLst>
      <p:ext uri="{BB962C8B-B14F-4D97-AF65-F5344CB8AC3E}">
        <p14:creationId xmlns:p14="http://schemas.microsoft.com/office/powerpoint/2010/main" val="417527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>
            <a:extLst>
              <a:ext uri="{FF2B5EF4-FFF2-40B4-BE49-F238E27FC236}">
                <a16:creationId xmlns="" xmlns:a16="http://schemas.microsoft.com/office/drawing/2014/main" id="{27282677-DA46-417C-8810-D894E35725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3807501"/>
              </p:ext>
            </p:extLst>
          </p:nvPr>
        </p:nvGraphicFramePr>
        <p:xfrm>
          <a:off x="597533" y="2564904"/>
          <a:ext cx="7948934" cy="36860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8934">
                  <a:extLst>
                    <a:ext uri="{9D8B030D-6E8A-4147-A177-3AD203B41FA5}">
                      <a16:colId xmlns="" xmlns:a16="http://schemas.microsoft.com/office/drawing/2014/main" val="36948261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19425" algn="l"/>
                        </a:tabLst>
                      </a:pPr>
                      <a:r>
                        <a:rPr lang="ru-RU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Сегодня я самостоятельно открывал новые знания</a:t>
                      </a:r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4987294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19425" algn="l"/>
                        </a:tabLst>
                      </a:pPr>
                      <a:r>
                        <a:rPr lang="ru-RU" sz="2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меня были затруднения при открытии новых знаний</a:t>
                      </a:r>
                      <a:endParaRPr lang="ru-RU" sz="24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299870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19425" algn="l"/>
                        </a:tabLst>
                      </a:pPr>
                      <a:r>
                        <a:rPr lang="ru-RU" sz="2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меня не было ошибок в самостоятельной работе</a:t>
                      </a:r>
                      <a:endParaRPr lang="ru-RU" sz="24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053475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19425" algn="l"/>
                        </a:tabLst>
                      </a:pPr>
                      <a:r>
                        <a:rPr lang="ru-RU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 меня возникли затруднения при выполнении самостоятельной работы</a:t>
                      </a:r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8079567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19425" algn="l"/>
                        </a:tabLst>
                      </a:pPr>
                      <a:r>
                        <a:rPr lang="ru-RU" sz="240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 активно помогал работе своей группы</a:t>
                      </a:r>
                      <a:endParaRPr lang="ru-RU" sz="240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2846688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019425" algn="l"/>
                        </a:tabLst>
                      </a:pPr>
                      <a:r>
                        <a:rPr lang="ru-RU" sz="2400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Я не был активным, работая в группе</a:t>
                      </a:r>
                      <a:endParaRPr lang="ru-RU" sz="24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138556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978120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723682294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9CACE6D-EB46-4E2D-8A6C-519CA3CA8C25}"/>
              </a:ext>
            </a:extLst>
          </p:cNvPr>
          <p:cNvSpPr/>
          <p:nvPr/>
        </p:nvSpPr>
        <p:spPr>
          <a:xfrm>
            <a:off x="231883" y="908720"/>
            <a:ext cx="83145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Оцените работу на уроке</a:t>
            </a:r>
          </a:p>
        </p:txBody>
      </p:sp>
    </p:spTree>
    <p:extLst>
      <p:ext uri="{BB962C8B-B14F-4D97-AF65-F5344CB8AC3E}">
        <p14:creationId xmlns:p14="http://schemas.microsoft.com/office/powerpoint/2010/main" val="16971413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="" xmlns:a16="http://schemas.microsoft.com/office/drawing/2014/main" id="{60041E69-EA0F-43F7-A546-70A46B1DD2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dirty="0"/>
              <a:t>§ 50,  составить кластер или рифмованное стихотворение  по правилу;  </a:t>
            </a:r>
          </a:p>
          <a:p>
            <a:r>
              <a:rPr lang="ru-RU" sz="3200" b="1" dirty="0"/>
              <a:t>упражнение 306.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DA43247D-FA81-4C2E-A72C-C756BD9B2D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Домашнее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585927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375073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="" xmlns:a16="http://schemas.microsoft.com/office/drawing/2014/main" id="{CA2A3A19-EF89-46CF-8FAD-67AAFE76B5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В</a:t>
            </a:r>
            <a:r>
              <a:rPr lang="ru-RU" sz="3600" b="1" i="1" dirty="0"/>
              <a:t> человеке всё должно быть прекрасно: и  лицо, и одежда, и душа, и мысли…</a:t>
            </a:r>
          </a:p>
          <a:p>
            <a:r>
              <a:rPr lang="ru-RU" sz="3600" b="1" i="1" dirty="0"/>
              <a:t>А.П. Чехов</a:t>
            </a:r>
            <a:endParaRPr lang="ru-RU" sz="3600" b="1" dirty="0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60CCD8F6-B260-4EB8-8DAF-68C2E5D9B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Эпиграф.</a:t>
            </a:r>
          </a:p>
        </p:txBody>
      </p:sp>
    </p:spTree>
    <p:extLst>
      <p:ext uri="{BB962C8B-B14F-4D97-AF65-F5344CB8AC3E}">
        <p14:creationId xmlns:p14="http://schemas.microsoft.com/office/powerpoint/2010/main" val="52204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="" xmlns:a16="http://schemas.microsoft.com/office/drawing/2014/main" id="{3460C2D1-1359-4B11-809D-0656D9784E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801" y="1412776"/>
            <a:ext cx="8841679" cy="5256584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FF0000"/>
                </a:solidFill>
              </a:rPr>
              <a:t>1. Союз – это…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2800" b="1" i="1" dirty="0">
                <a:solidFill>
                  <a:srgbClr val="FF0000"/>
                </a:solidFill>
              </a:rPr>
              <a:t>2. Союзы бывают простыми и …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2800" b="1" i="1" dirty="0">
                <a:solidFill>
                  <a:srgbClr val="FF0000"/>
                </a:solidFill>
              </a:rPr>
              <a:t>3. Союзы, связывающие однородные члены предложения и равноправные по смыслу простые предложения в составе сложного, называются…</a:t>
            </a:r>
            <a:endParaRPr lang="ru-RU" sz="2800" b="1" dirty="0">
              <a:solidFill>
                <a:srgbClr val="FF0000"/>
              </a:solidFill>
            </a:endParaRPr>
          </a:p>
          <a:p>
            <a:r>
              <a:rPr lang="ru-RU" sz="2800" b="1" i="1" dirty="0">
                <a:solidFill>
                  <a:srgbClr val="FF0000"/>
                </a:solidFill>
              </a:rPr>
              <a:t>4. Союзы, связывающие в сложном предложении простые предложения, из которых одно подчиняется другому, называются…</a:t>
            </a:r>
            <a:endParaRPr lang="ru-RU" sz="28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047F45F4-2F42-43E0-A22B-4EE9426D4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Повторим!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FD4DA1E-079E-45F0-93A2-1B7CAA508089}"/>
              </a:ext>
            </a:extLst>
          </p:cNvPr>
          <p:cNvSpPr/>
          <p:nvPr/>
        </p:nvSpPr>
        <p:spPr>
          <a:xfrm>
            <a:off x="5220072" y="1844824"/>
            <a:ext cx="44684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составными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2C2B0FE-64EB-4EAF-A056-98FF929DABB5}"/>
              </a:ext>
            </a:extLst>
          </p:cNvPr>
          <p:cNvSpPr/>
          <p:nvPr/>
        </p:nvSpPr>
        <p:spPr>
          <a:xfrm>
            <a:off x="2987824" y="3445449"/>
            <a:ext cx="507260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сочинительными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1ADFDF6-3065-478F-9DC0-DC2DC99087C6}"/>
              </a:ext>
            </a:extLst>
          </p:cNvPr>
          <p:cNvSpPr/>
          <p:nvPr/>
        </p:nvSpPr>
        <p:spPr>
          <a:xfrm>
            <a:off x="2792161" y="5299842"/>
            <a:ext cx="54639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подчинительными</a:t>
            </a:r>
          </a:p>
        </p:txBody>
      </p:sp>
    </p:spTree>
    <p:extLst>
      <p:ext uri="{BB962C8B-B14F-4D97-AF65-F5344CB8AC3E}">
        <p14:creationId xmlns:p14="http://schemas.microsoft.com/office/powerpoint/2010/main" val="418070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="" xmlns:a16="http://schemas.microsoft.com/office/drawing/2014/main" id="{95061764-68A3-41EB-8B16-356953864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B73EEB52-88B9-4845-95B4-9FC938A45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Распределите сочинительные союзы на группы по значению.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CE5715AC-653C-479F-8FAE-74235C13469D}"/>
              </a:ext>
            </a:extLst>
          </p:cNvPr>
          <p:cNvSpPr/>
          <p:nvPr/>
        </p:nvSpPr>
        <p:spPr>
          <a:xfrm>
            <a:off x="1532385" y="2967335"/>
            <a:ext cx="607922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И, но, тоже, либо, </a:t>
            </a:r>
          </a:p>
          <a:p>
            <a:pPr algn="ctr"/>
            <a:r>
              <a:rPr lang="ru-RU" sz="5400" b="1" i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однако, зато, или,</a:t>
            </a:r>
          </a:p>
          <a:p>
            <a:pPr algn="ctr"/>
            <a:r>
              <a:rPr lang="ru-RU" sz="5400" b="1" i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а, также.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75300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="" xmlns:a16="http://schemas.microsoft.com/office/drawing/2014/main" id="{A3361F3E-4A03-4E24-9DA1-BFF64B7187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860581F5-2BF7-43BD-B270-366007B39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Тема урока.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64F72AC-CC99-4CDC-88B7-0F2519C288C9}"/>
              </a:ext>
            </a:extLst>
          </p:cNvPr>
          <p:cNvSpPr/>
          <p:nvPr/>
        </p:nvSpPr>
        <p:spPr>
          <a:xfrm>
            <a:off x="501142" y="2967335"/>
            <a:ext cx="814171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Разряды сочинительных </a:t>
            </a:r>
          </a:p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союзов по значению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2854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132856"/>
            <a:ext cx="7408333" cy="3993307"/>
          </a:xfrm>
        </p:spPr>
        <p:txBody>
          <a:bodyPr/>
          <a:lstStyle/>
          <a:p>
            <a:r>
              <a:rPr lang="ru-RU" dirty="0"/>
              <a:t>1</a:t>
            </a:r>
            <a:r>
              <a:rPr lang="ru-RU" dirty="0">
                <a:solidFill>
                  <a:schemeClr val="tx1"/>
                </a:solidFill>
              </a:rPr>
              <a:t>. Познакомиться с группами сочинительных союзов.</a:t>
            </a:r>
          </a:p>
          <a:p>
            <a:r>
              <a:rPr lang="ru-RU" dirty="0">
                <a:solidFill>
                  <a:schemeClr val="tx1"/>
                </a:solidFill>
              </a:rPr>
              <a:t>2. Научиться определять разряд союзов, устанавливать смысловые отношения между частями предложения.</a:t>
            </a:r>
          </a:p>
          <a:p>
            <a:r>
              <a:rPr lang="ru-RU" dirty="0">
                <a:solidFill>
                  <a:schemeClr val="tx1"/>
                </a:solidFill>
              </a:rPr>
              <a:t>3. Правильно ставить знаки препинания при однородных членах предложения и в сложном предложении.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/>
                </a:solidFill>
              </a:rPr>
              <a:t>Цели урока:</a:t>
            </a:r>
          </a:p>
        </p:txBody>
      </p:sp>
    </p:spTree>
    <p:extLst>
      <p:ext uri="{BB962C8B-B14F-4D97-AF65-F5344CB8AC3E}">
        <p14:creationId xmlns:p14="http://schemas.microsoft.com/office/powerpoint/2010/main" val="21655336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="" xmlns:a16="http://schemas.microsoft.com/office/drawing/2014/main" id="{517482EF-5875-4F90-A6F1-A2329AFD3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</a:p>
          <a:p>
            <a:pPr lvl="0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Прочитать предложения.</a:t>
            </a:r>
          </a:p>
          <a:p>
            <a:pPr lvl="0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Подчеркнуть союзы.</a:t>
            </a:r>
          </a:p>
          <a:p>
            <a:pPr lvl="0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Записать союзы в таблицу.</a:t>
            </a:r>
          </a:p>
          <a:p>
            <a:pPr lvl="0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Сделать вывод.</a:t>
            </a:r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74883793-52E2-45AA-A289-CB5D7C617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План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7361AEC2-C3CE-4242-99BF-30B20DD3E90A}"/>
              </a:ext>
            </a:extLst>
          </p:cNvPr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9777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068776A-09D2-46E5-965B-9491E5303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33103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="" xmlns:a16="http://schemas.microsoft.com/office/drawing/2014/main" id="{8A4D0D31-7F42-4D67-8291-8E8AF136FE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073010"/>
              </p:ext>
            </p:extLst>
          </p:nvPr>
        </p:nvGraphicFramePr>
        <p:xfrm>
          <a:off x="287524" y="444313"/>
          <a:ext cx="8568952" cy="6449158"/>
        </p:xfrm>
        <a:graphic>
          <a:graphicData uri="http://schemas.openxmlformats.org/drawingml/2006/table">
            <a:tbl>
              <a:tblPr firstRow="1" firstCol="1" bandRow="1"/>
              <a:tblGrid>
                <a:gridCol w="2859907">
                  <a:extLst>
                    <a:ext uri="{9D8B030D-6E8A-4147-A177-3AD203B41FA5}">
                      <a16:colId xmlns="" xmlns:a16="http://schemas.microsoft.com/office/drawing/2014/main" val="1365004230"/>
                    </a:ext>
                  </a:extLst>
                </a:gridCol>
                <a:gridCol w="2777980">
                  <a:extLst>
                    <a:ext uri="{9D8B030D-6E8A-4147-A177-3AD203B41FA5}">
                      <a16:colId xmlns="" xmlns:a16="http://schemas.microsoft.com/office/drawing/2014/main" val="3112667706"/>
                    </a:ext>
                  </a:extLst>
                </a:gridCol>
                <a:gridCol w="2931065">
                  <a:extLst>
                    <a:ext uri="{9D8B030D-6E8A-4147-A177-3AD203B41FA5}">
                      <a16:colId xmlns="" xmlns:a16="http://schemas.microsoft.com/office/drawing/2014/main" val="2642423792"/>
                    </a:ext>
                  </a:extLst>
                </a:gridCol>
              </a:tblGrid>
              <a:tr h="245323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Обозначают явления, которые происходят одновременно или следуют одно за другим 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(и это и то)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Указывают, что одно явление противопоставляется другому или чем-то от него отличается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(не то, а это)</a:t>
                      </a:r>
                      <a:endParaRPr lang="ru-RU" sz="20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Указывают на то, что из двух или более явлений возможно только одно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(или то, или это)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49336220"/>
                  </a:ext>
                </a:extLst>
              </a:tr>
              <a:tr h="408872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Соединительные союзы</a:t>
                      </a:r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Противительные союзы</a:t>
                      </a:r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Разделительные союзы</a:t>
                      </a:r>
                      <a:endParaRPr lang="ru-RU" sz="1800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517752189"/>
                  </a:ext>
                </a:extLst>
              </a:tr>
              <a:tr h="245323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 (= и)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Также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Тоже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 только… но и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Как … так и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Да (= но)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Зато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Однако 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 ... то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То ли … то ли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Или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Или … или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 … ни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Либо</a:t>
                      </a:r>
                      <a:endParaRPr lang="ru-RU" sz="18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47923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068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="" xmlns:a16="http://schemas.microsoft.com/office/drawing/2014/main" id="{C3D8F87D-FA90-4733-839D-153A28E27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3" y="1916832"/>
            <a:ext cx="8784976" cy="4941168"/>
          </a:xfrm>
        </p:spPr>
        <p:txBody>
          <a:bodyPr>
            <a:normAutofit/>
          </a:bodyPr>
          <a:lstStyle/>
          <a:p>
            <a:r>
              <a:rPr lang="ru-RU" sz="3600" b="1" i="1" dirty="0"/>
              <a:t>1. Вы пришли домой из школы и включили радио.</a:t>
            </a:r>
            <a:endParaRPr lang="ru-RU" sz="3600" b="1" dirty="0"/>
          </a:p>
          <a:p>
            <a:r>
              <a:rPr lang="ru-RU" sz="3600" b="1" i="1" dirty="0"/>
              <a:t>2. Звучала музыка, а вы занялись своими делами в ожидании интересной передачи.</a:t>
            </a:r>
            <a:endParaRPr lang="ru-RU" sz="3600" b="1" dirty="0"/>
          </a:p>
          <a:p>
            <a:r>
              <a:rPr lang="ru-RU" sz="3600" b="1" i="1" dirty="0"/>
              <a:t>3. Вы то прислушиваетесь к музыке, то отвлекаетесь на телевизор.</a:t>
            </a:r>
            <a:endParaRPr lang="ru-RU" sz="3600" b="1" dirty="0"/>
          </a:p>
          <a:p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F20A62BF-5207-434D-90F5-53B7A52FD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8328"/>
            <a:ext cx="8964488" cy="125272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chemeClr val="bg2">
                    <a:lumMod val="10000"/>
                  </a:schemeClr>
                </a:solidFill>
              </a:rPr>
              <a:t>Перепишите предложения, определите разряд сочинительных союзов.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1760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2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331</TotalTime>
  <Words>438</Words>
  <Application>Microsoft Office PowerPoint</Application>
  <PresentationFormat>Экран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Урок в 7 классе  «Сочинительные союзы»</vt:lpstr>
      <vt:lpstr>Эпиграф.</vt:lpstr>
      <vt:lpstr>Повторим!</vt:lpstr>
      <vt:lpstr>Распределите сочинительные союзы на группы по значению.</vt:lpstr>
      <vt:lpstr>Тема урока.</vt:lpstr>
      <vt:lpstr>Цели урока:</vt:lpstr>
      <vt:lpstr>План </vt:lpstr>
      <vt:lpstr>Презентация PowerPoint</vt:lpstr>
      <vt:lpstr>Перепишите предложения, определите разряд сочинительных союзов. </vt:lpstr>
      <vt:lpstr>Перепишите предложения, определите разряд сочинительных союзов. </vt:lpstr>
      <vt:lpstr>Презентация PowerPoint</vt:lpstr>
      <vt:lpstr>Домашнее задание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в 7 классе  «Сочинительные союзы»</dc:title>
  <dc:creator>user</dc:creator>
  <cp:lastModifiedBy>User</cp:lastModifiedBy>
  <cp:revision>24</cp:revision>
  <dcterms:created xsi:type="dcterms:W3CDTF">2016-04-10T16:31:48Z</dcterms:created>
  <dcterms:modified xsi:type="dcterms:W3CDTF">2018-04-03T09:59:00Z</dcterms:modified>
</cp:coreProperties>
</file>