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2" r:id="rId5"/>
    <p:sldId id="263" r:id="rId6"/>
    <p:sldId id="264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6E0AF-140D-4C5A-84ED-850B8A3805A8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E4F2-C130-4408-A30A-EFA0EA127F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6525344"/>
            <a:ext cx="9144000" cy="1440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документ 9"/>
          <p:cNvSpPr/>
          <p:nvPr userDrawn="1"/>
        </p:nvSpPr>
        <p:spPr>
          <a:xfrm rot="10800000">
            <a:off x="0" y="404664"/>
            <a:ext cx="9144000" cy="612068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290" name="Picture 2" descr="Анатомия человека - анатомический атлас ИСИВМ"/>
          <p:cNvPicPr>
            <a:picLocks noChangeAspect="1" noChangeArrowheads="1"/>
          </p:cNvPicPr>
          <p:nvPr userDrawn="1"/>
        </p:nvPicPr>
        <p:blipFill>
          <a:blip r:embed="rId2" cstate="print"/>
          <a:srcRect b="4573"/>
          <a:stretch>
            <a:fillRect/>
          </a:stretch>
        </p:blipFill>
        <p:spPr bwMode="auto">
          <a:xfrm>
            <a:off x="0" y="2420888"/>
            <a:ext cx="3707904" cy="38146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6E0AF-140D-4C5A-84ED-850B8A3805A8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E4F2-C130-4408-A30A-EFA0EA127F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Блок-схема: документ 7"/>
          <p:cNvSpPr/>
          <p:nvPr userDrawn="1"/>
        </p:nvSpPr>
        <p:spPr>
          <a:xfrm rot="10800000">
            <a:off x="0" y="404664"/>
            <a:ext cx="9144000" cy="612068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2" descr="Анатомия человека - анатомический атлас ИСИВМ"/>
          <p:cNvPicPr>
            <a:picLocks noChangeAspect="1" noChangeArrowheads="1"/>
          </p:cNvPicPr>
          <p:nvPr userDrawn="1"/>
        </p:nvPicPr>
        <p:blipFill>
          <a:blip r:embed="rId2" cstate="print"/>
          <a:srcRect b="4573"/>
          <a:stretch>
            <a:fillRect/>
          </a:stretch>
        </p:blipFill>
        <p:spPr bwMode="auto">
          <a:xfrm>
            <a:off x="179513" y="4365104"/>
            <a:ext cx="1723930" cy="17735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 userDrawn="1"/>
        </p:nvSpPr>
        <p:spPr>
          <a:xfrm>
            <a:off x="0" y="6525344"/>
            <a:ext cx="9144000" cy="1440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://pixabay.com/static/uploads/photo/2013/07/12/17/15/vitruvian-man-151866_640.png"/>
          <p:cNvPicPr>
            <a:picLocks noChangeAspect="1" noChangeArrowheads="1"/>
          </p:cNvPicPr>
          <p:nvPr userDrawn="1"/>
        </p:nvPicPr>
        <p:blipFill>
          <a:blip r:embed="rId3" cstate="print">
            <a:lum bright="85000"/>
          </a:blip>
          <a:srcRect/>
          <a:stretch>
            <a:fillRect/>
          </a:stretch>
        </p:blipFill>
        <p:spPr bwMode="auto">
          <a:xfrm>
            <a:off x="3491880" y="908720"/>
            <a:ext cx="4968552" cy="53086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6E0AF-140D-4C5A-84ED-850B8A3805A8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9E4F2-C130-4408-A30A-EFA0EA127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%D0%BD%D0%B4%D0%BE%D1%81%D0%BA%D0%B5%D0%BB%D0%B5%D1%82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F%D0%BE%D0%B7%D0%B2%D0%BE%D0%BD%D0%BE%D1%87%D0%BD%D1%8B%D0%B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837_%D0%B3%D0%BE%D0%B4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s://ru.wikipedia.org/wiki/20_%D1%81%D0%B5%D0%BD%D1%82%D1%8F%D0%B1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09_%D0%B3%D0%BE%D0%B4" TargetMode="External"/><Relationship Id="rId5" Type="http://schemas.openxmlformats.org/officeDocument/2006/relationships/hyperlink" Target="https://ru.wikipedia.org/wiki/28_%D0%BD%D0%BE%D1%8F%D0%B1%D1%80%D1%8F" TargetMode="External"/><Relationship Id="rId4" Type="http://schemas.openxmlformats.org/officeDocument/2006/relationships/hyperlink" Target="https://ru.wikipedia.org/wiki/%D0%A1%D0%B0%D0%BD%D0%BA%D1%82-%D0%9F%D0%B5%D1%82%D0%B5%D1%80%D0%B1%D1%83%D1%80%D0%B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portmassag.ru/userfiles/Anatomy(4)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1412776"/>
            <a:ext cx="6300192" cy="187220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Опора и движение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урок 3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Строение и свойства костей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266" name="AutoShape 2" descr="сердц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275" y="3886200"/>
            <a:ext cx="4681538" cy="1752600"/>
          </a:xfrm>
        </p:spPr>
        <p:txBody>
          <a:bodyPr>
            <a:normAutofit/>
          </a:bodyPr>
          <a:lstStyle/>
          <a:p>
            <a:pPr lvl="0" algn="l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2000" dirty="0">
                <a:solidFill>
                  <a:srgbClr val="F14124">
                    <a:lumMod val="50000"/>
                  </a:srgbClr>
                </a:solidFill>
                <a:latin typeface="Georgia" pitchFamily="18" charset="0"/>
              </a:rPr>
              <a:t>Автор: </a:t>
            </a:r>
            <a:r>
              <a:rPr lang="ru-RU" sz="2000" dirty="0" err="1">
                <a:solidFill>
                  <a:srgbClr val="F14124">
                    <a:lumMod val="50000"/>
                  </a:srgbClr>
                </a:solidFill>
                <a:latin typeface="Georgia" pitchFamily="18" charset="0"/>
              </a:rPr>
              <a:t>Загалаева</a:t>
            </a:r>
            <a:r>
              <a:rPr lang="ru-RU" sz="2000" dirty="0">
                <a:solidFill>
                  <a:srgbClr val="F14124">
                    <a:lumMod val="50000"/>
                  </a:srgbClr>
                </a:solidFill>
                <a:latin typeface="Georgia" pitchFamily="18" charset="0"/>
              </a:rPr>
              <a:t> Саида </a:t>
            </a:r>
            <a:r>
              <a:rPr lang="ru-RU" sz="2000" dirty="0" err="1">
                <a:solidFill>
                  <a:srgbClr val="F14124">
                    <a:lumMod val="50000"/>
                  </a:srgbClr>
                </a:solidFill>
                <a:latin typeface="Georgia" pitchFamily="18" charset="0"/>
              </a:rPr>
              <a:t>Асадулаевна</a:t>
            </a:r>
            <a:endParaRPr lang="ru-RU" sz="2000" dirty="0">
              <a:solidFill>
                <a:srgbClr val="F14124">
                  <a:lumMod val="50000"/>
                </a:srgbClr>
              </a:solidFill>
              <a:latin typeface="Georgia" pitchFamily="18" charset="0"/>
            </a:endParaRPr>
          </a:p>
          <a:p>
            <a:pPr lvl="0" algn="l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2000" dirty="0">
                <a:solidFill>
                  <a:srgbClr val="F14124">
                    <a:lumMod val="50000"/>
                  </a:srgbClr>
                </a:solidFill>
                <a:latin typeface="Georgia" pitchFamily="18" charset="0"/>
              </a:rPr>
              <a:t>учитель биологии МКОУ «</a:t>
            </a:r>
            <a:r>
              <a:rPr lang="ru-RU" sz="2000" dirty="0" err="1">
                <a:solidFill>
                  <a:srgbClr val="F14124">
                    <a:lumMod val="50000"/>
                  </a:srgbClr>
                </a:solidFill>
                <a:latin typeface="Georgia" pitchFamily="18" charset="0"/>
              </a:rPr>
              <a:t>Султанянгиюртовская</a:t>
            </a:r>
            <a:r>
              <a:rPr lang="ru-RU" sz="2000" dirty="0">
                <a:solidFill>
                  <a:srgbClr val="F14124">
                    <a:lumMod val="50000"/>
                  </a:srgbClr>
                </a:solidFill>
                <a:latin typeface="Georgia" pitchFamily="18" charset="0"/>
              </a:rPr>
              <a:t> СОШ»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6168" y="1772816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52525"/>
                </a:solidFill>
                <a:latin typeface="Arial"/>
              </a:rPr>
              <a:t>«Движение – это жизнь»</a:t>
            </a:r>
          </a:p>
          <a:p>
            <a:endParaRPr lang="ru-RU" b="1" dirty="0">
              <a:solidFill>
                <a:srgbClr val="252525"/>
              </a:solidFill>
              <a:latin typeface="Arial"/>
            </a:endParaRPr>
          </a:p>
          <a:p>
            <a:pPr algn="r"/>
            <a:r>
              <a:rPr lang="ru-RU" b="1" dirty="0" smtClean="0">
                <a:solidFill>
                  <a:srgbClr val="252525"/>
                </a:solidFill>
                <a:latin typeface="Arial"/>
              </a:rPr>
              <a:t>Вольтер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3" t="17716" r="24000" b="17526"/>
          <a:stretch/>
        </p:blipFill>
        <p:spPr bwMode="auto">
          <a:xfrm>
            <a:off x="5611088" y="980728"/>
            <a:ext cx="3119120" cy="538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3356991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52525"/>
                </a:solidFill>
                <a:latin typeface="Arial"/>
              </a:rPr>
              <a:t>Кость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, как орган живого организма, состоит из нескольких тканей, важнейшей из которых является костная. Кость выполняет опорно-механическую и защитную функции, является составной частью </a:t>
            </a:r>
            <a:r>
              <a:rPr lang="ru-RU" dirty="0" smtClean="0">
                <a:solidFill>
                  <a:srgbClr val="0B0080"/>
                </a:solidFill>
                <a:latin typeface="Arial"/>
                <a:hlinkClick r:id="rId3" tooltip="Эндоскелет"/>
              </a:rPr>
              <a:t>скелета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dirty="0">
                <a:solidFill>
                  <a:srgbClr val="0B0080"/>
                </a:solidFill>
                <a:latin typeface="Arial"/>
                <a:hlinkClick r:id="rId4" tooltip="Позвоночные"/>
              </a:rPr>
              <a:t>позвоночных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1196752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Arial"/>
              </a:rPr>
              <a:t>Состав костей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781527"/>
            <a:ext cx="5976664" cy="2209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Органические</a:t>
            </a:r>
            <a:r>
              <a:rPr lang="ru-RU" sz="2800" b="1" i="1" kern="0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800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вещества</a:t>
            </a:r>
            <a:r>
              <a:rPr lang="ru-RU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– </a:t>
            </a:r>
            <a:r>
              <a:rPr lang="ru-RU" sz="2400" kern="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придают  гибкость и упругость костям.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800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Минеральные</a:t>
            </a:r>
            <a:r>
              <a:rPr lang="ru-RU" sz="2800" b="1" i="1" kern="0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ru-RU" sz="2800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вещества</a:t>
            </a:r>
            <a:r>
              <a:rPr lang="ru-RU" sz="24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– </a:t>
            </a:r>
            <a:r>
              <a:rPr lang="ru-RU" sz="2400" kern="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обеспечивают костям твердость.</a:t>
            </a:r>
            <a:r>
              <a:rPr lang="ru-RU" sz="2000" i="1" kern="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                                             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37960"/>
            <a:ext cx="2735833" cy="153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thumb/d/d6/Bone_cross-section-ru.svg/1000px-Bone_cross-section-ru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7380312" cy="375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3968" y="1196752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1F497D"/>
                </a:solidFill>
                <a:latin typeface="Arial"/>
              </a:rPr>
              <a:t>Строение кости</a:t>
            </a:r>
            <a:endParaRPr lang="ru-RU" sz="32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685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2432" y="332656"/>
            <a:ext cx="5184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1F497D"/>
                </a:solidFill>
                <a:latin typeface="Arial"/>
              </a:rPr>
              <a:t>Многообразие костей</a:t>
            </a:r>
            <a:endParaRPr lang="ru-RU" sz="3200" dirty="0">
              <a:solidFill>
                <a:srgbClr val="1F497D"/>
              </a:solidFill>
            </a:endParaRPr>
          </a:p>
        </p:txBody>
      </p:sp>
      <p:sp>
        <p:nvSpPr>
          <p:cNvPr id="2" name="AutoShape 2" descr="xme://xs3/docs/BF6323DA3215A3F148EAB037F9C3B20D/15143DE86B6BAE5B47C3698597D6267A/4_2_small.jpg"/>
          <p:cNvSpPr>
            <a:spLocks noChangeAspect="1" noChangeArrowheads="1"/>
          </p:cNvSpPr>
          <p:nvPr/>
        </p:nvSpPr>
        <p:spPr bwMode="auto">
          <a:xfrm>
            <a:off x="1301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63" y="332656"/>
            <a:ext cx="1905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3"/>
          <a:stretch/>
        </p:blipFill>
        <p:spPr bwMode="auto">
          <a:xfrm>
            <a:off x="2589932" y="903471"/>
            <a:ext cx="1905000" cy="2515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17431"/>
            <a:ext cx="1905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08920"/>
            <a:ext cx="2001011" cy="300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796" y="3573016"/>
            <a:ext cx="1905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663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82340"/>
            <a:ext cx="35283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252525"/>
                </a:solidFill>
                <a:latin typeface="Arial"/>
              </a:rPr>
              <a:t>Пётр </a:t>
            </a:r>
            <a:r>
              <a:rPr lang="ru-RU" b="1" dirty="0" err="1" smtClean="0">
                <a:solidFill>
                  <a:srgbClr val="252525"/>
                </a:solidFill>
                <a:latin typeface="Arial"/>
              </a:rPr>
              <a:t>Фра́нцевич</a:t>
            </a:r>
            <a:r>
              <a:rPr lang="ru-RU" b="1" dirty="0" smtClean="0">
                <a:solidFill>
                  <a:srgbClr val="252525"/>
                </a:solidFill>
                <a:latin typeface="Arial"/>
              </a:rPr>
              <a:t> </a:t>
            </a:r>
            <a:r>
              <a:rPr lang="ru-RU" b="1" dirty="0" err="1" smtClean="0">
                <a:solidFill>
                  <a:srgbClr val="252525"/>
                </a:solidFill>
                <a:latin typeface="Arial"/>
              </a:rPr>
              <a:t>Ле́сгафт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endParaRPr lang="ru-RU" dirty="0" smtClean="0">
              <a:solidFill>
                <a:srgbClr val="252525"/>
              </a:solidFill>
              <a:latin typeface="Arial"/>
            </a:endParaRPr>
          </a:p>
          <a:p>
            <a:r>
              <a:rPr lang="ru-RU" dirty="0" smtClean="0">
                <a:solidFill>
                  <a:srgbClr val="252525"/>
                </a:solidFill>
                <a:latin typeface="Arial"/>
              </a:rPr>
              <a:t>(</a:t>
            </a:r>
            <a:r>
              <a:rPr lang="ru-RU" dirty="0">
                <a:solidFill>
                  <a:srgbClr val="0B0080"/>
                </a:solidFill>
                <a:latin typeface="Arial"/>
                <a:hlinkClick r:id="rId2" tooltip="20 сентября"/>
              </a:rPr>
              <a:t>20 сентября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dirty="0">
                <a:solidFill>
                  <a:srgbClr val="0B0080"/>
                </a:solidFill>
                <a:latin typeface="Arial"/>
                <a:hlinkClick r:id="rId3" tooltip="1837 год"/>
              </a:rPr>
              <a:t>1837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, </a:t>
            </a:r>
            <a:r>
              <a:rPr lang="ru-RU" dirty="0">
                <a:solidFill>
                  <a:srgbClr val="0B0080"/>
                </a:solidFill>
                <a:latin typeface="Arial"/>
                <a:hlinkClick r:id="rId4" tooltip="Санкт-Петербург"/>
              </a:rPr>
              <a:t>Санкт-Петербург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— </a:t>
            </a:r>
            <a:r>
              <a:rPr lang="ru-RU" dirty="0">
                <a:solidFill>
                  <a:srgbClr val="0B0080"/>
                </a:solidFill>
                <a:latin typeface="Arial"/>
                <a:hlinkClick r:id="rId5" tooltip="28 ноября"/>
              </a:rPr>
              <a:t>28 ноября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dirty="0">
                <a:solidFill>
                  <a:srgbClr val="0B0080"/>
                </a:solidFill>
                <a:latin typeface="Arial"/>
                <a:hlinkClick r:id="rId6" tooltip="1909 год"/>
              </a:rPr>
              <a:t>1909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) — выдающийся биолог, анатом, антрополог, врач, педагог. Также известен как создатель теоретической функциональной анатомии в 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палеонтологии, 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научной системы физического воспитания, и прогрессивный общественный деятель России.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36674"/>
            <a:ext cx="4649022" cy="598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4364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984" y="112474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Интернет-ресурсы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1916832"/>
            <a:ext cx="475252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Рисунок из анатомического атласа- </a:t>
            </a:r>
            <a:r>
              <a:rPr lang="en-AU" dirty="0" smtClean="0">
                <a:hlinkClick r:id="rId2"/>
              </a:rPr>
              <a:t>http://sportmassag.ru/userfiles/Anatomy(4).png</a:t>
            </a:r>
            <a:endParaRPr lang="ru-RU" dirty="0" smtClean="0"/>
          </a:p>
          <a:p>
            <a:pPr lvl="0" algn="ctr">
              <a:defRPr/>
            </a:pPr>
            <a:r>
              <a:rPr lang="ru-RU" dirty="0" smtClean="0">
                <a:solidFill>
                  <a:prstClr val="black"/>
                </a:solidFill>
                <a:latin typeface="Georgia" pitchFamily="18" charset="0"/>
              </a:rPr>
              <a:t>2. источник </a:t>
            </a:r>
            <a:r>
              <a:rPr lang="ru-RU" dirty="0">
                <a:solidFill>
                  <a:prstClr val="black"/>
                </a:solidFill>
                <a:latin typeface="Georgia" pitchFamily="18" charset="0"/>
              </a:rPr>
              <a:t>шаблона:</a:t>
            </a:r>
          </a:p>
          <a:p>
            <a:pPr lvl="0" algn="ctr">
              <a:defRPr/>
            </a:pPr>
            <a:r>
              <a:rPr lang="ru-RU" sz="1600" dirty="0">
                <a:latin typeface="Georgia" pitchFamily="18" charset="0"/>
              </a:rPr>
              <a:t>Автор: </a:t>
            </a:r>
            <a:r>
              <a:rPr lang="ru-RU" sz="1600" dirty="0" err="1">
                <a:latin typeface="Georgia" pitchFamily="18" charset="0"/>
              </a:rPr>
              <a:t>Дьячкова</a:t>
            </a:r>
            <a:r>
              <a:rPr lang="ru-RU" sz="1600" dirty="0">
                <a:latin typeface="Georgia" pitchFamily="18" charset="0"/>
              </a:rPr>
              <a:t> Наталья Анатольевна</a:t>
            </a:r>
          </a:p>
          <a:p>
            <a:pPr lvl="0" algn="ctr">
              <a:defRPr/>
            </a:pPr>
            <a:r>
              <a:rPr lang="ru-RU" sz="1600" dirty="0">
                <a:latin typeface="Georgia" pitchFamily="18" charset="0"/>
              </a:rPr>
              <a:t>учитель биологии и ИЗО</a:t>
            </a:r>
          </a:p>
          <a:p>
            <a:pPr lvl="0" algn="ctr">
              <a:defRPr/>
            </a:pPr>
            <a:r>
              <a:rPr lang="ru-RU" sz="1600" dirty="0">
                <a:latin typeface="Georgia" pitchFamily="18" charset="0"/>
              </a:rPr>
              <a:t>МБОУ </a:t>
            </a:r>
            <a:r>
              <a:rPr lang="ru-RU" sz="1600" dirty="0" err="1">
                <a:latin typeface="Georgia" pitchFamily="18" charset="0"/>
              </a:rPr>
              <a:t>Верхнесоленовская</a:t>
            </a:r>
            <a:r>
              <a:rPr lang="ru-RU" sz="1600" dirty="0">
                <a:latin typeface="Georgia" pitchFamily="18" charset="0"/>
              </a:rPr>
              <a:t> СОШ</a:t>
            </a:r>
          </a:p>
          <a:p>
            <a:pPr lvl="0" algn="ctr">
              <a:defRPr/>
            </a:pPr>
            <a:r>
              <a:rPr lang="ru-RU" sz="1600" dirty="0">
                <a:latin typeface="Georgia" pitchFamily="18" charset="0"/>
              </a:rPr>
              <a:t>Веселовского района</a:t>
            </a:r>
          </a:p>
          <a:p>
            <a:pPr lvl="0" algn="ctr">
              <a:defRPr/>
            </a:pPr>
            <a:r>
              <a:rPr lang="ru-RU" sz="1600" dirty="0">
                <a:latin typeface="Georgia" pitchFamily="18" charset="0"/>
              </a:rPr>
              <a:t>Ростовской области</a:t>
            </a:r>
          </a:p>
          <a:p>
            <a:pPr lvl="0" algn="ctr">
              <a:defRPr/>
            </a:pPr>
            <a:r>
              <a:rPr lang="ru-RU" sz="1600" dirty="0">
                <a:latin typeface="Georgia" pitchFamily="18" charset="0"/>
              </a:rPr>
              <a:t>сайт «</a:t>
            </a:r>
            <a:r>
              <a:rPr lang="en-US" sz="1600" dirty="0">
                <a:latin typeface="Georgia" pitchFamily="18" charset="0"/>
              </a:rPr>
              <a:t>http</a:t>
            </a:r>
            <a:r>
              <a:rPr lang="ru-RU" sz="1600" dirty="0">
                <a:latin typeface="Georgia" pitchFamily="18" charset="0"/>
              </a:rPr>
              <a:t>://</a:t>
            </a:r>
            <a:r>
              <a:rPr lang="en-US" sz="1600" dirty="0" err="1">
                <a:latin typeface="Georgia" pitchFamily="18" charset="0"/>
              </a:rPr>
              <a:t>pedsovet</a:t>
            </a:r>
            <a:r>
              <a:rPr lang="ru-RU" sz="1600" dirty="0">
                <a:latin typeface="Georgia" pitchFamily="18" charset="0"/>
              </a:rPr>
              <a:t>.</a:t>
            </a:r>
            <a:r>
              <a:rPr lang="en-US" sz="1600" dirty="0" err="1">
                <a:latin typeface="Georgia" pitchFamily="18" charset="0"/>
              </a:rPr>
              <a:t>su</a:t>
            </a:r>
            <a:r>
              <a:rPr lang="ru-RU" sz="1600" dirty="0">
                <a:latin typeface="Georgia" pitchFamily="18" charset="0"/>
              </a:rPr>
              <a:t>/»</a:t>
            </a: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115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Опора и движение урок 3 Строение и свойства костей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Laborant</cp:lastModifiedBy>
  <cp:revision>10</cp:revision>
  <dcterms:created xsi:type="dcterms:W3CDTF">2014-07-24T10:16:10Z</dcterms:created>
  <dcterms:modified xsi:type="dcterms:W3CDTF">2015-03-02T05:56:45Z</dcterms:modified>
</cp:coreProperties>
</file>